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84" r:id="rId3"/>
  </p:sldMasterIdLst>
  <p:notesMasterIdLst>
    <p:notesMasterId r:id="rId17"/>
  </p:notesMasterIdLst>
  <p:handoutMasterIdLst>
    <p:handoutMasterId r:id="rId18"/>
  </p:handoutMasterIdLst>
  <p:sldIdLst>
    <p:sldId id="256" r:id="rId4"/>
    <p:sldId id="279" r:id="rId5"/>
    <p:sldId id="281" r:id="rId6"/>
    <p:sldId id="261" r:id="rId7"/>
    <p:sldId id="262" r:id="rId8"/>
    <p:sldId id="265" r:id="rId9"/>
    <p:sldId id="277" r:id="rId10"/>
    <p:sldId id="278" r:id="rId11"/>
    <p:sldId id="267" r:id="rId12"/>
    <p:sldId id="268" r:id="rId13"/>
    <p:sldId id="269" r:id="rId14"/>
    <p:sldId id="270" r:id="rId15"/>
    <p:sldId id="271" r:id="rId16"/>
  </p:sldIdLst>
  <p:sldSz cx="7559675" cy="10439400"/>
  <p:notesSz cx="6669088" cy="9890125"/>
  <p:embeddedFontLst>
    <p:embeddedFont>
      <p:font typeface="ＭＳ Ｐゴシック" panose="020B0600070205080204" pitchFamily="34" charset="-128"/>
      <p:regular r:id="rId19"/>
    </p:embeddedFont>
    <p:embeddedFont>
      <p:font typeface="Arial Black" panose="020B0A04020102020204" pitchFamily="34" charset="0"/>
      <p:bold r:id="rId20"/>
    </p:embeddedFont>
    <p:embeddedFont>
      <p:font typeface="BundesSans Web Regular" panose="020B0604020202020204" charset="0"/>
      <p:regular r:id="rId21"/>
      <p:bold r:id="rId22"/>
      <p:italic r:id="rId23"/>
    </p:embeddedFont>
    <p:embeddedFont>
      <p:font typeface="Calibri" panose="020F0502020204030204" pitchFamily="34" charset="0"/>
      <p:regular r:id="rId24"/>
      <p:bold r:id="rId25"/>
      <p:italic r:id="rId26"/>
      <p:boldItalic r:id="rId27"/>
    </p:embeddedFont>
    <p:embeddedFont>
      <p:font typeface="Roboto Light" panose="020B0604020202020204" charset="0"/>
      <p:regular r:id="rId28"/>
      <p:italic r:id="rId29"/>
    </p:embeddedFont>
  </p:embeddedFontLst>
  <p:defaultTextStyle>
    <a:defPPr>
      <a:defRPr lang="de-DE"/>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288" userDrawn="1">
          <p15:clr>
            <a:srgbClr val="A4A3A4"/>
          </p15:clr>
        </p15:guide>
        <p15:guide id="2" pos="23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ber, Maria" initials="HM" lastIdx="11" clrIdx="0">
    <p:extLst>
      <p:ext uri="{19B8F6BF-5375-455C-9EA6-DF929625EA0E}">
        <p15:presenceInfo xmlns:p15="http://schemas.microsoft.com/office/powerpoint/2012/main" userId="S-1-5-21-837650375-1690420205-4123535123-19693" providerId="AD"/>
      </p:ext>
    </p:extLst>
  </p:cmAuthor>
  <p:cmAuthor id="2" name="Pinnow, Anne" initials="PA" lastIdx="3" clrIdx="1">
    <p:extLst>
      <p:ext uri="{19B8F6BF-5375-455C-9EA6-DF929625EA0E}">
        <p15:presenceInfo xmlns:p15="http://schemas.microsoft.com/office/powerpoint/2012/main" userId="S-1-5-21-837650375-1690420205-4123535123-21154" providerId="AD"/>
      </p:ext>
    </p:extLst>
  </p:cmAuthor>
  <p:cmAuthor id="3" name="Czioska, Helen" initials="CH" lastIdx="1" clrIdx="2">
    <p:extLst>
      <p:ext uri="{19B8F6BF-5375-455C-9EA6-DF929625EA0E}">
        <p15:presenceInfo xmlns:p15="http://schemas.microsoft.com/office/powerpoint/2012/main" userId="S-1-5-21-837650375-1690420205-4123535123-11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4F5"/>
    <a:srgbClr val="EBF6F8"/>
    <a:srgbClr val="128491"/>
    <a:srgbClr val="00606D"/>
    <a:srgbClr val="EC8311"/>
    <a:srgbClr val="FFD517"/>
    <a:srgbClr val="8E5C05"/>
    <a:srgbClr val="90CA09"/>
    <a:srgbClr val="145AAC"/>
    <a:srgbClr val="EAF1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93"/>
    <p:restoredTop sz="94823"/>
  </p:normalViewPr>
  <p:slideViewPr>
    <p:cSldViewPr snapToGrid="0" snapToObjects="1">
      <p:cViewPr varScale="1">
        <p:scale>
          <a:sx n="79" d="100"/>
          <a:sy n="79" d="100"/>
        </p:scale>
        <p:origin x="3396" y="96"/>
      </p:cViewPr>
      <p:guideLst>
        <p:guide orient="horz" pos="3288"/>
        <p:guide pos="2381"/>
      </p:guideLst>
    </p:cSldViewPr>
  </p:slideViewPr>
  <p:notesTextViewPr>
    <p:cViewPr>
      <p:scale>
        <a:sx n="200" d="100"/>
        <a:sy n="200" d="100"/>
      </p:scale>
      <p:origin x="0" y="0"/>
    </p:cViewPr>
  </p:notesTextViewPr>
  <p:notesViewPr>
    <p:cSldViewPr snapToGrid="0" snapToObjects="1">
      <p:cViewPr varScale="1">
        <p:scale>
          <a:sx n="89" d="100"/>
          <a:sy n="89" d="100"/>
        </p:scale>
        <p:origin x="376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Master" Target="slideMasters/slideMaster1.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22T10:38:20.274" idx="11">
    <p:pos x="2224" y="831"/>
    <p:text>Frage Anja Garben: Ist Umweltverbräuche ein gängiger Begriff? Vielleicht eher Umweltschäden? oder Ressourcenverbräuche?</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023E8E3-AADB-5348-9545-2CF489F6870E}"/>
              </a:ext>
            </a:extLst>
          </p:cNvPr>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4F48CAB-7DF6-3447-83A0-D6F67881C2DF}"/>
              </a:ext>
            </a:extLst>
          </p:cNvPr>
          <p:cNvSpPr>
            <a:spLocks noGrp="1"/>
          </p:cNvSpPr>
          <p:nvPr>
            <p:ph type="dt" sz="quarter" idx="1"/>
          </p:nvPr>
        </p:nvSpPr>
        <p:spPr>
          <a:xfrm>
            <a:off x="3778250" y="0"/>
            <a:ext cx="2889250" cy="495300"/>
          </a:xfrm>
          <a:prstGeom prst="rect">
            <a:avLst/>
          </a:prstGeom>
        </p:spPr>
        <p:txBody>
          <a:bodyPr vert="horz" lIns="91440" tIns="45720" rIns="91440" bIns="45720" rtlCol="0"/>
          <a:lstStyle>
            <a:lvl1pPr algn="r">
              <a:defRPr sz="1200"/>
            </a:lvl1pPr>
          </a:lstStyle>
          <a:p>
            <a:fld id="{1D7C09A5-FD45-3D4A-99D3-EBF26A62709F}" type="datetimeFigureOut">
              <a:rPr lang="de-DE" smtClean="0"/>
              <a:t>17.12.2024</a:t>
            </a:fld>
            <a:endParaRPr lang="de-DE"/>
          </a:p>
        </p:txBody>
      </p:sp>
      <p:sp>
        <p:nvSpPr>
          <p:cNvPr id="4" name="Fußzeilenplatzhalter 3">
            <a:extLst>
              <a:ext uri="{FF2B5EF4-FFF2-40B4-BE49-F238E27FC236}">
                <a16:creationId xmlns:a16="http://schemas.microsoft.com/office/drawing/2014/main" id="{1B3C3C9C-2F59-8E46-B05F-4DAF86B0CB59}"/>
              </a:ext>
            </a:extLst>
          </p:cNvPr>
          <p:cNvSpPr>
            <a:spLocks noGrp="1"/>
          </p:cNvSpPr>
          <p:nvPr>
            <p:ph type="ftr" sz="quarter" idx="2"/>
          </p:nvPr>
        </p:nvSpPr>
        <p:spPr>
          <a:xfrm>
            <a:off x="0" y="9394825"/>
            <a:ext cx="2889250" cy="4953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DB85B64-CA43-D548-B0DB-97AD5A810152}"/>
              </a:ext>
            </a:extLst>
          </p:cNvPr>
          <p:cNvSpPr>
            <a:spLocks noGrp="1"/>
          </p:cNvSpPr>
          <p:nvPr>
            <p:ph type="sldNum" sz="quarter" idx="3"/>
          </p:nvPr>
        </p:nvSpPr>
        <p:spPr>
          <a:xfrm>
            <a:off x="3778250" y="9394825"/>
            <a:ext cx="2889250" cy="495300"/>
          </a:xfrm>
          <a:prstGeom prst="rect">
            <a:avLst/>
          </a:prstGeom>
        </p:spPr>
        <p:txBody>
          <a:bodyPr vert="horz" lIns="91440" tIns="45720" rIns="91440" bIns="45720" rtlCol="0" anchor="b"/>
          <a:lstStyle>
            <a:lvl1pPr algn="r">
              <a:defRPr sz="1200"/>
            </a:lvl1pPr>
          </a:lstStyle>
          <a:p>
            <a:fld id="{F31CB097-B4ED-804A-924A-9C1CE4924AAC}" type="slidenum">
              <a:rPr lang="de-DE" smtClean="0"/>
              <a:t>‹Nr.›</a:t>
            </a:fld>
            <a:endParaRPr lang="de-DE"/>
          </a:p>
        </p:txBody>
      </p:sp>
    </p:spTree>
    <p:extLst>
      <p:ext uri="{BB962C8B-B14F-4D97-AF65-F5344CB8AC3E}">
        <p14:creationId xmlns:p14="http://schemas.microsoft.com/office/powerpoint/2010/main" val="4191788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8250" y="0"/>
            <a:ext cx="2889250" cy="495300"/>
          </a:xfrm>
          <a:prstGeom prst="rect">
            <a:avLst/>
          </a:prstGeom>
        </p:spPr>
        <p:txBody>
          <a:bodyPr vert="horz" lIns="91440" tIns="45720" rIns="91440" bIns="45720" rtlCol="0"/>
          <a:lstStyle>
            <a:lvl1pPr algn="r">
              <a:defRPr sz="1200"/>
            </a:lvl1pPr>
          </a:lstStyle>
          <a:p>
            <a:fld id="{C2E71721-6DD9-D847-8B9F-75C4FA7EF129}" type="datetimeFigureOut">
              <a:rPr lang="de-DE" smtClean="0"/>
              <a:t>17.12.2024</a:t>
            </a:fld>
            <a:endParaRPr lang="de-DE"/>
          </a:p>
        </p:txBody>
      </p:sp>
      <p:sp>
        <p:nvSpPr>
          <p:cNvPr id="4" name="Folienbildplatzhalter 3"/>
          <p:cNvSpPr>
            <a:spLocks noGrp="1" noRot="1" noChangeAspect="1"/>
          </p:cNvSpPr>
          <p:nvPr>
            <p:ph type="sldImg" idx="2"/>
          </p:nvPr>
        </p:nvSpPr>
        <p:spPr>
          <a:xfrm>
            <a:off x="2125663" y="1236663"/>
            <a:ext cx="2417762" cy="33369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750" y="4759325"/>
            <a:ext cx="5335588" cy="38941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94825"/>
            <a:ext cx="2889250" cy="4953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8250" y="9394825"/>
            <a:ext cx="2889250" cy="495300"/>
          </a:xfrm>
          <a:prstGeom prst="rect">
            <a:avLst/>
          </a:prstGeom>
        </p:spPr>
        <p:txBody>
          <a:bodyPr vert="horz" lIns="91440" tIns="45720" rIns="91440" bIns="45720" rtlCol="0" anchor="b"/>
          <a:lstStyle>
            <a:lvl1pPr algn="r">
              <a:defRPr sz="1200"/>
            </a:lvl1pPr>
          </a:lstStyle>
          <a:p>
            <a:fld id="{2211A35F-75B1-3247-8201-89AE8D48A28F}" type="slidenum">
              <a:rPr lang="de-DE" smtClean="0"/>
              <a:t>‹Nr.›</a:t>
            </a:fld>
            <a:endParaRPr lang="de-DE"/>
          </a:p>
        </p:txBody>
      </p:sp>
    </p:spTree>
    <p:extLst>
      <p:ext uri="{BB962C8B-B14F-4D97-AF65-F5344CB8AC3E}">
        <p14:creationId xmlns:p14="http://schemas.microsoft.com/office/powerpoint/2010/main" val="2488650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9</a:t>
            </a:fld>
            <a:endParaRPr lang="de-DE"/>
          </a:p>
        </p:txBody>
      </p:sp>
    </p:spTree>
    <p:extLst>
      <p:ext uri="{BB962C8B-B14F-4D97-AF65-F5344CB8AC3E}">
        <p14:creationId xmlns:p14="http://schemas.microsoft.com/office/powerpoint/2010/main" val="1999113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2.jp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hyperlink" Target="https://nachhaltigerkonsum.info/"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D9908D3-3CA6-4611-8437-87E75CB0B8E8}"/>
              </a:ext>
            </a:extLst>
          </p:cNvPr>
          <p:cNvPicPr>
            <a:picLocks noChangeAspect="1"/>
          </p:cNvPicPr>
          <p:nvPr userDrawn="1"/>
        </p:nvPicPr>
        <p:blipFill rotWithShape="1">
          <a:blip r:embed="rId2"/>
          <a:srcRect l="4321" r="10579"/>
          <a:stretch/>
        </p:blipFill>
        <p:spPr>
          <a:xfrm>
            <a:off x="-2" y="0"/>
            <a:ext cx="7559677" cy="6660573"/>
          </a:xfrm>
          <a:prstGeom prst="rect">
            <a:avLst/>
          </a:prstGeom>
        </p:spPr>
      </p:pic>
      <p:sp>
        <p:nvSpPr>
          <p:cNvPr id="11" name="Rechteck 10">
            <a:extLst>
              <a:ext uri="{FF2B5EF4-FFF2-40B4-BE49-F238E27FC236}">
                <a16:creationId xmlns:a16="http://schemas.microsoft.com/office/drawing/2014/main" id="{14D83189-8C61-1340-9C33-122A53067058}"/>
              </a:ext>
            </a:extLst>
          </p:cNvPr>
          <p:cNvSpPr/>
          <p:nvPr userDrawn="1"/>
        </p:nvSpPr>
        <p:spPr>
          <a:xfrm>
            <a:off x="-1" y="6660573"/>
            <a:ext cx="7559676" cy="3778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AEAB9494-A4A4-184D-9C12-71495914D870}"/>
              </a:ext>
            </a:extLst>
          </p:cNvPr>
          <p:cNvSpPr>
            <a:spLocks noGrp="1"/>
          </p:cNvSpPr>
          <p:nvPr>
            <p:ph type="title"/>
          </p:nvPr>
        </p:nvSpPr>
        <p:spPr>
          <a:xfrm>
            <a:off x="1032542" y="7105229"/>
            <a:ext cx="5494592" cy="1212182"/>
          </a:xfrm>
        </p:spPr>
        <p:txBody>
          <a:bodyPr anchor="ctr"/>
          <a:lstStyle>
            <a:lvl1pPr algn="ctr">
              <a:lnSpc>
                <a:spcPct val="100000"/>
              </a:lnSpc>
              <a:defRPr sz="4800" b="0">
                <a:solidFill>
                  <a:schemeClr val="bg1"/>
                </a:solidFill>
              </a:defRPr>
            </a:lvl1pPr>
          </a:lstStyle>
          <a:p>
            <a:r>
              <a:rPr lang="de-DE" dirty="0"/>
              <a:t>Mastertitelformat bearbeiten</a:t>
            </a:r>
          </a:p>
        </p:txBody>
      </p:sp>
      <p:sp>
        <p:nvSpPr>
          <p:cNvPr id="14" name="Textplatzhalter 15">
            <a:extLst>
              <a:ext uri="{FF2B5EF4-FFF2-40B4-BE49-F238E27FC236}">
                <a16:creationId xmlns:a16="http://schemas.microsoft.com/office/drawing/2014/main" id="{B338D416-E92F-EE46-BFF1-5020255240A7}"/>
              </a:ext>
            </a:extLst>
          </p:cNvPr>
          <p:cNvSpPr>
            <a:spLocks noGrp="1"/>
          </p:cNvSpPr>
          <p:nvPr>
            <p:ph type="body" sz="quarter" idx="20"/>
          </p:nvPr>
        </p:nvSpPr>
        <p:spPr>
          <a:xfrm>
            <a:off x="1032542" y="8417608"/>
            <a:ext cx="5494592" cy="826101"/>
          </a:xfrm>
        </p:spPr>
        <p:txBody>
          <a:bodyPr anchor="ctr"/>
          <a:lstStyle>
            <a:lvl1pPr indent="-246596" algn="ctr">
              <a:lnSpc>
                <a:spcPct val="100000"/>
              </a:lnSpc>
              <a:spcAft>
                <a:spcPts val="609"/>
              </a:spcAft>
              <a:defRPr sz="2400">
                <a:solidFill>
                  <a:schemeClr val="bg1"/>
                </a:solidFill>
              </a:defRPr>
            </a:lvl1pPr>
            <a:lvl2pPr>
              <a:defRPr sz="2131"/>
            </a:lvl2pPr>
            <a:lvl3pPr marL="821988" indent="-241116">
              <a:spcAft>
                <a:spcPts val="609"/>
              </a:spcAft>
              <a:buClr>
                <a:srgbClr val="045D9A"/>
              </a:buClr>
              <a:defRPr sz="1827" baseline="0"/>
            </a:lvl3pPr>
            <a:lvl4pPr marL="821988" indent="-241116">
              <a:spcAft>
                <a:spcPts val="609"/>
              </a:spcAft>
              <a:buClr>
                <a:srgbClr val="045D9A"/>
              </a:buClr>
              <a:defRPr sz="1827" baseline="0"/>
            </a:lvl4pPr>
            <a:lvl5pPr marL="821988" indent="-241116">
              <a:spcAft>
                <a:spcPts val="609"/>
              </a:spcAft>
              <a:defRPr sz="1827" baseline="0"/>
            </a:lvl5pPr>
          </a:lstStyle>
          <a:p>
            <a:pPr lvl="0"/>
            <a:r>
              <a:rPr lang="de-DE" dirty="0"/>
              <a:t>Mastertextformat bearbeiten</a:t>
            </a:r>
          </a:p>
        </p:txBody>
      </p:sp>
      <p:grpSp>
        <p:nvGrpSpPr>
          <p:cNvPr id="12" name="Gruppieren 11">
            <a:extLst>
              <a:ext uri="{FF2B5EF4-FFF2-40B4-BE49-F238E27FC236}">
                <a16:creationId xmlns:a16="http://schemas.microsoft.com/office/drawing/2014/main" id="{F35388DF-2773-4479-992C-C768058DAA42}"/>
              </a:ext>
            </a:extLst>
          </p:cNvPr>
          <p:cNvGrpSpPr/>
          <p:nvPr userDrawn="1"/>
        </p:nvGrpSpPr>
        <p:grpSpPr>
          <a:xfrm>
            <a:off x="581891" y="0"/>
            <a:ext cx="2232000" cy="2340000"/>
            <a:chOff x="581891" y="0"/>
            <a:chExt cx="2232000" cy="2340000"/>
          </a:xfrm>
        </p:grpSpPr>
        <p:sp>
          <p:nvSpPr>
            <p:cNvPr id="6" name="Rechteck 5">
              <a:extLst>
                <a:ext uri="{FF2B5EF4-FFF2-40B4-BE49-F238E27FC236}">
                  <a16:creationId xmlns:a16="http://schemas.microsoft.com/office/drawing/2014/main" id="{852DEB15-96B5-ED0B-D7D3-ED484FEA16AA}"/>
                </a:ext>
              </a:extLst>
            </p:cNvPr>
            <p:cNvSpPr/>
            <p:nvPr userDrawn="1"/>
          </p:nvSpPr>
          <p:spPr>
            <a:xfrm>
              <a:off x="581891" y="0"/>
              <a:ext cx="2232000" cy="23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3" name="Grafik 12">
              <a:hlinkClick r:id="rId3"/>
              <a:extLst>
                <a:ext uri="{FF2B5EF4-FFF2-40B4-BE49-F238E27FC236}">
                  <a16:creationId xmlns:a16="http://schemas.microsoft.com/office/drawing/2014/main" id="{72652BDF-A987-4934-AC4B-ACA7D1528DD0}"/>
                </a:ext>
              </a:extLst>
            </p:cNvPr>
            <p:cNvPicPr>
              <a:picLocks noChangeAspect="1"/>
            </p:cNvPicPr>
            <p:nvPr userDrawn="1"/>
          </p:nvPicPr>
          <p:blipFill>
            <a:blip r:embed="rId4"/>
            <a:stretch>
              <a:fillRect/>
            </a:stretch>
          </p:blipFill>
          <p:spPr>
            <a:xfrm>
              <a:off x="759435" y="863119"/>
              <a:ext cx="1876913" cy="1231631"/>
            </a:xfrm>
            <a:prstGeom prst="rect">
              <a:avLst/>
            </a:prstGeom>
          </p:spPr>
        </p:pic>
      </p:grpSp>
    </p:spTree>
    <p:extLst>
      <p:ext uri="{BB962C8B-B14F-4D97-AF65-F5344CB8AC3E}">
        <p14:creationId xmlns:p14="http://schemas.microsoft.com/office/powerpoint/2010/main" val="97582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 2 Bilder">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885"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386837" y="5461200"/>
            <a:ext cx="3174286" cy="4119217"/>
          </a:xfrm>
        </p:spPr>
        <p:txBody>
          <a:bodyPr/>
          <a:lstStyle/>
          <a:p>
            <a:endParaRPr lang="de-DE"/>
          </a:p>
        </p:txBody>
      </p:sp>
      <p:sp>
        <p:nvSpPr>
          <p:cNvPr id="8" name="Bildplatzhalter 4">
            <a:extLst>
              <a:ext uri="{FF2B5EF4-FFF2-40B4-BE49-F238E27FC236}">
                <a16:creationId xmlns:a16="http://schemas.microsoft.com/office/drawing/2014/main" id="{351557D5-11A6-EE4B-50DF-1E0607268688}"/>
              </a:ext>
            </a:extLst>
          </p:cNvPr>
          <p:cNvSpPr>
            <a:spLocks noGrp="1"/>
          </p:cNvSpPr>
          <p:nvPr>
            <p:ph type="pic" sz="quarter" idx="21"/>
          </p:nvPr>
        </p:nvSpPr>
        <p:spPr>
          <a:xfrm>
            <a:off x="3998551" y="5453318"/>
            <a:ext cx="3174286" cy="4127099"/>
          </a:xfrm>
        </p:spPr>
        <p:txBody>
          <a:bodyPr/>
          <a:lstStyle/>
          <a:p>
            <a:endParaRPr lang="de-DE" dirty="0"/>
          </a:p>
        </p:txBody>
      </p:sp>
      <p:sp>
        <p:nvSpPr>
          <p:cNvPr id="12" name="Textplatzhalter 15">
            <a:extLst>
              <a:ext uri="{FF2B5EF4-FFF2-40B4-BE49-F238E27FC236}">
                <a16:creationId xmlns:a16="http://schemas.microsoft.com/office/drawing/2014/main" id="{154CCFC4-3FA5-FE93-F049-8D10A5C2C527}"/>
              </a:ext>
            </a:extLst>
          </p:cNvPr>
          <p:cNvSpPr>
            <a:spLocks noGrp="1"/>
          </p:cNvSpPr>
          <p:nvPr>
            <p:ph type="body" sz="quarter" idx="20" hasCustomPrompt="1"/>
          </p:nvPr>
        </p:nvSpPr>
        <p:spPr>
          <a:xfrm>
            <a:off x="386836" y="2358208"/>
            <a:ext cx="6785665" cy="2861493"/>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9" name="Textplatzhalter 7">
            <a:extLst>
              <a:ext uri="{FF2B5EF4-FFF2-40B4-BE49-F238E27FC236}">
                <a16:creationId xmlns:a16="http://schemas.microsoft.com/office/drawing/2014/main" id="{F2E937FA-BCF1-43F0-939E-D8B89CD8F7E9}"/>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0" name="Rectangle 1">
            <a:extLst>
              <a:ext uri="{FF2B5EF4-FFF2-40B4-BE49-F238E27FC236}">
                <a16:creationId xmlns:a16="http://schemas.microsoft.com/office/drawing/2014/main" id="{6952DB19-5EDA-4F97-B680-8533DC159B27}"/>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3" name="Grafik 12">
            <a:hlinkClick r:id="rId2"/>
            <a:extLst>
              <a:ext uri="{FF2B5EF4-FFF2-40B4-BE49-F238E27FC236}">
                <a16:creationId xmlns:a16="http://schemas.microsoft.com/office/drawing/2014/main" id="{EA80F231-A9D9-4C0C-910C-3389582BCE1B}"/>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582687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663"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7" name="Diagrammplatzhalter 6">
            <a:extLst>
              <a:ext uri="{FF2B5EF4-FFF2-40B4-BE49-F238E27FC236}">
                <a16:creationId xmlns:a16="http://schemas.microsoft.com/office/drawing/2014/main" id="{504E7E2D-CE6A-60AB-F34D-23ADC48B633E}"/>
              </a:ext>
            </a:extLst>
          </p:cNvPr>
          <p:cNvSpPr>
            <a:spLocks noGrp="1"/>
          </p:cNvSpPr>
          <p:nvPr>
            <p:ph type="chart" sz="quarter" idx="21"/>
          </p:nvPr>
        </p:nvSpPr>
        <p:spPr>
          <a:xfrm>
            <a:off x="386837" y="2358208"/>
            <a:ext cx="6785659" cy="7222209"/>
          </a:xfrm>
        </p:spPr>
        <p:txBody>
          <a:bodyPr/>
          <a:lstStyle/>
          <a:p>
            <a:endParaRPr lang="de-DE" dirty="0"/>
          </a:p>
        </p:txBody>
      </p:sp>
      <p:sp>
        <p:nvSpPr>
          <p:cNvPr id="8" name="Textplatzhalter 7">
            <a:extLst>
              <a:ext uri="{FF2B5EF4-FFF2-40B4-BE49-F238E27FC236}">
                <a16:creationId xmlns:a16="http://schemas.microsoft.com/office/drawing/2014/main" id="{29D01628-41CF-4E03-919D-7C97288A1199}"/>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797F4CEC-B870-45FC-BAAD-06669FFEFBB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1" name="Grafik 10">
            <a:hlinkClick r:id="rId2"/>
            <a:extLst>
              <a:ext uri="{FF2B5EF4-FFF2-40B4-BE49-F238E27FC236}">
                <a16:creationId xmlns:a16="http://schemas.microsoft.com/office/drawing/2014/main" id="{A0967D68-B3EB-460C-88B1-EF58478AF29B}"/>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66317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662"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6" name="Tabellenplatzhalter 5">
            <a:extLst>
              <a:ext uri="{FF2B5EF4-FFF2-40B4-BE49-F238E27FC236}">
                <a16:creationId xmlns:a16="http://schemas.microsoft.com/office/drawing/2014/main" id="{74648548-0ABE-C82C-8141-29460240DC41}"/>
              </a:ext>
            </a:extLst>
          </p:cNvPr>
          <p:cNvSpPr>
            <a:spLocks noGrp="1"/>
          </p:cNvSpPr>
          <p:nvPr>
            <p:ph type="tbl" sz="quarter" idx="22"/>
          </p:nvPr>
        </p:nvSpPr>
        <p:spPr>
          <a:xfrm>
            <a:off x="386837" y="2358209"/>
            <a:ext cx="6786000" cy="7222208"/>
          </a:xfrm>
        </p:spPr>
        <p:txBody>
          <a:bodyPr/>
          <a:lstStyle/>
          <a:p>
            <a:endParaRPr lang="de-DE" dirty="0"/>
          </a:p>
        </p:txBody>
      </p:sp>
      <p:sp>
        <p:nvSpPr>
          <p:cNvPr id="7" name="Textplatzhalter 7">
            <a:extLst>
              <a:ext uri="{FF2B5EF4-FFF2-40B4-BE49-F238E27FC236}">
                <a16:creationId xmlns:a16="http://schemas.microsoft.com/office/drawing/2014/main" id="{C69DDEDC-3E91-470F-AE57-5A06474F3484}"/>
              </a:ext>
            </a:extLst>
          </p:cNvPr>
          <p:cNvSpPr>
            <a:spLocks noGrp="1"/>
          </p:cNvSpPr>
          <p:nvPr>
            <p:ph type="body" sz="quarter" idx="23"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8" name="Rectangle 1">
            <a:extLst>
              <a:ext uri="{FF2B5EF4-FFF2-40B4-BE49-F238E27FC236}">
                <a16:creationId xmlns:a16="http://schemas.microsoft.com/office/drawing/2014/main" id="{9B2193C3-446F-44A3-BAE2-DD7497C9FC6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0" name="Grafik 9">
            <a:hlinkClick r:id="rId2"/>
            <a:extLst>
              <a:ext uri="{FF2B5EF4-FFF2-40B4-BE49-F238E27FC236}">
                <a16:creationId xmlns:a16="http://schemas.microsoft.com/office/drawing/2014/main" id="{0AE5041F-D393-40F0-B2AA-1C45582D09BA}"/>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402444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616" y="3120382"/>
            <a:ext cx="6786222"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10393" y="1"/>
            <a:ext cx="7559675" cy="2680854"/>
          </a:xfrm>
        </p:spPr>
        <p:txBody>
          <a:bodyPr/>
          <a:lstStyle/>
          <a:p>
            <a:endParaRPr lang="de-DE"/>
          </a:p>
        </p:txBody>
      </p:sp>
      <p:sp>
        <p:nvSpPr>
          <p:cNvPr id="11" name="Textplatzhalter 15">
            <a:extLst>
              <a:ext uri="{FF2B5EF4-FFF2-40B4-BE49-F238E27FC236}">
                <a16:creationId xmlns:a16="http://schemas.microsoft.com/office/drawing/2014/main" id="{66588148-17B1-37BF-234D-9D2E8A525452}"/>
              </a:ext>
            </a:extLst>
          </p:cNvPr>
          <p:cNvSpPr>
            <a:spLocks noGrp="1"/>
          </p:cNvSpPr>
          <p:nvPr>
            <p:ph type="body" sz="quarter" idx="20" hasCustomPrompt="1"/>
          </p:nvPr>
        </p:nvSpPr>
        <p:spPr>
          <a:xfrm>
            <a:off x="386838" y="4272383"/>
            <a:ext cx="6785666" cy="5308034"/>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5C433D44-A6FC-41AD-8854-97678EA77C20}"/>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pic>
        <p:nvPicPr>
          <p:cNvPr id="9" name="Grafik 8">
            <a:hlinkClick r:id="rId2"/>
            <a:extLst>
              <a:ext uri="{FF2B5EF4-FFF2-40B4-BE49-F238E27FC236}">
                <a16:creationId xmlns:a16="http://schemas.microsoft.com/office/drawing/2014/main" id="{55C28403-F7DE-49E2-80F5-FBFA76E1FEE6}"/>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386838" y="274139"/>
            <a:ext cx="891259" cy="584844"/>
          </a:xfrm>
          <a:prstGeom prst="rect">
            <a:avLst/>
          </a:prstGeom>
        </p:spPr>
      </p:pic>
    </p:spTree>
    <p:extLst>
      <p:ext uri="{BB962C8B-B14F-4D97-AF65-F5344CB8AC3E}">
        <p14:creationId xmlns:p14="http://schemas.microsoft.com/office/powerpoint/2010/main" val="2234190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hasCustomPrompt="1"/>
          </p:nvPr>
        </p:nvSpPr>
        <p:spPr>
          <a:xfrm>
            <a:off x="386838" y="1320204"/>
            <a:ext cx="6786000" cy="898419"/>
          </a:xfrm>
        </p:spPr>
        <p:txBody>
          <a:bodyPr anchor="b"/>
          <a:lstStyle>
            <a:lvl1pPr>
              <a:defRPr sz="3200"/>
            </a:lvl1pPr>
          </a:lstStyle>
          <a:p>
            <a:r>
              <a:rPr lang="de-DE" dirty="0" err="1"/>
              <a:t>Iconsammlung</a:t>
            </a:r>
            <a:endParaRPr lang="de-DE" dirty="0"/>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pic>
        <p:nvPicPr>
          <p:cNvPr id="25" name="Grafik 24">
            <a:extLst>
              <a:ext uri="{FF2B5EF4-FFF2-40B4-BE49-F238E27FC236}">
                <a16:creationId xmlns:a16="http://schemas.microsoft.com/office/drawing/2014/main" id="{E7C5DA42-CD4B-A33F-E23D-76458D7F2A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853" y="7585399"/>
            <a:ext cx="1087468" cy="271867"/>
          </a:xfrm>
          <a:prstGeom prst="rect">
            <a:avLst/>
          </a:prstGeom>
        </p:spPr>
      </p:pic>
      <p:pic>
        <p:nvPicPr>
          <p:cNvPr id="27" name="Grafik 26">
            <a:extLst>
              <a:ext uri="{FF2B5EF4-FFF2-40B4-BE49-F238E27FC236}">
                <a16:creationId xmlns:a16="http://schemas.microsoft.com/office/drawing/2014/main" id="{FA50405F-E1D1-58FF-6EB2-77290FD2E519}"/>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04579" y="7391132"/>
            <a:ext cx="762000" cy="660400"/>
          </a:xfrm>
          <a:prstGeom prst="rect">
            <a:avLst/>
          </a:prstGeom>
        </p:spPr>
      </p:pic>
      <p:pic>
        <p:nvPicPr>
          <p:cNvPr id="29" name="Grafik 28">
            <a:extLst>
              <a:ext uri="{FF2B5EF4-FFF2-40B4-BE49-F238E27FC236}">
                <a16:creationId xmlns:a16="http://schemas.microsoft.com/office/drawing/2014/main" id="{9FDEDCAB-A9DD-C2F1-1660-3F356FA6050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9837" y="7338311"/>
            <a:ext cx="766041" cy="766041"/>
          </a:xfrm>
          <a:prstGeom prst="rect">
            <a:avLst/>
          </a:prstGeom>
        </p:spPr>
      </p:pic>
      <p:pic>
        <p:nvPicPr>
          <p:cNvPr id="8" name="Grafik 7">
            <a:extLst>
              <a:ext uri="{FF2B5EF4-FFF2-40B4-BE49-F238E27FC236}">
                <a16:creationId xmlns:a16="http://schemas.microsoft.com/office/drawing/2014/main" id="{05FD245F-4D43-63F4-ED54-AAD314543D7A}"/>
              </a:ext>
            </a:extLst>
          </p:cNvPr>
          <p:cNvPicPr>
            <a:picLocks noChangeAspect="1"/>
          </p:cNvPicPr>
          <p:nvPr userDrawn="1"/>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3836" y="3017405"/>
            <a:ext cx="787400" cy="355600"/>
          </a:xfrm>
          <a:prstGeom prst="rect">
            <a:avLst/>
          </a:prstGeom>
        </p:spPr>
      </p:pic>
      <p:pic>
        <p:nvPicPr>
          <p:cNvPr id="13" name="Grafik 12">
            <a:extLst>
              <a:ext uri="{FF2B5EF4-FFF2-40B4-BE49-F238E27FC236}">
                <a16:creationId xmlns:a16="http://schemas.microsoft.com/office/drawing/2014/main" id="{AE1E7A23-3A14-5F23-1560-03C293505737}"/>
              </a:ext>
            </a:extLst>
          </p:cNvPr>
          <p:cNvPicPr>
            <a:picLocks noChangeAspect="1"/>
          </p:cNvPicPr>
          <p:nvPr userDrawn="1"/>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62621" y="3017405"/>
            <a:ext cx="533400" cy="609600"/>
          </a:xfrm>
          <a:prstGeom prst="rect">
            <a:avLst/>
          </a:prstGeom>
        </p:spPr>
      </p:pic>
      <p:pic>
        <p:nvPicPr>
          <p:cNvPr id="15" name="Grafik 14">
            <a:extLst>
              <a:ext uri="{FF2B5EF4-FFF2-40B4-BE49-F238E27FC236}">
                <a16:creationId xmlns:a16="http://schemas.microsoft.com/office/drawing/2014/main" id="{93052D40-257B-9088-2998-4E49C8AEAAD8}"/>
              </a:ext>
            </a:extLst>
          </p:cNvPr>
          <p:cNvPicPr>
            <a:picLocks noChangeAspect="1"/>
          </p:cNvPicPr>
          <p:nvPr userDrawn="1"/>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43339" y="3017405"/>
            <a:ext cx="584200" cy="495300"/>
          </a:xfrm>
          <a:prstGeom prst="rect">
            <a:avLst/>
          </a:prstGeom>
        </p:spPr>
      </p:pic>
      <p:pic>
        <p:nvPicPr>
          <p:cNvPr id="17" name="Grafik 16">
            <a:extLst>
              <a:ext uri="{FF2B5EF4-FFF2-40B4-BE49-F238E27FC236}">
                <a16:creationId xmlns:a16="http://schemas.microsoft.com/office/drawing/2014/main" id="{9052E332-2871-EACC-F06B-A30F2FE1930B}"/>
              </a:ext>
            </a:extLst>
          </p:cNvPr>
          <p:cNvPicPr>
            <a:picLocks noChangeAspect="1"/>
          </p:cNvPicPr>
          <p:nvPr userDrawn="1"/>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04774" y="3017405"/>
            <a:ext cx="698500" cy="482600"/>
          </a:xfrm>
          <a:prstGeom prst="rect">
            <a:avLst/>
          </a:prstGeom>
        </p:spPr>
      </p:pic>
      <p:pic>
        <p:nvPicPr>
          <p:cNvPr id="19" name="Grafik 18">
            <a:extLst>
              <a:ext uri="{FF2B5EF4-FFF2-40B4-BE49-F238E27FC236}">
                <a16:creationId xmlns:a16="http://schemas.microsoft.com/office/drawing/2014/main" id="{5ECBBC36-C8FC-36B3-63F3-5229EFFE1E7E}"/>
              </a:ext>
            </a:extLst>
          </p:cNvPr>
          <p:cNvPicPr>
            <a:picLocks noChangeAspect="1"/>
          </p:cNvPicPr>
          <p:nvPr userDrawn="1"/>
        </p:nvPicPr>
        <p:blipFill>
          <a:blip r:embed="rId16" cstate="email">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31103" y="3004705"/>
            <a:ext cx="622300" cy="622300"/>
          </a:xfrm>
          <a:prstGeom prst="rect">
            <a:avLst/>
          </a:prstGeom>
        </p:spPr>
      </p:pic>
      <p:pic>
        <p:nvPicPr>
          <p:cNvPr id="21" name="Grafik 20">
            <a:extLst>
              <a:ext uri="{FF2B5EF4-FFF2-40B4-BE49-F238E27FC236}">
                <a16:creationId xmlns:a16="http://schemas.microsoft.com/office/drawing/2014/main" id="{4374C786-D7BD-08ED-493E-40CBF01B4BF3}"/>
              </a:ext>
            </a:extLst>
          </p:cNvPr>
          <p:cNvPicPr>
            <a:picLocks noChangeAspect="1"/>
          </p:cNvPicPr>
          <p:nvPr userDrawn="1"/>
        </p:nvPicPr>
        <p:blipFill>
          <a:blip r:embed="rId18" cstate="email">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79382" y="3017405"/>
            <a:ext cx="673100" cy="571500"/>
          </a:xfrm>
          <a:prstGeom prst="rect">
            <a:avLst/>
          </a:prstGeom>
        </p:spPr>
      </p:pic>
      <p:pic>
        <p:nvPicPr>
          <p:cNvPr id="23" name="Grafik 22">
            <a:extLst>
              <a:ext uri="{FF2B5EF4-FFF2-40B4-BE49-F238E27FC236}">
                <a16:creationId xmlns:a16="http://schemas.microsoft.com/office/drawing/2014/main" id="{E1CD8AA2-EC70-662A-465F-D1EE14A48B79}"/>
              </a:ext>
            </a:extLst>
          </p:cNvPr>
          <p:cNvPicPr>
            <a:picLocks noChangeAspect="1"/>
          </p:cNvPicPr>
          <p:nvPr userDrawn="1"/>
        </p:nvPicPr>
        <p:blipFill>
          <a:blip r:embed="rId20" cstate="email">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6270" y="3017405"/>
            <a:ext cx="647700" cy="622300"/>
          </a:xfrm>
          <a:prstGeom prst="rect">
            <a:avLst/>
          </a:prstGeom>
        </p:spPr>
      </p:pic>
      <p:pic>
        <p:nvPicPr>
          <p:cNvPr id="45" name="Grafik 44">
            <a:extLst>
              <a:ext uri="{FF2B5EF4-FFF2-40B4-BE49-F238E27FC236}">
                <a16:creationId xmlns:a16="http://schemas.microsoft.com/office/drawing/2014/main" id="{A3FA4CD0-4B01-1A2D-8D55-8FA5226EA8B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4523608" y="4360770"/>
            <a:ext cx="703931" cy="703931"/>
          </a:xfrm>
          <a:prstGeom prst="rect">
            <a:avLst/>
          </a:prstGeom>
        </p:spPr>
      </p:pic>
      <p:pic>
        <p:nvPicPr>
          <p:cNvPr id="47" name="Grafik 46">
            <a:extLst>
              <a:ext uri="{FF2B5EF4-FFF2-40B4-BE49-F238E27FC236}">
                <a16:creationId xmlns:a16="http://schemas.microsoft.com/office/drawing/2014/main" id="{AC8C1A12-6538-95E6-84A8-0475AF622FF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1526830" y="4391602"/>
            <a:ext cx="673100" cy="673100"/>
          </a:xfrm>
          <a:prstGeom prst="rect">
            <a:avLst/>
          </a:prstGeom>
        </p:spPr>
      </p:pic>
      <p:pic>
        <p:nvPicPr>
          <p:cNvPr id="51" name="Grafik 50">
            <a:extLst>
              <a:ext uri="{FF2B5EF4-FFF2-40B4-BE49-F238E27FC236}">
                <a16:creationId xmlns:a16="http://schemas.microsoft.com/office/drawing/2014/main" id="{3AC9A899-DC34-7683-D4C3-5CB8CA4A7F1F}"/>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2541375" y="4404302"/>
            <a:ext cx="660400" cy="660400"/>
          </a:xfrm>
          <a:prstGeom prst="rect">
            <a:avLst/>
          </a:prstGeom>
        </p:spPr>
      </p:pic>
      <p:pic>
        <p:nvPicPr>
          <p:cNvPr id="57" name="Grafik 56">
            <a:extLst>
              <a:ext uri="{FF2B5EF4-FFF2-40B4-BE49-F238E27FC236}">
                <a16:creationId xmlns:a16="http://schemas.microsoft.com/office/drawing/2014/main" id="{D2F85161-A600-C83C-CBC8-0093B89EE63D}"/>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512285" y="4391602"/>
            <a:ext cx="673100" cy="673100"/>
          </a:xfrm>
          <a:prstGeom prst="rect">
            <a:avLst/>
          </a:prstGeom>
        </p:spPr>
      </p:pic>
      <p:pic>
        <p:nvPicPr>
          <p:cNvPr id="59" name="Grafik 58">
            <a:extLst>
              <a:ext uri="{FF2B5EF4-FFF2-40B4-BE49-F238E27FC236}">
                <a16:creationId xmlns:a16="http://schemas.microsoft.com/office/drawing/2014/main" id="{D664CB30-2257-FE18-B915-20B85665976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94063" y="4567810"/>
            <a:ext cx="766041" cy="496892"/>
          </a:xfrm>
          <a:prstGeom prst="rect">
            <a:avLst/>
          </a:prstGeom>
        </p:spPr>
      </p:pic>
      <p:pic>
        <p:nvPicPr>
          <p:cNvPr id="61" name="Grafik 60">
            <a:extLst>
              <a:ext uri="{FF2B5EF4-FFF2-40B4-BE49-F238E27FC236}">
                <a16:creationId xmlns:a16="http://schemas.microsoft.com/office/drawing/2014/main" id="{DB3AFCB0-39ED-A9BA-CD0D-BE079DBCD7C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297340" y="7374826"/>
            <a:ext cx="703931" cy="703931"/>
          </a:xfrm>
          <a:prstGeom prst="rect">
            <a:avLst/>
          </a:prstGeom>
        </p:spPr>
      </p:pic>
      <p:sp>
        <p:nvSpPr>
          <p:cNvPr id="22" name="Textplatzhalter 7">
            <a:extLst>
              <a:ext uri="{FF2B5EF4-FFF2-40B4-BE49-F238E27FC236}">
                <a16:creationId xmlns:a16="http://schemas.microsoft.com/office/drawing/2014/main" id="{CD323318-1DA3-4B5A-8380-B6970F8CB72A}"/>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24" name="Rectangle 1">
            <a:extLst>
              <a:ext uri="{FF2B5EF4-FFF2-40B4-BE49-F238E27FC236}">
                <a16:creationId xmlns:a16="http://schemas.microsoft.com/office/drawing/2014/main" id="{ED0DF883-303B-4D9B-863A-EA44D0B26FF0}"/>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28" name="Grafik 27">
            <a:hlinkClick r:id="rId30"/>
            <a:extLst>
              <a:ext uri="{FF2B5EF4-FFF2-40B4-BE49-F238E27FC236}">
                <a16:creationId xmlns:a16="http://schemas.microsoft.com/office/drawing/2014/main" id="{D3192FD6-D71F-403C-A9E0-AE26BB47F0C6}"/>
              </a:ext>
            </a:extLst>
          </p:cNvPr>
          <p:cNvPicPr>
            <a:picLocks noChangeAspect="1"/>
          </p:cNvPicPr>
          <p:nvPr userDrawn="1"/>
        </p:nvPicPr>
        <p:blipFill>
          <a:blip r:embed="rId31">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113874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F76EB92-2E5E-2E4E-826D-4D905BB36DF0}"/>
              </a:ext>
            </a:extLst>
          </p:cNvPr>
          <p:cNvSpPr/>
          <p:nvPr userDrawn="1"/>
        </p:nvSpPr>
        <p:spPr>
          <a:xfrm>
            <a:off x="-1" y="2240652"/>
            <a:ext cx="7559676" cy="819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p:cNvSpPr>
            <a:spLocks noGrp="1"/>
          </p:cNvSpPr>
          <p:nvPr>
            <p:ph type="title" hasCustomPrompt="1"/>
          </p:nvPr>
        </p:nvSpPr>
        <p:spPr>
          <a:xfrm>
            <a:off x="387172" y="840954"/>
            <a:ext cx="6785333" cy="1138934"/>
          </a:xfrm>
        </p:spPr>
        <p:txBody>
          <a:bodyPr anchor="b"/>
          <a:lstStyle>
            <a:lvl1pPr>
              <a:defRPr sz="4567" b="0"/>
            </a:lvl1pPr>
          </a:lstStyle>
          <a:p>
            <a:r>
              <a:rPr lang="en-US" dirty="0" err="1"/>
              <a:t>Inhaltsverzeichnis</a:t>
            </a:r>
            <a:endParaRPr lang="de-DE" dirty="0"/>
          </a:p>
        </p:txBody>
      </p:sp>
      <p:sp>
        <p:nvSpPr>
          <p:cNvPr id="8" name="Fußzeilenplatzhalter 7">
            <a:extLst>
              <a:ext uri="{FF2B5EF4-FFF2-40B4-BE49-F238E27FC236}">
                <a16:creationId xmlns:a16="http://schemas.microsoft.com/office/drawing/2014/main" id="{7A237806-6D78-7D4B-ABCA-D4D6D90CA39B}"/>
              </a:ext>
            </a:extLst>
          </p:cNvPr>
          <p:cNvSpPr>
            <a:spLocks noGrp="1"/>
          </p:cNvSpPr>
          <p:nvPr>
            <p:ph type="ftr" sz="quarter" idx="22"/>
          </p:nvPr>
        </p:nvSpPr>
        <p:spPr/>
        <p:txBody>
          <a:bodyPr/>
          <a:lstStyle>
            <a:lvl1pPr>
              <a:defRPr>
                <a:solidFill>
                  <a:schemeClr val="bg1"/>
                </a:solidFill>
              </a:defRPr>
            </a:lvl1pPr>
          </a:lstStyle>
          <a:p>
            <a:fld id="{9302D2D9-6C41-8943-9065-B4377A0BA008}" type="slidenum">
              <a:rPr lang="de-DE" smtClean="0"/>
              <a:pPr/>
              <a:t>‹Nr.›</a:t>
            </a:fld>
            <a:endParaRPr lang="de-DE" dirty="0"/>
          </a:p>
        </p:txBody>
      </p:sp>
      <p:sp>
        <p:nvSpPr>
          <p:cNvPr id="16" name="Textplatzhalter 15"/>
          <p:cNvSpPr>
            <a:spLocks noGrp="1"/>
          </p:cNvSpPr>
          <p:nvPr>
            <p:ph type="body" sz="quarter" idx="20" hasCustomPrompt="1"/>
          </p:nvPr>
        </p:nvSpPr>
        <p:spPr>
          <a:xfrm>
            <a:off x="387171" y="2577630"/>
            <a:ext cx="3945813" cy="7025651"/>
          </a:xfrm>
        </p:spPr>
        <p:txBody>
          <a:bodyPr/>
          <a:lstStyle>
            <a:lvl1pPr marL="0" marR="0" indent="-246596" algn="l" defTabSz="1391900" rtl="0" eaLnBrk="1" fontAlgn="base" latinLnBrk="0" hangingPunct="1">
              <a:lnSpc>
                <a:spcPts val="3653"/>
              </a:lnSpc>
              <a:spcBef>
                <a:spcPct val="0"/>
              </a:spcBef>
              <a:spcAft>
                <a:spcPts val="609"/>
              </a:spcAft>
              <a:buClrTx/>
              <a:buSzTx/>
              <a:buFontTx/>
              <a:buNone/>
              <a:tabLst/>
              <a:defRPr sz="2436">
                <a:solidFill>
                  <a:schemeClr val="bg1"/>
                </a:solidFill>
              </a:defRPr>
            </a:lvl1pPr>
            <a:lvl2pPr>
              <a:defRPr sz="2436"/>
            </a:lvl2pPr>
            <a:lvl3pPr marL="821988" indent="-241116">
              <a:spcAft>
                <a:spcPts val="609"/>
              </a:spcAft>
              <a:buClr>
                <a:srgbClr val="045D9A"/>
              </a:buClr>
              <a:defRPr sz="2436" baseline="0"/>
            </a:lvl3pPr>
            <a:lvl4pPr marL="821988" indent="-241116">
              <a:spcAft>
                <a:spcPts val="609"/>
              </a:spcAft>
              <a:buClr>
                <a:srgbClr val="045D9A"/>
              </a:buClr>
              <a:defRPr sz="2436" baseline="0"/>
            </a:lvl4pPr>
            <a:lvl5pPr marL="821988" indent="-241116">
              <a:spcAft>
                <a:spcPts val="609"/>
              </a:spcAft>
              <a:defRPr sz="1827" baseline="0"/>
            </a:lvl5pPr>
          </a:lstStyle>
          <a:p>
            <a:pPr lvl="0"/>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lvl="0"/>
            <a:endParaRPr lang="de-DE" dirty="0"/>
          </a:p>
          <a:p>
            <a:pPr lvl="0"/>
            <a:endParaRPr lang="de-DE" dirty="0"/>
          </a:p>
          <a:p>
            <a:pPr lvl="0"/>
            <a:endParaRPr lang="de-DE" dirty="0"/>
          </a:p>
        </p:txBody>
      </p:sp>
      <p:sp>
        <p:nvSpPr>
          <p:cNvPr id="11" name="Textplatzhalter 15">
            <a:extLst>
              <a:ext uri="{FF2B5EF4-FFF2-40B4-BE49-F238E27FC236}">
                <a16:creationId xmlns:a16="http://schemas.microsoft.com/office/drawing/2014/main" id="{23D83593-D895-2F47-A675-CE4236B4A1EF}"/>
              </a:ext>
            </a:extLst>
          </p:cNvPr>
          <p:cNvSpPr>
            <a:spLocks noGrp="1"/>
          </p:cNvSpPr>
          <p:nvPr>
            <p:ph type="body" sz="quarter" idx="21" hasCustomPrompt="1"/>
          </p:nvPr>
        </p:nvSpPr>
        <p:spPr>
          <a:xfrm>
            <a:off x="4621115" y="2577630"/>
            <a:ext cx="2551390" cy="7025651"/>
          </a:xfrm>
        </p:spPr>
        <p:txBody>
          <a:bodyPr/>
          <a:lstStyle>
            <a:lvl1pPr marL="0" marR="0" indent="-246596" algn="r" defTabSz="1391900" rtl="0" eaLnBrk="1" fontAlgn="base" latinLnBrk="0" hangingPunct="1">
              <a:lnSpc>
                <a:spcPts val="3653"/>
              </a:lnSpc>
              <a:spcBef>
                <a:spcPct val="0"/>
              </a:spcBef>
              <a:spcAft>
                <a:spcPts val="609"/>
              </a:spcAft>
              <a:buClrTx/>
              <a:buSzTx/>
              <a:buFontTx/>
              <a:buNone/>
              <a:tabLst/>
              <a:defRPr sz="2436">
                <a:solidFill>
                  <a:schemeClr val="bg1"/>
                </a:solidFill>
              </a:defRPr>
            </a:lvl1pPr>
            <a:lvl2pPr>
              <a:defRPr sz="2131"/>
            </a:lvl2pPr>
            <a:lvl3pPr marL="821988" indent="-241116">
              <a:spcAft>
                <a:spcPts val="609"/>
              </a:spcAft>
              <a:buClr>
                <a:srgbClr val="045D9A"/>
              </a:buClr>
              <a:defRPr sz="1827" baseline="0"/>
            </a:lvl3pPr>
            <a:lvl4pPr marL="821988" indent="-241116">
              <a:spcAft>
                <a:spcPts val="609"/>
              </a:spcAft>
              <a:buClr>
                <a:srgbClr val="045D9A"/>
              </a:buClr>
              <a:defRPr sz="1827" baseline="0"/>
            </a:lvl4pPr>
            <a:lvl5pPr marL="821988" indent="-241116">
              <a:spcAft>
                <a:spcPts val="609"/>
              </a:spcAft>
              <a:defRPr sz="1827" baseline="0"/>
            </a:lvl5pPr>
          </a:lstStyle>
          <a:p>
            <a:pPr lvl="0"/>
            <a:r>
              <a:rPr lang="de-DE" dirty="0"/>
              <a:t>………………….. 2</a:t>
            </a:r>
          </a:p>
          <a:p>
            <a:pPr lvl="0"/>
            <a:r>
              <a:rPr lang="de-DE" dirty="0"/>
              <a:t>………………….. 3</a:t>
            </a:r>
          </a:p>
          <a:p>
            <a:pPr lvl="0"/>
            <a:r>
              <a:rPr lang="de-DE" dirty="0"/>
              <a:t>………………….. 4</a:t>
            </a:r>
          </a:p>
          <a:p>
            <a:pPr lvl="0"/>
            <a:r>
              <a:rPr lang="de-DE" dirty="0"/>
              <a:t>………………….. 5</a:t>
            </a:r>
          </a:p>
          <a:p>
            <a:pPr lvl="0"/>
            <a:r>
              <a:rPr lang="de-DE" dirty="0"/>
              <a:t>………………….. 6</a:t>
            </a:r>
          </a:p>
          <a:p>
            <a:pPr lvl="0"/>
            <a:r>
              <a:rPr lang="de-DE" dirty="0"/>
              <a:t>………………….. 7</a:t>
            </a:r>
          </a:p>
          <a:p>
            <a:pPr lvl="0"/>
            <a:r>
              <a:rPr lang="de-DE" dirty="0"/>
              <a:t>………………….. 8</a:t>
            </a:r>
          </a:p>
          <a:p>
            <a:pPr lvl="0"/>
            <a:r>
              <a:rPr lang="de-DE" dirty="0"/>
              <a:t>………………….. 9</a:t>
            </a:r>
          </a:p>
          <a:p>
            <a:pPr lvl="0"/>
            <a:r>
              <a:rPr lang="de-DE" dirty="0"/>
              <a:t>………………… 10</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11</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12</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13</a:t>
            </a:r>
          </a:p>
          <a:p>
            <a:pPr marL="0" marR="0" lvl="0" indent="-246596" algn="r" defTabSz="1391900" rtl="0" eaLnBrk="1" fontAlgn="base" latinLnBrk="0" hangingPunct="1">
              <a:lnSpc>
                <a:spcPts val="3653"/>
              </a:lnSpc>
              <a:spcBef>
                <a:spcPct val="0"/>
              </a:spcBef>
              <a:spcAft>
                <a:spcPts val="609"/>
              </a:spcAft>
              <a:buClrTx/>
              <a:buSzTx/>
              <a:buFontTx/>
              <a:buNone/>
              <a:tabLst/>
              <a:defRPr/>
            </a:pPr>
            <a:endParaRPr lang="de-DE" dirty="0"/>
          </a:p>
        </p:txBody>
      </p:sp>
      <p:sp>
        <p:nvSpPr>
          <p:cNvPr id="9" name="Textplatzhalter 7">
            <a:extLst>
              <a:ext uri="{FF2B5EF4-FFF2-40B4-BE49-F238E27FC236}">
                <a16:creationId xmlns:a16="http://schemas.microsoft.com/office/drawing/2014/main" id="{F51A3F07-7307-45EF-8CFE-C83E508E733C}"/>
              </a:ext>
            </a:extLst>
          </p:cNvPr>
          <p:cNvSpPr>
            <a:spLocks noGrp="1"/>
          </p:cNvSpPr>
          <p:nvPr>
            <p:ph type="body" sz="quarter" idx="23"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Tree>
    <p:extLst>
      <p:ext uri="{BB962C8B-B14F-4D97-AF65-F5344CB8AC3E}">
        <p14:creationId xmlns:p14="http://schemas.microsoft.com/office/powerpoint/2010/main" val="12344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17" name="Bildplatzhalter 6">
            <a:extLst>
              <a:ext uri="{FF2B5EF4-FFF2-40B4-BE49-F238E27FC236}">
                <a16:creationId xmlns:a16="http://schemas.microsoft.com/office/drawing/2014/main" id="{F0735D9A-6161-274D-99EA-C18E1BA16D56}"/>
              </a:ext>
            </a:extLst>
          </p:cNvPr>
          <p:cNvSpPr>
            <a:spLocks noGrp="1"/>
          </p:cNvSpPr>
          <p:nvPr>
            <p:ph type="pic" sz="quarter" idx="14"/>
          </p:nvPr>
        </p:nvSpPr>
        <p:spPr>
          <a:xfrm>
            <a:off x="-1" y="-12341"/>
            <a:ext cx="7555962" cy="6641741"/>
          </a:xfrm>
        </p:spPr>
        <p:txBody>
          <a:bodyPr/>
          <a:lstStyle/>
          <a:p>
            <a:endParaRPr lang="de-DE"/>
          </a:p>
        </p:txBody>
      </p:sp>
      <p:sp>
        <p:nvSpPr>
          <p:cNvPr id="5" name="Rechteck 4">
            <a:extLst>
              <a:ext uri="{FF2B5EF4-FFF2-40B4-BE49-F238E27FC236}">
                <a16:creationId xmlns:a16="http://schemas.microsoft.com/office/drawing/2014/main" id="{A6D83E11-7027-E04C-AB1C-80CCDAFD62DA}"/>
              </a:ext>
            </a:extLst>
          </p:cNvPr>
          <p:cNvSpPr/>
          <p:nvPr userDrawn="1"/>
        </p:nvSpPr>
        <p:spPr>
          <a:xfrm>
            <a:off x="572659" y="4322618"/>
            <a:ext cx="5400000" cy="4860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AEAB9494-A4A4-184D-9C12-71495914D870}"/>
              </a:ext>
            </a:extLst>
          </p:cNvPr>
          <p:cNvSpPr>
            <a:spLocks noGrp="1"/>
          </p:cNvSpPr>
          <p:nvPr>
            <p:ph type="title" hasCustomPrompt="1"/>
          </p:nvPr>
        </p:nvSpPr>
        <p:spPr>
          <a:xfrm>
            <a:off x="889699" y="4655127"/>
            <a:ext cx="4765920" cy="4145973"/>
          </a:xfrm>
        </p:spPr>
        <p:txBody>
          <a:bodyPr anchor="b"/>
          <a:lstStyle>
            <a:lvl1pPr>
              <a:lnSpc>
                <a:spcPts val="5000"/>
              </a:lnSpc>
              <a:defRPr sz="4800" b="0">
                <a:solidFill>
                  <a:schemeClr val="bg1"/>
                </a:solidFill>
              </a:defRPr>
            </a:lvl1pPr>
          </a:lstStyle>
          <a:p>
            <a:r>
              <a:rPr lang="de-DE" dirty="0"/>
              <a:t>MASTERTITELFORMAT BEARBEITEN</a:t>
            </a:r>
          </a:p>
        </p:txBody>
      </p:sp>
    </p:spTree>
    <p:extLst>
      <p:ext uri="{BB962C8B-B14F-4D97-AF65-F5344CB8AC3E}">
        <p14:creationId xmlns:p14="http://schemas.microsoft.com/office/powerpoint/2010/main" val="961129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9" cy="455354"/>
          </a:xfrm>
        </p:spPr>
        <p:txBody>
          <a:bodyPr/>
          <a:lstStyle/>
          <a:p>
            <a:fld id="{9302D2D9-6C41-8943-9065-B4377A0BA008}" type="slidenum">
              <a:rPr lang="de-DE" smtClean="0"/>
              <a:pPr/>
              <a:t>‹Nr.›</a:t>
            </a:fld>
            <a:endParaRPr lang="de-DE" dirty="0"/>
          </a:p>
        </p:txBody>
      </p:sp>
      <p:sp>
        <p:nvSpPr>
          <p:cNvPr id="11" name="Textplatzhalter 15">
            <a:extLst>
              <a:ext uri="{FF2B5EF4-FFF2-40B4-BE49-F238E27FC236}">
                <a16:creationId xmlns:a16="http://schemas.microsoft.com/office/drawing/2014/main" id="{043B2F0A-12DD-55DC-E348-AE407CD45524}"/>
              </a:ext>
            </a:extLst>
          </p:cNvPr>
          <p:cNvSpPr>
            <a:spLocks noGrp="1"/>
          </p:cNvSpPr>
          <p:nvPr userDrawn="1">
            <p:ph type="body" sz="quarter" idx="21" hasCustomPrompt="1"/>
          </p:nvPr>
        </p:nvSpPr>
        <p:spPr>
          <a:xfrm>
            <a:off x="386837" y="2358208"/>
            <a:ext cx="6786000" cy="722220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atin typeface="+mn-lt"/>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atin typeface="+mn-l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atin typeface="+mn-lt"/>
              </a:defRPr>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mn-lt"/>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DD5901EC-836A-4DEE-BCA5-07C74A469FB2}"/>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C9A50511-65FC-4208-9105-20C4E2294AD4}"/>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8" name="Grafik 17">
            <a:hlinkClick r:id="rId2"/>
            <a:extLst>
              <a:ext uri="{FF2B5EF4-FFF2-40B4-BE49-F238E27FC236}">
                <a16:creationId xmlns:a16="http://schemas.microsoft.com/office/drawing/2014/main" id="{B7395423-CE86-4978-BAF5-FD02636014CB}"/>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263530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userDrawn="1">
            <p:ph type="body" sz="quarter" idx="21" hasCustomPrompt="1"/>
          </p:nvPr>
        </p:nvSpPr>
        <p:spPr>
          <a:xfrm>
            <a:off x="386837" y="2358208"/>
            <a:ext cx="6786000" cy="722220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atin typeface="+mn-lt"/>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atin typeface="+mn-l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atin typeface="+mn-lt"/>
              </a:defRPr>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mn-lt"/>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DD5901EC-836A-4DEE-BCA5-07C74A469FB2}"/>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tx1"/>
                </a:solidFill>
              </a:defRPr>
            </a:lvl1pPr>
          </a:lstStyle>
          <a:p>
            <a:pPr lvl="0"/>
            <a:r>
              <a:rPr lang="de-DE" dirty="0"/>
              <a:t>Fußzeile</a:t>
            </a:r>
          </a:p>
        </p:txBody>
      </p:sp>
    </p:spTree>
    <p:extLst>
      <p:ext uri="{BB962C8B-B14F-4D97-AF65-F5344CB8AC3E}">
        <p14:creationId xmlns:p14="http://schemas.microsoft.com/office/powerpoint/2010/main" val="1876176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mit Infobox">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p:ph type="body" sz="quarter" idx="21" hasCustomPrompt="1"/>
          </p:nvPr>
        </p:nvSpPr>
        <p:spPr>
          <a:xfrm>
            <a:off x="386837" y="2358202"/>
            <a:ext cx="6786000" cy="4691141"/>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5" name="Rectangle 1">
            <a:extLst>
              <a:ext uri="{FF2B5EF4-FFF2-40B4-BE49-F238E27FC236}">
                <a16:creationId xmlns:a16="http://schemas.microsoft.com/office/drawing/2014/main" id="{6B4E0A43-C445-2334-7DDF-ACA20615C931}"/>
              </a:ext>
            </a:extLst>
          </p:cNvPr>
          <p:cNvSpPr/>
          <p:nvPr userDrawn="1"/>
        </p:nvSpPr>
        <p:spPr>
          <a:xfrm>
            <a:off x="3906982" y="7223760"/>
            <a:ext cx="3265200" cy="2353003"/>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6" name="Picture 2" descr="A blue circle with a letter i in it&#10;&#10;Description automatically generated">
            <a:extLst>
              <a:ext uri="{FF2B5EF4-FFF2-40B4-BE49-F238E27FC236}">
                <a16:creationId xmlns:a16="http://schemas.microsoft.com/office/drawing/2014/main" id="{744F2594-51E7-DCA6-5309-FEF50136E6B1}"/>
              </a:ext>
            </a:extLst>
          </p:cNvPr>
          <p:cNvPicPr>
            <a:picLocks noChangeAspect="1"/>
          </p:cNvPicPr>
          <p:nvPr userDrawn="1"/>
        </p:nvPicPr>
        <p:blipFill>
          <a:blip r:embed="rId2"/>
          <a:stretch>
            <a:fillRect/>
          </a:stretch>
        </p:blipFill>
        <p:spPr>
          <a:xfrm>
            <a:off x="6696215" y="7323409"/>
            <a:ext cx="360000" cy="360000"/>
          </a:xfrm>
          <a:prstGeom prst="rect">
            <a:avLst/>
          </a:prstGeom>
        </p:spPr>
      </p:pic>
      <p:sp>
        <p:nvSpPr>
          <p:cNvPr id="8" name="Textplatzhalter 15">
            <a:extLst>
              <a:ext uri="{FF2B5EF4-FFF2-40B4-BE49-F238E27FC236}">
                <a16:creationId xmlns:a16="http://schemas.microsoft.com/office/drawing/2014/main" id="{5F313602-61C8-001D-AFC9-AFB213A8AC87}"/>
              </a:ext>
            </a:extLst>
          </p:cNvPr>
          <p:cNvSpPr>
            <a:spLocks noGrp="1"/>
          </p:cNvSpPr>
          <p:nvPr>
            <p:ph type="body" sz="quarter" idx="22" hasCustomPrompt="1"/>
          </p:nvPr>
        </p:nvSpPr>
        <p:spPr>
          <a:xfrm>
            <a:off x="386838" y="7223760"/>
            <a:ext cx="3265856" cy="2353006"/>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Roboto Light" panose="02000000000000000000" pitchFamily="2" charset="0"/>
                <a:ea typeface="Roboto Light" panose="02000000000000000000" pitchFamily="2" charset="0"/>
              </a:defRPr>
            </a:lvl6pPr>
          </a:lstStyle>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14" name="Textplatzhalter 13">
            <a:extLst>
              <a:ext uri="{FF2B5EF4-FFF2-40B4-BE49-F238E27FC236}">
                <a16:creationId xmlns:a16="http://schemas.microsoft.com/office/drawing/2014/main" id="{A13EA59D-A1D4-27B1-64AD-E0C0DC277F72}"/>
              </a:ext>
            </a:extLst>
          </p:cNvPr>
          <p:cNvSpPr>
            <a:spLocks noGrp="1"/>
          </p:cNvSpPr>
          <p:nvPr>
            <p:ph type="body" sz="quarter" idx="23" hasCustomPrompt="1"/>
          </p:nvPr>
        </p:nvSpPr>
        <p:spPr>
          <a:xfrm>
            <a:off x="3906982" y="7897427"/>
            <a:ext cx="3265855" cy="1679344"/>
          </a:xfrm>
        </p:spPr>
        <p:txBody>
          <a:bodyPr lIns="108000" rIns="108000"/>
          <a:lstStyle>
            <a:lvl1pPr marL="0" marR="0" indent="-246596" algn="l" defTabSz="914400" rtl="0" eaLnBrk="1" fontAlgn="base" latinLnBrk="0" hangingPunct="1">
              <a:lnSpc>
                <a:spcPct val="90000"/>
              </a:lnSpc>
              <a:spcBef>
                <a:spcPts val="0"/>
              </a:spcBef>
              <a:spcAft>
                <a:spcPts val="600"/>
              </a:spcAft>
              <a:buClrTx/>
              <a:buSzTx/>
              <a:buFontTx/>
              <a:buNone/>
              <a:tabLst/>
              <a:defRPr sz="2000">
                <a:solidFill>
                  <a:schemeClr val="accent1"/>
                </a:solidFill>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a:solidFill>
                  <a:schemeClr val="accent1"/>
                </a:solidFill>
              </a:defRPr>
            </a:lvl6pPr>
          </a:lstStyle>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mn-lt"/>
                <a:ea typeface="Roboto Light" panose="02000000000000000000" pitchFamily="2" charset="0"/>
              </a:rPr>
              <a:t>Dritte Ebene</a:t>
            </a:r>
          </a:p>
        </p:txBody>
      </p:sp>
      <p:sp>
        <p:nvSpPr>
          <p:cNvPr id="15" name="Textplatzhalter 13">
            <a:extLst>
              <a:ext uri="{FF2B5EF4-FFF2-40B4-BE49-F238E27FC236}">
                <a16:creationId xmlns:a16="http://schemas.microsoft.com/office/drawing/2014/main" id="{C6FA7B76-0A79-A396-B675-FCBE4A93F62E}"/>
              </a:ext>
            </a:extLst>
          </p:cNvPr>
          <p:cNvSpPr>
            <a:spLocks noGrp="1"/>
          </p:cNvSpPr>
          <p:nvPr>
            <p:ph type="body" sz="quarter" idx="24" hasCustomPrompt="1"/>
          </p:nvPr>
        </p:nvSpPr>
        <p:spPr>
          <a:xfrm>
            <a:off x="3906982" y="7283809"/>
            <a:ext cx="3265855" cy="439200"/>
          </a:xfrm>
        </p:spPr>
        <p:txBody>
          <a:bodyPr lIns="108000" rIns="108000" anchor="ctr"/>
          <a:lstStyle>
            <a:lvl1pPr>
              <a:lnSpc>
                <a:spcPct val="100000"/>
              </a:lnSpc>
              <a:defRPr sz="1600" b="1" i="0">
                <a:solidFill>
                  <a:schemeClr val="accent1"/>
                </a:solidFill>
                <a:latin typeface="Calibri" panose="020F0502020204030204" pitchFamily="34" charset="0"/>
                <a:cs typeface="Calibri" panose="020F0502020204030204" pitchFamily="34" charset="0"/>
              </a:defRPr>
            </a:lvl1pPr>
            <a:lvl2pPr>
              <a:defRPr sz="1800">
                <a:solidFill>
                  <a:schemeClr val="accent1"/>
                </a:solidFill>
              </a:defRPr>
            </a:lvl2pPr>
            <a:lvl3pPr>
              <a:defRPr sz="1800">
                <a:solidFill>
                  <a:schemeClr val="accent1"/>
                </a:solidFill>
              </a:defRPr>
            </a:lvl3pPr>
          </a:lstStyle>
          <a:p>
            <a:pPr lvl="0"/>
            <a:r>
              <a:rPr lang="de-DE" dirty="0"/>
              <a:t>Headline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591" cy="455354"/>
          </a:xfrm>
        </p:spPr>
        <p:txBody>
          <a:bodyPr/>
          <a:lstStyle/>
          <a:p>
            <a:fld id="{9302D2D9-6C41-8943-9065-B4377A0BA008}" type="slidenum">
              <a:rPr lang="de-DE" smtClean="0"/>
              <a:pPr/>
              <a:t>‹Nr.›</a:t>
            </a:fld>
            <a:endParaRPr lang="de-DE" dirty="0"/>
          </a:p>
        </p:txBody>
      </p:sp>
      <p:sp>
        <p:nvSpPr>
          <p:cNvPr id="12" name="Textplatzhalter 7">
            <a:extLst>
              <a:ext uri="{FF2B5EF4-FFF2-40B4-BE49-F238E27FC236}">
                <a16:creationId xmlns:a16="http://schemas.microsoft.com/office/drawing/2014/main" id="{67DB78CB-6EC4-4AB1-8847-ED080AB18D27}"/>
              </a:ext>
            </a:extLst>
          </p:cNvPr>
          <p:cNvSpPr>
            <a:spLocks noGrp="1"/>
          </p:cNvSpPr>
          <p:nvPr>
            <p:ph type="body" sz="quarter" idx="25"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6" name="Rectangle 1">
            <a:extLst>
              <a:ext uri="{FF2B5EF4-FFF2-40B4-BE49-F238E27FC236}">
                <a16:creationId xmlns:a16="http://schemas.microsoft.com/office/drawing/2014/main" id="{B99BBA69-B3C0-461E-8B36-F71C6D864C54}"/>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8" name="Grafik 17">
            <a:hlinkClick r:id="rId3"/>
            <a:extLst>
              <a:ext uri="{FF2B5EF4-FFF2-40B4-BE49-F238E27FC236}">
                <a16:creationId xmlns:a16="http://schemas.microsoft.com/office/drawing/2014/main" id="{B0394130-9794-4E0C-BFF9-F9E501A03034}"/>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07428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mit Infobox">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p:ph type="body" sz="quarter" idx="21" hasCustomPrompt="1"/>
          </p:nvPr>
        </p:nvSpPr>
        <p:spPr>
          <a:xfrm>
            <a:off x="386837" y="2358208"/>
            <a:ext cx="6786000" cy="5959214"/>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591" cy="455354"/>
          </a:xfrm>
        </p:spPr>
        <p:txBody>
          <a:bodyPr/>
          <a:lstStyle/>
          <a:p>
            <a:fld id="{9302D2D9-6C41-8943-9065-B4377A0BA008}" type="slidenum">
              <a:rPr lang="de-DE" smtClean="0"/>
              <a:pPr/>
              <a:t>‹Nr.›</a:t>
            </a:fld>
            <a:endParaRPr lang="de-DE" dirty="0"/>
          </a:p>
        </p:txBody>
      </p:sp>
      <p:sp>
        <p:nvSpPr>
          <p:cNvPr id="12" name="Rectangle 1">
            <a:extLst>
              <a:ext uri="{FF2B5EF4-FFF2-40B4-BE49-F238E27FC236}">
                <a16:creationId xmlns:a16="http://schemas.microsoft.com/office/drawing/2014/main" id="{7786DB84-82A0-4A12-8811-D79CEB8B9599}"/>
              </a:ext>
            </a:extLst>
          </p:cNvPr>
          <p:cNvSpPr/>
          <p:nvPr userDrawn="1"/>
        </p:nvSpPr>
        <p:spPr>
          <a:xfrm>
            <a:off x="386837" y="8418016"/>
            <a:ext cx="6786000" cy="1166040"/>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3" name="Picture 2" descr="A blue circle with a letter i in it&#10;&#10;Description automatically generated">
            <a:extLst>
              <a:ext uri="{FF2B5EF4-FFF2-40B4-BE49-F238E27FC236}">
                <a16:creationId xmlns:a16="http://schemas.microsoft.com/office/drawing/2014/main" id="{FB2C3C66-65D1-4BCA-BFF9-D9ADD55A4722}"/>
              </a:ext>
            </a:extLst>
          </p:cNvPr>
          <p:cNvPicPr>
            <a:picLocks noChangeAspect="1"/>
          </p:cNvPicPr>
          <p:nvPr userDrawn="1"/>
        </p:nvPicPr>
        <p:blipFill>
          <a:blip r:embed="rId2"/>
          <a:stretch>
            <a:fillRect/>
          </a:stretch>
        </p:blipFill>
        <p:spPr>
          <a:xfrm>
            <a:off x="6705083" y="8517663"/>
            <a:ext cx="360000" cy="360000"/>
          </a:xfrm>
          <a:prstGeom prst="rect">
            <a:avLst/>
          </a:prstGeom>
        </p:spPr>
      </p:pic>
      <p:sp>
        <p:nvSpPr>
          <p:cNvPr id="16" name="Textplatzhalter 13">
            <a:extLst>
              <a:ext uri="{FF2B5EF4-FFF2-40B4-BE49-F238E27FC236}">
                <a16:creationId xmlns:a16="http://schemas.microsoft.com/office/drawing/2014/main" id="{7A7F2628-B45C-4794-A5AF-3E880729DC64}"/>
              </a:ext>
            </a:extLst>
          </p:cNvPr>
          <p:cNvSpPr>
            <a:spLocks noGrp="1"/>
          </p:cNvSpPr>
          <p:nvPr>
            <p:ph type="body" sz="quarter" idx="23" hasCustomPrompt="1"/>
          </p:nvPr>
        </p:nvSpPr>
        <p:spPr>
          <a:xfrm>
            <a:off x="386837" y="9005955"/>
            <a:ext cx="6786000" cy="578097"/>
          </a:xfr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a:solidFill>
                  <a:schemeClr val="accent1"/>
                </a:solidFill>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800">
                <a:solidFill>
                  <a:schemeClr val="accent1"/>
                </a:solidFill>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800">
                <a:solidFill>
                  <a:schemeClr val="accent1"/>
                </a:solidFill>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a:solidFill>
                  <a:schemeClr val="accent1"/>
                </a:solidFill>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p:txBody>
      </p:sp>
      <p:sp>
        <p:nvSpPr>
          <p:cNvPr id="17" name="Textplatzhalter 13">
            <a:extLst>
              <a:ext uri="{FF2B5EF4-FFF2-40B4-BE49-F238E27FC236}">
                <a16:creationId xmlns:a16="http://schemas.microsoft.com/office/drawing/2014/main" id="{E4DD2C83-FFAD-4278-95D5-82006E51376E}"/>
              </a:ext>
            </a:extLst>
          </p:cNvPr>
          <p:cNvSpPr>
            <a:spLocks noGrp="1"/>
          </p:cNvSpPr>
          <p:nvPr>
            <p:ph type="body" sz="quarter" idx="24" hasCustomPrompt="1"/>
          </p:nvPr>
        </p:nvSpPr>
        <p:spPr>
          <a:xfrm>
            <a:off x="386837" y="8478063"/>
            <a:ext cx="6785999" cy="439200"/>
          </a:xfrm>
        </p:spPr>
        <p:txBody>
          <a:bodyPr lIns="108000" rIns="108000" anchor="ctr"/>
          <a:lstStyle>
            <a:lvl1pPr>
              <a:lnSpc>
                <a:spcPct val="100000"/>
              </a:lnSpc>
              <a:defRPr sz="1800" b="1" i="0">
                <a:solidFill>
                  <a:schemeClr val="accent1"/>
                </a:solidFill>
                <a:latin typeface="Calibri" panose="020F0502020204030204" pitchFamily="34" charset="0"/>
                <a:cs typeface="Calibri" panose="020F0502020204030204" pitchFamily="34" charset="0"/>
              </a:defRPr>
            </a:lvl1pPr>
            <a:lvl2pPr>
              <a:defRPr sz="1800">
                <a:solidFill>
                  <a:schemeClr val="accent1"/>
                </a:solidFill>
              </a:defRPr>
            </a:lvl2pPr>
            <a:lvl3pPr>
              <a:defRPr sz="1800">
                <a:solidFill>
                  <a:schemeClr val="accent1"/>
                </a:solidFill>
              </a:defRPr>
            </a:lvl3pPr>
          </a:lstStyle>
          <a:p>
            <a:pPr lvl="0"/>
            <a:r>
              <a:rPr lang="de-DE" dirty="0"/>
              <a:t>Headline bearbeiten</a:t>
            </a:r>
          </a:p>
        </p:txBody>
      </p:sp>
      <p:sp>
        <p:nvSpPr>
          <p:cNvPr id="14" name="Textplatzhalter 7">
            <a:extLst>
              <a:ext uri="{FF2B5EF4-FFF2-40B4-BE49-F238E27FC236}">
                <a16:creationId xmlns:a16="http://schemas.microsoft.com/office/drawing/2014/main" id="{B315E463-315E-4326-BB6D-539F643B4B90}"/>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5" name="Rectangle 1">
            <a:extLst>
              <a:ext uri="{FF2B5EF4-FFF2-40B4-BE49-F238E27FC236}">
                <a16:creationId xmlns:a16="http://schemas.microsoft.com/office/drawing/2014/main" id="{31A56791-8AF3-47C8-811C-0370C6E12AE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9" name="Grafik 18">
            <a:hlinkClick r:id="rId3"/>
            <a:extLst>
              <a:ext uri="{FF2B5EF4-FFF2-40B4-BE49-F238E27FC236}">
                <a16:creationId xmlns:a16="http://schemas.microsoft.com/office/drawing/2014/main" id="{FD02AA4E-D362-478D-B5D5-FE2FBC8FDEF9}"/>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38271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genüberstellun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8" y="1320204"/>
            <a:ext cx="6785666"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Textplatzhalter 15">
            <a:extLst>
              <a:ext uri="{FF2B5EF4-FFF2-40B4-BE49-F238E27FC236}">
                <a16:creationId xmlns:a16="http://schemas.microsoft.com/office/drawing/2014/main" id="{5947FEA2-9E21-5172-E6FB-CDF35D771C89}"/>
              </a:ext>
            </a:extLst>
          </p:cNvPr>
          <p:cNvSpPr>
            <a:spLocks noGrp="1"/>
          </p:cNvSpPr>
          <p:nvPr>
            <p:ph type="body" sz="quarter" idx="20" hasCustomPrompt="1"/>
          </p:nvPr>
        </p:nvSpPr>
        <p:spPr>
          <a:xfrm>
            <a:off x="386837" y="2358208"/>
            <a:ext cx="3174071" cy="7222209"/>
          </a:xfrm>
          <a:noFill/>
          <a:ln>
            <a:noFill/>
          </a:ln>
        </p:spPr>
        <p:txBody>
          <a:bodyPr vert="horz" wrap="square" lIns="0" tIns="0" rIns="0" bIns="0" numCol="1" anchor="t" anchorCtr="0" compatLnSpc="1">
            <a:prstTxWarp prst="textNoShape">
              <a:avLst/>
            </a:prstTxWarp>
          </a:bodyPr>
          <a:lstStyle>
            <a:lvl1pPr marL="0" marR="0" indent="-246596" algn="l" defTabSz="914400" rtl="0" eaLnBrk="1" fontAlgn="base" latinLnBrk="0" hangingPunct="1">
              <a:lnSpc>
                <a:spcPct val="90000"/>
              </a:lnSpc>
              <a:spcBef>
                <a:spcPts val="0"/>
              </a:spcBef>
              <a:spcAft>
                <a:spcPts val="600"/>
              </a:spcAft>
              <a:buClrTx/>
              <a:buSzTx/>
              <a:buFontTx/>
              <a:buNone/>
              <a:tabLst/>
              <a:defRPr kumimoji="0" lang="de-DE" i="0" u="none" strike="noStrike" kern="0" cap="none" spc="0" normalizeH="0" baseline="0">
                <a:ln>
                  <a:noFill/>
                </a:ln>
                <a:solidFill>
                  <a:srgbClr val="000000"/>
                </a:solidFill>
                <a:effectLst/>
                <a:uLnTx/>
                <a:uFillTx/>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kumimoji="0" lang="de-DE" b="0" i="0" u="none" strike="noStrike" kern="0" cap="none" spc="0" normalizeH="0" baseline="0">
                <a:ln>
                  <a:noFill/>
                </a:ln>
                <a:solidFill>
                  <a:srgbClr val="000000"/>
                </a:solidFill>
                <a:effectLst/>
                <a:uLnTx/>
                <a:uFillTx/>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kumimoji="0" lang="de-DE" u="none" strike="noStrike" kern="0" cap="none" spc="0" normalizeH="0" baseline="0">
                <a:ln>
                  <a:noFill/>
                </a:ln>
                <a:solidFill>
                  <a:srgbClr val="000000"/>
                </a:solidFill>
                <a:effectLst/>
                <a:uLnTx/>
                <a:uFillTx/>
                <a:latin typeface="Calibri" panose="020F0502020204030204"/>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20" name="Textplatzhalter 15">
            <a:extLst>
              <a:ext uri="{FF2B5EF4-FFF2-40B4-BE49-F238E27FC236}">
                <a16:creationId xmlns:a16="http://schemas.microsoft.com/office/drawing/2014/main" id="{82620A58-5FA3-4D07-9B15-CE75BAE86FC9}"/>
              </a:ext>
            </a:extLst>
          </p:cNvPr>
          <p:cNvSpPr>
            <a:spLocks noGrp="1"/>
          </p:cNvSpPr>
          <p:nvPr>
            <p:ph type="body" sz="quarter" idx="21" hasCustomPrompt="1"/>
          </p:nvPr>
        </p:nvSpPr>
        <p:spPr>
          <a:xfrm>
            <a:off x="3998766" y="2358208"/>
            <a:ext cx="3174071" cy="722220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0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6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9DD25DBE-FF1D-4FD1-AF8E-EA2350ACD477}"/>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1AD76584-FAE0-46B2-B8AB-25A10C9624F0}"/>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1" name="Grafik 10">
            <a:hlinkClick r:id="rId2"/>
            <a:extLst>
              <a:ext uri="{FF2B5EF4-FFF2-40B4-BE49-F238E27FC236}">
                <a16:creationId xmlns:a16="http://schemas.microsoft.com/office/drawing/2014/main" id="{A07E6284-539E-4C9E-A18D-9F3D90FB0255}"/>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41482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580"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386837" y="5461200"/>
            <a:ext cx="6785780" cy="4119217"/>
          </a:xfrm>
        </p:spPr>
        <p:txBody>
          <a:bodyPr/>
          <a:lstStyle/>
          <a:p>
            <a:endParaRPr lang="de-DE"/>
          </a:p>
        </p:txBody>
      </p:sp>
      <p:sp>
        <p:nvSpPr>
          <p:cNvPr id="11" name="Textplatzhalter 15">
            <a:extLst>
              <a:ext uri="{FF2B5EF4-FFF2-40B4-BE49-F238E27FC236}">
                <a16:creationId xmlns:a16="http://schemas.microsoft.com/office/drawing/2014/main" id="{66588148-17B1-37BF-234D-9D2E8A525452}"/>
              </a:ext>
            </a:extLst>
          </p:cNvPr>
          <p:cNvSpPr>
            <a:spLocks noGrp="1"/>
          </p:cNvSpPr>
          <p:nvPr>
            <p:ph type="body" sz="quarter" idx="20" hasCustomPrompt="1"/>
          </p:nvPr>
        </p:nvSpPr>
        <p:spPr>
          <a:xfrm>
            <a:off x="386837" y="2358208"/>
            <a:ext cx="6785780" cy="2861493"/>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30B91B8D-67C8-4B7A-B614-69D2CBF86F37}"/>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0F19C481-91D1-4068-8F2B-B9C8A61F499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2" name="Grafik 11">
            <a:hlinkClick r:id="rId2"/>
            <a:extLst>
              <a:ext uri="{FF2B5EF4-FFF2-40B4-BE49-F238E27FC236}">
                <a16:creationId xmlns:a16="http://schemas.microsoft.com/office/drawing/2014/main" id="{E7360459-44CB-4095-8B49-73E5438FC616}"/>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186184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87172" y="765604"/>
            <a:ext cx="6785333" cy="86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dirty="0"/>
              <a:t>Klicken Sie, um das Titelformat zu bearbeiten</a:t>
            </a:r>
          </a:p>
        </p:txBody>
      </p:sp>
      <p:sp>
        <p:nvSpPr>
          <p:cNvPr id="1032" name="Rectangle 22"/>
          <p:cNvSpPr>
            <a:spLocks noGrp="1" noChangeArrowheads="1"/>
          </p:cNvSpPr>
          <p:nvPr>
            <p:ph type="body" idx="1"/>
          </p:nvPr>
        </p:nvSpPr>
        <p:spPr bwMode="auto">
          <a:xfrm>
            <a:off x="387172" y="2577631"/>
            <a:ext cx="6785333" cy="702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dirty="0"/>
              <a:t>Klicken Sie, um die Formate des Vorlagentextes zu bearbeiten</a:t>
            </a:r>
          </a:p>
          <a:p>
            <a:pPr lvl="1"/>
            <a:r>
              <a:rPr lang="de-DE" dirty="0"/>
              <a:t>Erste Ebene</a:t>
            </a:r>
          </a:p>
          <a:p>
            <a:pPr lvl="2"/>
            <a:r>
              <a:rPr lang="de-DE" dirty="0"/>
              <a:t>Zweite Ebene</a:t>
            </a:r>
          </a:p>
          <a:p>
            <a:pPr lvl="5"/>
            <a:r>
              <a:rPr lang="de-DE" dirty="0"/>
              <a:t>Dritte Ebene</a:t>
            </a:r>
          </a:p>
        </p:txBody>
      </p:sp>
      <p:sp>
        <p:nvSpPr>
          <p:cNvPr id="2" name="Fußzeilenplatzhalter 1">
            <a:extLst>
              <a:ext uri="{FF2B5EF4-FFF2-40B4-BE49-F238E27FC236}">
                <a16:creationId xmlns:a16="http://schemas.microsoft.com/office/drawing/2014/main" id="{53732D2A-FF16-D94C-A15A-112918FF4EA2}"/>
              </a:ext>
            </a:extLst>
          </p:cNvPr>
          <p:cNvSpPr>
            <a:spLocks noGrp="1"/>
          </p:cNvSpPr>
          <p:nvPr>
            <p:ph type="ftr" sz="quarter" idx="3"/>
          </p:nvPr>
        </p:nvSpPr>
        <p:spPr>
          <a:xfrm>
            <a:off x="6120245" y="9883599"/>
            <a:ext cx="1052260" cy="455356"/>
          </a:xfrm>
          <a:prstGeom prst="rect">
            <a:avLst/>
          </a:prstGeom>
        </p:spPr>
        <p:txBody>
          <a:bodyPr vert="horz" wrap="none" lIns="0" tIns="0" rIns="0" bIns="0" rtlCol="0" anchor="ctr"/>
          <a:lstStyle>
            <a:lvl1pPr algn="r">
              <a:defRPr sz="1400">
                <a:solidFill>
                  <a:schemeClr val="bg1"/>
                </a:solidFill>
                <a:latin typeface="+mn-lt"/>
                <a:ea typeface="Roboto" panose="02000000000000000000" pitchFamily="2" charset="0"/>
              </a:defRPr>
            </a:lvl1pPr>
          </a:lstStyle>
          <a:p>
            <a:fld id="{9302D2D9-6C41-8943-9065-B4377A0BA008}"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737" r:id="rId1"/>
    <p:sldLayoutId id="2147483735" r:id="rId2"/>
    <p:sldLayoutId id="2147483726" r:id="rId3"/>
    <p:sldLayoutId id="2147483738" r:id="rId4"/>
    <p:sldLayoutId id="2147483748" r:id="rId5"/>
    <p:sldLayoutId id="2147483745" r:id="rId6"/>
    <p:sldLayoutId id="2147483747" r:id="rId7"/>
    <p:sldLayoutId id="2147483741" r:id="rId8"/>
    <p:sldLayoutId id="2147483739" r:id="rId9"/>
    <p:sldLayoutId id="2147483740" r:id="rId10"/>
    <p:sldLayoutId id="2147483743" r:id="rId11"/>
    <p:sldLayoutId id="2147483744" r:id="rId12"/>
    <p:sldLayoutId id="2147483742" r:id="rId13"/>
    <p:sldLayoutId id="2147483746" r:id="rId14"/>
  </p:sldLayoutIdLst>
  <p:hf hdr="0"/>
  <p:txStyles>
    <p:titleStyle>
      <a:lvl1pPr algn="l" rtl="0" eaLnBrk="1" fontAlgn="base" hangingPunct="1">
        <a:lnSpc>
          <a:spcPct val="100000"/>
        </a:lnSpc>
        <a:spcBef>
          <a:spcPct val="0"/>
        </a:spcBef>
        <a:spcAft>
          <a:spcPct val="0"/>
        </a:spcAft>
        <a:defRPr sz="4600" b="0" i="0" baseline="0">
          <a:solidFill>
            <a:schemeClr val="accent4"/>
          </a:solidFill>
          <a:latin typeface="+mj-lt"/>
          <a:ea typeface="Roboto Black" panose="02000000000000000000" pitchFamily="2" charset="0"/>
          <a:cs typeface="Roboto Black" panose="02000000000000000000" pitchFamily="2" charset="0"/>
        </a:defRPr>
      </a:lvl1pPr>
      <a:lvl2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2pPr>
      <a:lvl3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3pPr>
      <a:lvl4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4pPr>
      <a:lvl5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5pPr>
      <a:lvl6pPr marL="695950" algn="ctr" rtl="0" eaLnBrk="1" fontAlgn="base" hangingPunct="1">
        <a:spcBef>
          <a:spcPct val="0"/>
        </a:spcBef>
        <a:spcAft>
          <a:spcPct val="0"/>
        </a:spcAft>
        <a:defRPr sz="5480">
          <a:solidFill>
            <a:schemeClr val="tx2"/>
          </a:solidFill>
          <a:latin typeface="Arial Black" pitchFamily="34" charset="0"/>
        </a:defRPr>
      </a:lvl6pPr>
      <a:lvl7pPr marL="1391900" algn="ctr" rtl="0" eaLnBrk="1" fontAlgn="base" hangingPunct="1">
        <a:spcBef>
          <a:spcPct val="0"/>
        </a:spcBef>
        <a:spcAft>
          <a:spcPct val="0"/>
        </a:spcAft>
        <a:defRPr sz="5480">
          <a:solidFill>
            <a:schemeClr val="tx2"/>
          </a:solidFill>
          <a:latin typeface="Arial Black" pitchFamily="34" charset="0"/>
        </a:defRPr>
      </a:lvl7pPr>
      <a:lvl8pPr marL="2087850" algn="ctr" rtl="0" eaLnBrk="1" fontAlgn="base" hangingPunct="1">
        <a:spcBef>
          <a:spcPct val="0"/>
        </a:spcBef>
        <a:spcAft>
          <a:spcPct val="0"/>
        </a:spcAft>
        <a:defRPr sz="5480">
          <a:solidFill>
            <a:schemeClr val="tx2"/>
          </a:solidFill>
          <a:latin typeface="Arial Black" pitchFamily="34" charset="0"/>
        </a:defRPr>
      </a:lvl8pPr>
      <a:lvl9pPr marL="2783799" algn="ctr" rtl="0" eaLnBrk="1" fontAlgn="base" hangingPunct="1">
        <a:spcBef>
          <a:spcPct val="0"/>
        </a:spcBef>
        <a:spcAft>
          <a:spcPct val="0"/>
        </a:spcAft>
        <a:defRPr sz="5480">
          <a:solidFill>
            <a:schemeClr val="tx2"/>
          </a:solidFill>
          <a:latin typeface="Arial Black" pitchFamily="34" charset="0"/>
        </a:defRPr>
      </a:lvl9pPr>
    </p:titleStyle>
    <p:bodyStyle>
      <a:lvl1pPr indent="-246596" algn="l" rtl="0" eaLnBrk="1" fontAlgn="base" hangingPunct="1">
        <a:lnSpc>
          <a:spcPct val="90000"/>
        </a:lnSpc>
        <a:spcBef>
          <a:spcPts val="0"/>
        </a:spcBef>
        <a:spcAft>
          <a:spcPts val="600"/>
        </a:spcAft>
        <a:defRPr sz="1400" b="0">
          <a:solidFill>
            <a:schemeClr val="tx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p:bodyStyle>
    <p:otherStyle>
      <a:defPPr>
        <a:defRPr lang="de-DE"/>
      </a:defPPr>
      <a:lvl1pPr marL="0" algn="l" defTabSz="1391900" rtl="0" eaLnBrk="1" latinLnBrk="0" hangingPunct="1">
        <a:defRPr sz="2740" kern="1200">
          <a:solidFill>
            <a:schemeClr val="tx1"/>
          </a:solidFill>
          <a:latin typeface="+mn-lt"/>
          <a:ea typeface="+mn-ea"/>
          <a:cs typeface="+mn-cs"/>
        </a:defRPr>
      </a:lvl1pPr>
      <a:lvl2pPr marL="695950" algn="l" defTabSz="1391900" rtl="0" eaLnBrk="1" latinLnBrk="0" hangingPunct="1">
        <a:defRPr sz="2740" kern="1200">
          <a:solidFill>
            <a:schemeClr val="tx1"/>
          </a:solidFill>
          <a:latin typeface="+mn-lt"/>
          <a:ea typeface="+mn-ea"/>
          <a:cs typeface="+mn-cs"/>
        </a:defRPr>
      </a:lvl2pPr>
      <a:lvl3pPr marL="1391900" algn="l" defTabSz="1391900" rtl="0" eaLnBrk="1" latinLnBrk="0" hangingPunct="1">
        <a:defRPr sz="2740" kern="1200">
          <a:solidFill>
            <a:schemeClr val="tx1"/>
          </a:solidFill>
          <a:latin typeface="+mn-lt"/>
          <a:ea typeface="+mn-ea"/>
          <a:cs typeface="+mn-cs"/>
        </a:defRPr>
      </a:lvl3pPr>
      <a:lvl4pPr marL="2087850" algn="l" defTabSz="1391900" rtl="0" eaLnBrk="1" latinLnBrk="0" hangingPunct="1">
        <a:defRPr sz="2740" kern="1200">
          <a:solidFill>
            <a:schemeClr val="tx1"/>
          </a:solidFill>
          <a:latin typeface="+mn-lt"/>
          <a:ea typeface="+mn-ea"/>
          <a:cs typeface="+mn-cs"/>
        </a:defRPr>
      </a:lvl4pPr>
      <a:lvl5pPr marL="2783799" algn="l" defTabSz="1391900" rtl="0" eaLnBrk="1" latinLnBrk="0" hangingPunct="1">
        <a:defRPr sz="2740" kern="1200">
          <a:solidFill>
            <a:schemeClr val="tx1"/>
          </a:solidFill>
          <a:latin typeface="+mn-lt"/>
          <a:ea typeface="+mn-ea"/>
          <a:cs typeface="+mn-cs"/>
        </a:defRPr>
      </a:lvl5pPr>
      <a:lvl6pPr marL="3479749" algn="l" defTabSz="1391900" rtl="0" eaLnBrk="1" latinLnBrk="0" hangingPunct="1">
        <a:defRPr sz="2740" kern="1200">
          <a:solidFill>
            <a:schemeClr val="tx1"/>
          </a:solidFill>
          <a:latin typeface="+mn-lt"/>
          <a:ea typeface="+mn-ea"/>
          <a:cs typeface="+mn-cs"/>
        </a:defRPr>
      </a:lvl6pPr>
      <a:lvl7pPr marL="4175699" algn="l" defTabSz="1391900" rtl="0" eaLnBrk="1" latinLnBrk="0" hangingPunct="1">
        <a:defRPr sz="2740" kern="1200">
          <a:solidFill>
            <a:schemeClr val="tx1"/>
          </a:solidFill>
          <a:latin typeface="+mn-lt"/>
          <a:ea typeface="+mn-ea"/>
          <a:cs typeface="+mn-cs"/>
        </a:defRPr>
      </a:lvl7pPr>
      <a:lvl8pPr marL="4871649" algn="l" defTabSz="1391900" rtl="0" eaLnBrk="1" latinLnBrk="0" hangingPunct="1">
        <a:defRPr sz="2740" kern="1200">
          <a:solidFill>
            <a:schemeClr val="tx1"/>
          </a:solidFill>
          <a:latin typeface="+mn-lt"/>
          <a:ea typeface="+mn-ea"/>
          <a:cs typeface="+mn-cs"/>
        </a:defRPr>
      </a:lvl8pPr>
      <a:lvl9pPr marL="5567599" algn="l" defTabSz="1391900" rtl="0" eaLnBrk="1" latinLnBrk="0" hangingPunct="1">
        <a:defRPr sz="27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nachhaltigerkonsum.info/Minigame/" TargetMode="Externa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slide" Target="slide4.xml"/><Relationship Id="rId7" Type="http://schemas.openxmlformats.org/officeDocument/2006/relationships/slide" Target="slide9.xml"/><Relationship Id="rId12" Type="http://schemas.openxmlformats.org/officeDocument/2006/relationships/image" Target="../media/image36.emf"/><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35.emf"/><Relationship Id="rId5" Type="http://schemas.openxmlformats.org/officeDocument/2006/relationships/slide" Target="slide6.xml"/><Relationship Id="rId10" Type="http://schemas.openxmlformats.org/officeDocument/2006/relationships/image" Target="../media/image34.emf"/><Relationship Id="rId4" Type="http://schemas.openxmlformats.org/officeDocument/2006/relationships/slide" Target="slide5.xml"/><Relationship Id="rId9"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hyperlink" Target="https://nachhaltigerkonsum.info/media/1625" TargetMode="External"/><Relationship Id="rId7" Type="http://schemas.openxmlformats.org/officeDocument/2006/relationships/image" Target="../media/image38.jpg"/><Relationship Id="rId2" Type="http://schemas.openxmlformats.org/officeDocument/2006/relationships/hyperlink" Target="https://nachhaltigerkonsum.info/klimawaage" TargetMode="Externa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hyperlink" Target="https://www.umweltbundesamt.de/publikationen" TargetMode="External"/><Relationship Id="rId4" Type="http://schemas.openxmlformats.org/officeDocument/2006/relationships/hyperlink" Target="https://nachhaltigerkonsum.info/klimawaage#block-begleitmateriali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unric.org/de/17ziele/" TargetMode="Externa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denkwerkstatt-konsum.umweltbundesamt.de/" TargetMode="External"/><Relationship Id="rId7" Type="http://schemas.openxmlformats.org/officeDocument/2006/relationships/image" Target="../media/image3.png"/><Relationship Id="rId2" Type="http://schemas.openxmlformats.org/officeDocument/2006/relationships/hyperlink" Target="https://nachhaltigerkonsum.info/BigPoints" TargetMode="External"/><Relationship Id="rId1" Type="http://schemas.openxmlformats.org/officeDocument/2006/relationships/slideLayout" Target="../slideLayouts/slideLayout4.xml"/><Relationship Id="rId6" Type="http://schemas.openxmlformats.org/officeDocument/2006/relationships/hyperlink" Target="https://nachhaltigerkonsum.info/Minigame/" TargetMode="External"/><Relationship Id="rId5" Type="http://schemas.openxmlformats.org/officeDocument/2006/relationships/hyperlink" Target="http://www.uba-umwelttipps.de/" TargetMode="External"/><Relationship Id="rId4" Type="http://schemas.openxmlformats.org/officeDocument/2006/relationships/hyperlink" Target="https://uba.co2-rechner.d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0C267A-E158-4D88-9937-DEABBF0FE49F}"/>
              </a:ext>
            </a:extLst>
          </p:cNvPr>
          <p:cNvSpPr>
            <a:spLocks noGrp="1"/>
          </p:cNvSpPr>
          <p:nvPr>
            <p:ph type="title"/>
          </p:nvPr>
        </p:nvSpPr>
        <p:spPr>
          <a:xfrm>
            <a:off x="418096" y="7105229"/>
            <a:ext cx="6723484" cy="1212182"/>
          </a:xfrm>
        </p:spPr>
        <p:txBody>
          <a:bodyPr/>
          <a:lstStyle/>
          <a:p>
            <a:r>
              <a:rPr lang="de-DE" dirty="0"/>
              <a:t>Klimaschutz im Alltag – worauf kommt’s an?</a:t>
            </a:r>
          </a:p>
        </p:txBody>
      </p:sp>
      <p:sp>
        <p:nvSpPr>
          <p:cNvPr id="4" name="Textplatzhalter 3">
            <a:extLst>
              <a:ext uri="{FF2B5EF4-FFF2-40B4-BE49-F238E27FC236}">
                <a16:creationId xmlns:a16="http://schemas.microsoft.com/office/drawing/2014/main" id="{0D0C6F83-9113-46F8-8CCF-8FBD00F5135A}"/>
              </a:ext>
            </a:extLst>
          </p:cNvPr>
          <p:cNvSpPr>
            <a:spLocks noGrp="1"/>
          </p:cNvSpPr>
          <p:nvPr>
            <p:ph type="body" sz="quarter" idx="20"/>
          </p:nvPr>
        </p:nvSpPr>
        <p:spPr/>
        <p:txBody>
          <a:bodyPr/>
          <a:lstStyle/>
          <a:p>
            <a:r>
              <a:rPr lang="de-DE" dirty="0"/>
              <a:t>Unterrichtseinheit</a:t>
            </a:r>
          </a:p>
        </p:txBody>
      </p:sp>
    </p:spTree>
    <p:extLst>
      <p:ext uri="{BB962C8B-B14F-4D97-AF65-F5344CB8AC3E}">
        <p14:creationId xmlns:p14="http://schemas.microsoft.com/office/powerpoint/2010/main" val="101992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9D0AD79-488A-4435-9B77-7D1278F6DF6E}"/>
              </a:ext>
            </a:extLst>
          </p:cNvPr>
          <p:cNvSpPr>
            <a:spLocks noGrp="1"/>
          </p:cNvSpPr>
          <p:nvPr>
            <p:ph type="ftr" sz="quarter" idx="4294967295"/>
          </p:nvPr>
        </p:nvSpPr>
        <p:spPr>
          <a:xfrm>
            <a:off x="6120246" y="9883599"/>
            <a:ext cx="1052259" cy="455354"/>
          </a:xfrm>
        </p:spPr>
        <p:txBody>
          <a:bodyPr/>
          <a:lstStyle/>
          <a:p>
            <a:fld id="{9302D2D9-6C41-8943-9065-B4377A0BA008}" type="slidenum">
              <a:rPr lang="de-DE" smtClean="0"/>
              <a:pPr/>
              <a:t>10</a:t>
            </a:fld>
            <a:endParaRPr lang="de-DE" dirty="0"/>
          </a:p>
        </p:txBody>
      </p:sp>
      <p:graphicFrame>
        <p:nvGraphicFramePr>
          <p:cNvPr id="12" name="Tabelle 11">
            <a:extLst>
              <a:ext uri="{FF2B5EF4-FFF2-40B4-BE49-F238E27FC236}">
                <a16:creationId xmlns:a16="http://schemas.microsoft.com/office/drawing/2014/main" id="{C740339F-A39F-45FC-B521-BAE860E15B5D}"/>
              </a:ext>
            </a:extLst>
          </p:cNvPr>
          <p:cNvGraphicFramePr>
            <a:graphicFrameLocks noGrp="1"/>
          </p:cNvGraphicFramePr>
          <p:nvPr>
            <p:extLst>
              <p:ext uri="{D42A27DB-BD31-4B8C-83A1-F6EECF244321}">
                <p14:modId xmlns:p14="http://schemas.microsoft.com/office/powerpoint/2010/main" val="3892058853"/>
              </p:ext>
            </p:extLst>
          </p:nvPr>
        </p:nvGraphicFramePr>
        <p:xfrm>
          <a:off x="387349" y="405804"/>
          <a:ext cx="6785488" cy="9782177"/>
        </p:xfrm>
        <a:graphic>
          <a:graphicData uri="http://schemas.openxmlformats.org/drawingml/2006/table">
            <a:tbl>
              <a:tblPr/>
              <a:tblGrid>
                <a:gridCol w="1060451">
                  <a:extLst>
                    <a:ext uri="{9D8B030D-6E8A-4147-A177-3AD203B41FA5}">
                      <a16:colId xmlns:a16="http://schemas.microsoft.com/office/drawing/2014/main" val="2469808579"/>
                    </a:ext>
                  </a:extLst>
                </a:gridCol>
                <a:gridCol w="2332293">
                  <a:extLst>
                    <a:ext uri="{9D8B030D-6E8A-4147-A177-3AD203B41FA5}">
                      <a16:colId xmlns:a16="http://schemas.microsoft.com/office/drawing/2014/main" val="2862748128"/>
                    </a:ext>
                  </a:extLst>
                </a:gridCol>
                <a:gridCol w="1157668">
                  <a:extLst>
                    <a:ext uri="{9D8B030D-6E8A-4147-A177-3AD203B41FA5}">
                      <a16:colId xmlns:a16="http://schemas.microsoft.com/office/drawing/2014/main" val="2820583397"/>
                    </a:ext>
                  </a:extLst>
                </a:gridCol>
                <a:gridCol w="2235076">
                  <a:extLst>
                    <a:ext uri="{9D8B030D-6E8A-4147-A177-3AD203B41FA5}">
                      <a16:colId xmlns:a16="http://schemas.microsoft.com/office/drawing/2014/main" val="591880503"/>
                    </a:ext>
                  </a:extLst>
                </a:gridCol>
              </a:tblGrid>
              <a:tr h="0">
                <a:tc gridSpan="4">
                  <a:txBody>
                    <a:bodyPr/>
                    <a:lstStyle/>
                    <a:p>
                      <a:pPr algn="l" rtl="0" fontAlgn="base">
                        <a:lnSpc>
                          <a:spcPct val="90000"/>
                        </a:lnSpc>
                      </a:pPr>
                      <a:r>
                        <a:rPr lang="de-DE" sz="1800" b="1" i="0" dirty="0">
                          <a:effectLst/>
                          <a:latin typeface="+mn-lt"/>
                        </a:rPr>
                        <a:t>Arbeitsblatt 2: Big Points und Peanuts </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6446129">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2">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59950543"/>
                  </a:ext>
                </a:extLst>
              </a:tr>
              <a:tr h="900000">
                <a:tc gridSpan="4">
                  <a:txBody>
                    <a:bodyPr/>
                    <a:lstStyle/>
                    <a:p>
                      <a:pPr marL="0" indent="0" algn="l" rtl="0" fontAlgn="base">
                        <a:lnSpc>
                          <a:spcPct val="100000"/>
                        </a:lnSpc>
                        <a:buFont typeface="+mj-lt"/>
                        <a:buNone/>
                      </a:pPr>
                      <a:r>
                        <a:rPr lang="de-DE" sz="1200" b="1" i="0" dirty="0">
                          <a:solidFill>
                            <a:schemeClr val="tx1"/>
                          </a:solidFill>
                          <a:effectLst/>
                          <a:latin typeface="+mn-lt"/>
                        </a:rPr>
                        <a:t>Aufgabe: </a:t>
                      </a:r>
                      <a:r>
                        <a:rPr lang="de-DE" sz="1200" b="0" i="0" dirty="0">
                          <a:solidFill>
                            <a:schemeClr val="tx1"/>
                          </a:solidFill>
                          <a:effectLst/>
                          <a:latin typeface="+mn-lt"/>
                        </a:rPr>
                        <a:t>Schaut euch die </a:t>
                      </a:r>
                      <a:r>
                        <a:rPr lang="de-DE" sz="1200" b="0" i="0" kern="1200" dirty="0">
                          <a:solidFill>
                            <a:schemeClr val="tx1"/>
                          </a:solidFill>
                          <a:effectLst/>
                          <a:latin typeface="+mn-lt"/>
                          <a:ea typeface="+mn-ea"/>
                          <a:cs typeface="+mn-cs"/>
                        </a:rPr>
                        <a:t>Unterseiten der Dosen bzw. die </a:t>
                      </a:r>
                      <a:r>
                        <a:rPr lang="de-DE" sz="1200" b="0" i="0" dirty="0">
                          <a:solidFill>
                            <a:schemeClr val="tx1"/>
                          </a:solidFill>
                          <a:effectLst/>
                          <a:latin typeface="+mn-lt"/>
                        </a:rPr>
                        <a:t>Rückseiten der Karten an. Hier erkennt ihr das Einsparpotenzial der einzelnen Handlungen.</a:t>
                      </a:r>
                    </a:p>
                    <a:p>
                      <a:pPr marL="265113" indent="-265113" algn="l" rtl="0" fontAlgn="base">
                        <a:lnSpc>
                          <a:spcPct val="100000"/>
                        </a:lnSpc>
                        <a:buFont typeface="+mj-lt"/>
                        <a:buAutoNum type="arabicPeriod"/>
                      </a:pPr>
                      <a:r>
                        <a:rPr lang="de-DE" sz="1200" b="0" i="0" dirty="0">
                          <a:solidFill>
                            <a:schemeClr val="tx1"/>
                          </a:solidFill>
                          <a:effectLst/>
                          <a:latin typeface="+mn-lt"/>
                        </a:rPr>
                        <a:t>Ordnet die Handlungen in der Tabelle den Big Points oder Peanuts zu. </a:t>
                      </a:r>
                    </a:p>
                    <a:p>
                      <a:pPr marL="265113" indent="-265113" algn="l" rtl="0" fontAlgn="base">
                        <a:lnSpc>
                          <a:spcPct val="100000"/>
                        </a:lnSpc>
                        <a:buFont typeface="+mj-lt"/>
                        <a:buAutoNum type="arabicPeriod"/>
                      </a:pPr>
                      <a:r>
                        <a:rPr lang="de-DE" sz="1200" b="0" i="0" dirty="0">
                          <a:solidFill>
                            <a:schemeClr val="tx1"/>
                          </a:solidFill>
                          <a:effectLst/>
                          <a:latin typeface="+mn-lt"/>
                        </a:rPr>
                        <a:t>Welche Karten haben euch überrascht? Tauscht euch dazu aus.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180000">
                <a:tc gridSpan="4">
                  <a:txBody>
                    <a:bodyPr/>
                    <a:lstStyle/>
                    <a:p>
                      <a:pPr marL="0" indent="0" algn="ctr" rtl="0" fontAlgn="base">
                        <a:lnSpc>
                          <a:spcPct val="90000"/>
                        </a:lnSpc>
                        <a:buFont typeface="+mj-lt"/>
                        <a:buNone/>
                      </a:pPr>
                      <a:endParaRPr lang="de-DE" sz="1000" b="1" i="0" dirty="0">
                        <a:solidFill>
                          <a:schemeClr val="tx1"/>
                        </a:solidFill>
                        <a:effectLst/>
                        <a:latin typeface="+mn-lt"/>
                      </a:endParaRPr>
                    </a:p>
                  </a:txBody>
                  <a:tcPr marL="36000" marR="36000" marT="36000" marB="3600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de-DE"/>
                    </a:p>
                  </a:txBody>
                  <a:tcPr/>
                </a:tc>
                <a:tc hMerge="1">
                  <a:txBody>
                    <a:bodyPr/>
                    <a:lstStyle/>
                    <a:p>
                      <a:pPr marL="0" indent="0" algn="ctr" rtl="0" fontAlgn="base">
                        <a:lnSpc>
                          <a:spcPct val="90000"/>
                        </a:lnSpc>
                        <a:buFont typeface="+mj-lt"/>
                        <a:buNone/>
                      </a:pPr>
                      <a:endParaRPr lang="de-DE" sz="1400" b="1" i="0" dirty="0">
                        <a:solidFill>
                          <a:schemeClr val="tx1"/>
                        </a:solidFill>
                        <a:effectLst/>
                        <a:latin typeface="+mn-lt"/>
                      </a:endParaRPr>
                    </a:p>
                  </a:txBody>
                  <a:tcPr marL="36000" marR="36000" marT="36000" marB="36000" anchor="b">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544619850"/>
                  </a:ext>
                </a:extLst>
              </a:tr>
              <a:tr h="288000">
                <a:tc gridSpan="2">
                  <a:txBody>
                    <a:bodyPr/>
                    <a:lstStyle/>
                    <a:p>
                      <a:pPr marL="0" indent="0" algn="ctr" rtl="0" fontAlgn="base">
                        <a:lnSpc>
                          <a:spcPct val="90000"/>
                        </a:lnSpc>
                        <a:buFont typeface="+mj-lt"/>
                        <a:buNone/>
                      </a:pPr>
                      <a:r>
                        <a:rPr lang="de-DE" sz="1200" b="1" i="0" dirty="0">
                          <a:solidFill>
                            <a:schemeClr val="tx1"/>
                          </a:solidFill>
                          <a:effectLst/>
                          <a:latin typeface="+mn-lt"/>
                        </a:rPr>
                        <a:t>Big Points</a:t>
                      </a:r>
                    </a:p>
                  </a:txBody>
                  <a:tcPr marL="36000" marR="36000" marT="36000" marB="36000" anchor="b">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tc gridSpan="2">
                  <a:txBody>
                    <a:bodyPr/>
                    <a:lstStyle/>
                    <a:p>
                      <a:pPr marL="0" indent="0" algn="ctr" rtl="0" fontAlgn="base">
                        <a:lnSpc>
                          <a:spcPct val="90000"/>
                        </a:lnSpc>
                        <a:buFont typeface="+mj-lt"/>
                        <a:buNone/>
                      </a:pPr>
                      <a:r>
                        <a:rPr lang="de-DE" sz="1200" b="1" i="0" dirty="0">
                          <a:solidFill>
                            <a:schemeClr val="tx1"/>
                          </a:solidFill>
                          <a:effectLst/>
                          <a:latin typeface="+mn-lt"/>
                        </a:rPr>
                        <a:t>Peanuts</a:t>
                      </a:r>
                    </a:p>
                  </a:txBody>
                  <a:tcPr marL="36000" marR="36000" marT="36000" marB="36000" anchor="b">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2812014318"/>
                  </a:ext>
                </a:extLst>
              </a:tr>
              <a:tr h="1620000">
                <a:tc gridSpan="2">
                  <a:txBody>
                    <a:bodyPr/>
                    <a:lstStyle/>
                    <a:p>
                      <a:pPr marL="265113" indent="-265113" algn="ctr" rtl="0" fontAlgn="base">
                        <a:lnSpc>
                          <a:spcPct val="90000"/>
                        </a:lnSpc>
                        <a:buFont typeface="+mj-lt"/>
                        <a:buAutoNum type="arabicPeriod"/>
                      </a:pPr>
                      <a:endParaRPr lang="de-DE" sz="1200" b="1" i="0" dirty="0">
                        <a:solidFill>
                          <a:schemeClr val="tx1"/>
                        </a:solidFill>
                        <a:effectLst/>
                        <a:latin typeface="+mn-lt"/>
                      </a:endParaRPr>
                    </a:p>
                  </a:txBody>
                  <a:tcPr marL="36000" marR="36000" marT="36000" marB="36000">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de-DE"/>
                    </a:p>
                  </a:txBody>
                  <a:tcPr/>
                </a:tc>
                <a:tc gridSpan="2">
                  <a:txBody>
                    <a:bodyPr/>
                    <a:lstStyle/>
                    <a:p>
                      <a:pPr marL="265113" indent="-265113" algn="ctr" rtl="0" fontAlgn="base">
                        <a:lnSpc>
                          <a:spcPct val="90000"/>
                        </a:lnSpc>
                        <a:buFont typeface="+mj-lt"/>
                        <a:buAutoNum type="arabicPeriod"/>
                      </a:pPr>
                      <a:endParaRPr lang="de-DE" sz="1200" b="1" i="0" dirty="0">
                        <a:solidFill>
                          <a:schemeClr val="tx1"/>
                        </a:solidFill>
                        <a:effectLst/>
                        <a:latin typeface="+mn-lt"/>
                      </a:endParaRPr>
                    </a:p>
                  </a:txBody>
                  <a:tcPr marL="36000" marR="36000" marT="36000" marB="36000">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2761797853"/>
                  </a:ext>
                </a:extLst>
              </a:tr>
            </a:tbl>
          </a:graphicData>
        </a:graphic>
      </p:graphicFrame>
      <p:grpSp>
        <p:nvGrpSpPr>
          <p:cNvPr id="2" name="Gruppieren 1">
            <a:extLst>
              <a:ext uri="{FF2B5EF4-FFF2-40B4-BE49-F238E27FC236}">
                <a16:creationId xmlns:a16="http://schemas.microsoft.com/office/drawing/2014/main" id="{930CB857-212D-4017-91B3-25999F70BD43}"/>
              </a:ext>
            </a:extLst>
          </p:cNvPr>
          <p:cNvGrpSpPr/>
          <p:nvPr/>
        </p:nvGrpSpPr>
        <p:grpSpPr>
          <a:xfrm>
            <a:off x="386838" y="824892"/>
            <a:ext cx="1586341" cy="4029035"/>
            <a:chOff x="387169" y="824892"/>
            <a:chExt cx="3392668" cy="3849866"/>
          </a:xfrm>
        </p:grpSpPr>
        <p:sp>
          <p:nvSpPr>
            <p:cNvPr id="5" name="Rectangle 1">
              <a:extLst>
                <a:ext uri="{FF2B5EF4-FFF2-40B4-BE49-F238E27FC236}">
                  <a16:creationId xmlns:a16="http://schemas.microsoft.com/office/drawing/2014/main" id="{0EB0B0F2-E8DD-428D-AC19-D08ED3A67606}"/>
                </a:ext>
              </a:extLst>
            </p:cNvPr>
            <p:cNvSpPr/>
            <p:nvPr/>
          </p:nvSpPr>
          <p:spPr>
            <a:xfrm>
              <a:off x="387169" y="824892"/>
              <a:ext cx="3392668" cy="38498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 name="Textplatzhalter 13">
              <a:extLst>
                <a:ext uri="{FF2B5EF4-FFF2-40B4-BE49-F238E27FC236}">
                  <a16:creationId xmlns:a16="http://schemas.microsoft.com/office/drawing/2014/main" id="{69C7AF47-F2F5-40BB-8287-47E2C022A852}"/>
                </a:ext>
              </a:extLst>
            </p:cNvPr>
            <p:cNvSpPr txBox="1">
              <a:spLocks/>
            </p:cNvSpPr>
            <p:nvPr/>
          </p:nvSpPr>
          <p:spPr>
            <a:xfrm>
              <a:off x="443439" y="936206"/>
              <a:ext cx="3280127" cy="3627238"/>
            </a:xfrm>
            <a:prstGeom prst="rect">
              <a:avLst/>
            </a:prstGeom>
          </p:spPr>
          <p:txBody>
            <a:bodyPr lIns="108000" rIns="108000" anchor="t"/>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kern="0" dirty="0">
                  <a:solidFill>
                    <a:srgbClr val="000000"/>
                  </a:solidFill>
                </a:rPr>
                <a:t>„Big Points“ des nachhaltigen Konsums sind Handlungen, die einen </a:t>
              </a:r>
              <a:r>
                <a:rPr lang="de-DE" sz="1200" b="1" kern="0" dirty="0">
                  <a:solidFill>
                    <a:srgbClr val="000000"/>
                  </a:solidFill>
                </a:rPr>
                <a:t>sehr hohen Einfluss auf den CO</a:t>
              </a:r>
              <a:r>
                <a:rPr lang="de-DE" sz="1200" b="1" kern="0" baseline="-25000" dirty="0">
                  <a:solidFill>
                    <a:srgbClr val="000000"/>
                  </a:solidFill>
                </a:rPr>
                <a:t>2</a:t>
              </a:r>
              <a:r>
                <a:rPr lang="de-DE" sz="1200" b="1" kern="0" dirty="0">
                  <a:solidFill>
                    <a:srgbClr val="000000"/>
                  </a:solidFill>
                </a:rPr>
                <a:t>-Fußabdruck </a:t>
              </a:r>
              <a:r>
                <a:rPr lang="de-DE" sz="1200" kern="0" dirty="0">
                  <a:solidFill>
                    <a:srgbClr val="000000"/>
                  </a:solidFill>
                </a:rPr>
                <a:t>haben (Richtwert: mind. 250 kg CO</a:t>
              </a:r>
              <a:r>
                <a:rPr lang="de-DE" sz="1200" kern="0" baseline="-25000" dirty="0">
                  <a:solidFill>
                    <a:srgbClr val="000000"/>
                  </a:solidFill>
                </a:rPr>
                <a:t>2 </a:t>
              </a:r>
              <a:r>
                <a:rPr lang="de-DE" sz="1200" kern="0" dirty="0">
                  <a:solidFill>
                    <a:srgbClr val="000000"/>
                  </a:solidFill>
                </a:rPr>
                <a:t>pro Kopf pro Jahr). Jede*r kann deshalb mit wenigen Big Points tonnenweise CO</a:t>
              </a:r>
              <a:r>
                <a:rPr lang="de-DE" sz="1200" kern="0" baseline="-25000" dirty="0">
                  <a:solidFill>
                    <a:srgbClr val="000000"/>
                  </a:solidFill>
                </a:rPr>
                <a:t>2</a:t>
              </a:r>
              <a:r>
                <a:rPr lang="de-DE" sz="1200" kern="0" dirty="0">
                  <a:solidFill>
                    <a:srgbClr val="000000"/>
                  </a:solidFill>
                </a:rPr>
                <a:t> vermeiden – </a:t>
              </a:r>
              <a:br>
                <a:rPr lang="de-DE" sz="1200" kern="0" dirty="0">
                  <a:solidFill>
                    <a:srgbClr val="000000"/>
                  </a:solidFill>
                </a:rPr>
              </a:br>
              <a:r>
                <a:rPr lang="de-DE" sz="1200" kern="0" dirty="0">
                  <a:solidFill>
                    <a:srgbClr val="000000"/>
                  </a:solidFill>
                </a:rPr>
                <a:t>und das häufig sogar mit geringem Aufwand. </a:t>
              </a:r>
            </a:p>
          </p:txBody>
        </p:sp>
      </p:grpSp>
      <p:pic>
        <p:nvPicPr>
          <p:cNvPr id="1028" name="Picture 4" descr="https://nachhaltigerkonsum.info/sites/default/files/medien/dokumente/knk_bigpoints_rechteck_rgb.jpg">
            <a:extLst>
              <a:ext uri="{FF2B5EF4-FFF2-40B4-BE49-F238E27FC236}">
                <a16:creationId xmlns:a16="http://schemas.microsoft.com/office/drawing/2014/main" id="{8DC4817D-EEB5-4076-B3A5-409C0689A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562" y="824892"/>
            <a:ext cx="5035764" cy="402903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pieren 17">
            <a:extLst>
              <a:ext uri="{FF2B5EF4-FFF2-40B4-BE49-F238E27FC236}">
                <a16:creationId xmlns:a16="http://schemas.microsoft.com/office/drawing/2014/main" id="{087203A8-0DEA-4D0E-889F-B659A83CF3B3}"/>
              </a:ext>
            </a:extLst>
          </p:cNvPr>
          <p:cNvGrpSpPr/>
          <p:nvPr/>
        </p:nvGrpSpPr>
        <p:grpSpPr>
          <a:xfrm>
            <a:off x="387349" y="4993458"/>
            <a:ext cx="6784977" cy="1984858"/>
            <a:chOff x="387169" y="824892"/>
            <a:chExt cx="3392668" cy="3849866"/>
          </a:xfrm>
        </p:grpSpPr>
        <p:sp>
          <p:nvSpPr>
            <p:cNvPr id="19" name="Rectangle 1">
              <a:extLst>
                <a:ext uri="{FF2B5EF4-FFF2-40B4-BE49-F238E27FC236}">
                  <a16:creationId xmlns:a16="http://schemas.microsoft.com/office/drawing/2014/main" id="{06CAFFD9-A1C3-4AE4-9B90-F8D0244251FA}"/>
                </a:ext>
              </a:extLst>
            </p:cNvPr>
            <p:cNvSpPr/>
            <p:nvPr/>
          </p:nvSpPr>
          <p:spPr>
            <a:xfrm>
              <a:off x="387169" y="824892"/>
              <a:ext cx="3392668" cy="3849866"/>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0" name="Textplatzhalter 13">
              <a:extLst>
                <a:ext uri="{FF2B5EF4-FFF2-40B4-BE49-F238E27FC236}">
                  <a16:creationId xmlns:a16="http://schemas.microsoft.com/office/drawing/2014/main" id="{55EB15C1-BDD6-4C89-BC81-89FDE6D8CB3C}"/>
                </a:ext>
              </a:extLst>
            </p:cNvPr>
            <p:cNvSpPr txBox="1">
              <a:spLocks/>
            </p:cNvSpPr>
            <p:nvPr/>
          </p:nvSpPr>
          <p:spPr>
            <a:xfrm>
              <a:off x="443439" y="936206"/>
              <a:ext cx="3280127" cy="3627238"/>
            </a:xfrm>
            <a:prstGeom prst="rect">
              <a:avLst/>
            </a:prstGeo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i="1" kern="0" dirty="0">
                  <a:solidFill>
                    <a:srgbClr val="000000"/>
                  </a:solidFill>
                </a:rPr>
                <a:t>An Tipps, wie jeder Mensch seinen persönlichen CO</a:t>
              </a:r>
              <a:r>
                <a:rPr lang="de-DE" sz="1200" i="1" kern="0" baseline="-25000" dirty="0">
                  <a:solidFill>
                    <a:srgbClr val="000000"/>
                  </a:solidFill>
                </a:rPr>
                <a:t>2</a:t>
              </a:r>
              <a:r>
                <a:rPr lang="de-DE" sz="1200" i="1" kern="0" dirty="0">
                  <a:solidFill>
                    <a:srgbClr val="000000"/>
                  </a:solidFill>
                </a:rPr>
                <a:t>-Fußabdruck reduzieren könnte, mangelt es nicht. Ob in Zeitschriften, Blogs oder Podcasts: Überall gibt es Ideen und Ansätze, nachhaltiger zu konsumieren. Gleichzeitig stehen jedem Menschen aber nur begrenzte Budgets zur Verfügung – sowohl zeitlich als auch finanziell. Mit dem Leitsatz „Hauptsache anfangen“ kommt man also nicht so weit: Man müsste z.B. über 50.000 Plastikfolien von Salatgurken oder über 20.000 Stunden Videostreaming vermeiden, um eine Tonne CO</a:t>
              </a:r>
              <a:r>
                <a:rPr lang="de-DE" sz="1200" i="1" kern="0" baseline="-25000" dirty="0">
                  <a:solidFill>
                    <a:srgbClr val="000000"/>
                  </a:solidFill>
                </a:rPr>
                <a:t>2</a:t>
              </a:r>
              <a:r>
                <a:rPr lang="de-DE" sz="1200" i="1" kern="0" dirty="0">
                  <a:solidFill>
                    <a:srgbClr val="000000"/>
                  </a:solidFill>
                </a:rPr>
                <a:t> einzusparen. 20.000 Stunden, das sind mehr als zwei Jahre! Auch haben wir alle den lieben langen Tag noch an andere Dinge zu denken, als nur an die CO</a:t>
              </a:r>
              <a:r>
                <a:rPr lang="de-DE" sz="1200" i="1" kern="0" baseline="-25000" dirty="0">
                  <a:solidFill>
                    <a:srgbClr val="000000"/>
                  </a:solidFill>
                </a:rPr>
                <a:t>2</a:t>
              </a:r>
              <a:r>
                <a:rPr lang="de-DE" sz="1200" i="1" kern="0" dirty="0">
                  <a:solidFill>
                    <a:srgbClr val="000000"/>
                  </a:solidFill>
                </a:rPr>
                <a:t>-Optimierung von Konsumentscheidungen. Statt sich deshalb allzu lange über Peanuts den Kopf zu zerbrechen, sollten wir besser die Big Points des klimaschädlichen Konsums in den Fokus rücken. </a:t>
              </a:r>
            </a:p>
          </p:txBody>
        </p:sp>
      </p:grpSp>
      <p:pic>
        <p:nvPicPr>
          <p:cNvPr id="21" name="Picture 2" descr="A blue circle with a letter i in it&#10;&#10;Description automatically generated">
            <a:extLst>
              <a:ext uri="{FF2B5EF4-FFF2-40B4-BE49-F238E27FC236}">
                <a16:creationId xmlns:a16="http://schemas.microsoft.com/office/drawing/2014/main" id="{A6795FD2-B7D8-49D2-9928-9C59B91B37D7}"/>
              </a:ext>
            </a:extLst>
          </p:cNvPr>
          <p:cNvPicPr>
            <a:picLocks noChangeAspect="1"/>
          </p:cNvPicPr>
          <p:nvPr/>
        </p:nvPicPr>
        <p:blipFill>
          <a:blip r:embed="rId3"/>
          <a:stretch>
            <a:fillRect/>
          </a:stretch>
        </p:blipFill>
        <p:spPr>
          <a:xfrm>
            <a:off x="1514871" y="4402563"/>
            <a:ext cx="360000" cy="360000"/>
          </a:xfrm>
          <a:prstGeom prst="rect">
            <a:avLst/>
          </a:prstGeom>
        </p:spPr>
      </p:pic>
    </p:spTree>
    <p:extLst>
      <p:ext uri="{BB962C8B-B14F-4D97-AF65-F5344CB8AC3E}">
        <p14:creationId xmlns:p14="http://schemas.microsoft.com/office/powerpoint/2010/main" val="2910985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9D0AD79-488A-4435-9B77-7D1278F6DF6E}"/>
              </a:ext>
            </a:extLst>
          </p:cNvPr>
          <p:cNvSpPr>
            <a:spLocks noGrp="1"/>
          </p:cNvSpPr>
          <p:nvPr>
            <p:ph type="ftr" sz="quarter" idx="4294967295"/>
          </p:nvPr>
        </p:nvSpPr>
        <p:spPr>
          <a:xfrm>
            <a:off x="6120246" y="9883599"/>
            <a:ext cx="1052259" cy="455354"/>
          </a:xfrm>
        </p:spPr>
        <p:txBody>
          <a:bodyPr/>
          <a:lstStyle/>
          <a:p>
            <a:fld id="{9302D2D9-6C41-8943-9065-B4377A0BA008}" type="slidenum">
              <a:rPr lang="de-DE" smtClean="0"/>
              <a:pPr/>
              <a:t>11</a:t>
            </a:fld>
            <a:endParaRPr lang="de-DE" dirty="0"/>
          </a:p>
        </p:txBody>
      </p:sp>
      <p:graphicFrame>
        <p:nvGraphicFramePr>
          <p:cNvPr id="12" name="Tabelle 11">
            <a:extLst>
              <a:ext uri="{FF2B5EF4-FFF2-40B4-BE49-F238E27FC236}">
                <a16:creationId xmlns:a16="http://schemas.microsoft.com/office/drawing/2014/main" id="{C740339F-A39F-45FC-B521-BAE860E15B5D}"/>
              </a:ext>
            </a:extLst>
          </p:cNvPr>
          <p:cNvGraphicFramePr>
            <a:graphicFrameLocks noGrp="1"/>
          </p:cNvGraphicFramePr>
          <p:nvPr>
            <p:extLst>
              <p:ext uri="{D42A27DB-BD31-4B8C-83A1-F6EECF244321}">
                <p14:modId xmlns:p14="http://schemas.microsoft.com/office/powerpoint/2010/main" val="1230084479"/>
              </p:ext>
            </p:extLst>
          </p:nvPr>
        </p:nvGraphicFramePr>
        <p:xfrm>
          <a:off x="387349" y="405804"/>
          <a:ext cx="6785488" cy="9614796"/>
        </p:xfrm>
        <a:graphic>
          <a:graphicData uri="http://schemas.openxmlformats.org/drawingml/2006/table">
            <a:tbl>
              <a:tblPr/>
              <a:tblGrid>
                <a:gridCol w="1060451">
                  <a:extLst>
                    <a:ext uri="{9D8B030D-6E8A-4147-A177-3AD203B41FA5}">
                      <a16:colId xmlns:a16="http://schemas.microsoft.com/office/drawing/2014/main" val="2469808579"/>
                    </a:ext>
                  </a:extLst>
                </a:gridCol>
                <a:gridCol w="2332293">
                  <a:extLst>
                    <a:ext uri="{9D8B030D-6E8A-4147-A177-3AD203B41FA5}">
                      <a16:colId xmlns:a16="http://schemas.microsoft.com/office/drawing/2014/main" val="2862748128"/>
                    </a:ext>
                  </a:extLst>
                </a:gridCol>
                <a:gridCol w="1157668">
                  <a:extLst>
                    <a:ext uri="{9D8B030D-6E8A-4147-A177-3AD203B41FA5}">
                      <a16:colId xmlns:a16="http://schemas.microsoft.com/office/drawing/2014/main" val="3534232709"/>
                    </a:ext>
                  </a:extLst>
                </a:gridCol>
                <a:gridCol w="2235076">
                  <a:extLst>
                    <a:ext uri="{9D8B030D-6E8A-4147-A177-3AD203B41FA5}">
                      <a16:colId xmlns:a16="http://schemas.microsoft.com/office/drawing/2014/main" val="591880503"/>
                    </a:ext>
                  </a:extLst>
                </a:gridCol>
              </a:tblGrid>
              <a:tr h="0">
                <a:tc gridSpan="4">
                  <a:txBody>
                    <a:bodyPr/>
                    <a:lstStyle/>
                    <a:p>
                      <a:pPr algn="l" rtl="0" fontAlgn="base">
                        <a:lnSpc>
                          <a:spcPct val="90000"/>
                        </a:lnSpc>
                      </a:pPr>
                      <a:r>
                        <a:rPr lang="de-DE" sz="1800" b="1" i="0" dirty="0">
                          <a:effectLst/>
                          <a:latin typeface="+mn-lt"/>
                        </a:rPr>
                        <a:t>Arbeitsblatt 3: Der ökologische Handabdruck</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4749676">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2">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59950543"/>
                  </a:ext>
                </a:extLst>
              </a:tr>
              <a:tr h="432000">
                <a:tc gridSpan="2">
                  <a:txBody>
                    <a:bodyPr/>
                    <a:lstStyle/>
                    <a:p>
                      <a:pPr marL="265113" indent="-265113" algn="l" rtl="0" fontAlgn="base">
                        <a:lnSpc>
                          <a:spcPct val="100000"/>
                        </a:lnSpc>
                        <a:buFont typeface="+mj-lt"/>
                        <a:buAutoNum type="arabicPeriod"/>
                      </a:pPr>
                      <a:r>
                        <a:rPr lang="de-DE" sz="1200" b="0" i="0" dirty="0">
                          <a:solidFill>
                            <a:schemeClr val="tx1"/>
                          </a:solidFill>
                          <a:effectLst/>
                          <a:latin typeface="+mn-lt"/>
                        </a:rPr>
                        <a:t>Notiere die wichtigsten Merkmale des ökologischen Handabdrucks in Stichpunkten.</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gridSpan="2">
                  <a:txBody>
                    <a:bodyPr/>
                    <a:lstStyle/>
                    <a:p>
                      <a:pPr marL="265113" indent="-265113" algn="l" rtl="0" fontAlgn="base">
                        <a:lnSpc>
                          <a:spcPct val="100000"/>
                        </a:lnSpc>
                        <a:buFont typeface="+mj-lt"/>
                        <a:buAutoNum type="arabicPeriod"/>
                      </a:pPr>
                      <a:endParaRPr lang="de-DE" sz="1200" b="0" i="0" dirty="0">
                        <a:solidFill>
                          <a:schemeClr val="tx1"/>
                        </a:solidFill>
                        <a:effectLst/>
                        <a:latin typeface="+mn-lt"/>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2690451">
                <a:tc gridSpan="4">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3877003"/>
                  </a:ext>
                </a:extLst>
              </a:tr>
              <a:tr h="648000">
                <a:tc gridSpan="4">
                  <a:txBody>
                    <a:bodyPr/>
                    <a:lstStyle/>
                    <a:p>
                      <a:pPr marL="265113" indent="-265113" algn="l" defTabSz="1391900" rtl="0" eaLnBrk="1" fontAlgn="base" latinLnBrk="0" hangingPunct="1">
                        <a:lnSpc>
                          <a:spcPct val="100000"/>
                        </a:lnSpc>
                        <a:buFont typeface="+mj-lt"/>
                        <a:buAutoNum type="arabicPeriod" startAt="2"/>
                      </a:pPr>
                      <a:r>
                        <a:rPr lang="de-DE" sz="1200" b="0" i="0" kern="1200" dirty="0">
                          <a:solidFill>
                            <a:schemeClr val="tx1"/>
                          </a:solidFill>
                          <a:effectLst/>
                          <a:latin typeface="+mn-lt"/>
                          <a:ea typeface="+mn-ea"/>
                          <a:cs typeface="+mn-cs"/>
                        </a:rPr>
                        <a:t>Wie könntet ihr euren Handabdruck vergrößern? Findet Ideen für folgende Alltagsbereiche: </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im Freund*innenkreis, in der Familie, in der Schule. Macht zu zweit ein Brainstorming (5 Minuten). Notiert alle Ideen, die euch einfallen.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52702881"/>
                  </a:ext>
                </a:extLst>
              </a:tr>
              <a:tr h="770021">
                <a:tc gridSpan="4">
                  <a:txBody>
                    <a:bodyPr/>
                    <a:lstStyle/>
                    <a:p>
                      <a:pPr marL="444500" indent="-179388" algn="l" rtl="0" fontAlgn="base">
                        <a:lnSpc>
                          <a:spcPct val="90000"/>
                        </a:lnSpc>
                        <a:buClr>
                          <a:schemeClr val="accent4"/>
                        </a:buClr>
                        <a:buSzPct val="120000"/>
                        <a:buFont typeface="Arial" panose="020B0604020202020204" pitchFamily="34" charset="0"/>
                        <a:buChar char="•"/>
                      </a:pPr>
                      <a:endParaRPr lang="de-DE" sz="1200" b="0" i="0" dirty="0">
                        <a:solidFill>
                          <a:schemeClr val="bg2"/>
                        </a:solidFill>
                        <a:effectLst/>
                        <a:latin typeface="+mn-lt"/>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35201332"/>
                  </a:ext>
                </a:extLst>
              </a:tr>
            </a:tbl>
          </a:graphicData>
        </a:graphic>
      </p:graphicFrame>
      <p:grpSp>
        <p:nvGrpSpPr>
          <p:cNvPr id="2" name="Gruppieren 1">
            <a:extLst>
              <a:ext uri="{FF2B5EF4-FFF2-40B4-BE49-F238E27FC236}">
                <a16:creationId xmlns:a16="http://schemas.microsoft.com/office/drawing/2014/main" id="{930CB857-212D-4017-91B3-25999F70BD43}"/>
              </a:ext>
            </a:extLst>
          </p:cNvPr>
          <p:cNvGrpSpPr/>
          <p:nvPr/>
        </p:nvGrpSpPr>
        <p:grpSpPr>
          <a:xfrm>
            <a:off x="387168" y="824893"/>
            <a:ext cx="6785157" cy="2166618"/>
            <a:chOff x="387169" y="824892"/>
            <a:chExt cx="3392668" cy="3849866"/>
          </a:xfrm>
        </p:grpSpPr>
        <p:sp>
          <p:nvSpPr>
            <p:cNvPr id="5" name="Rectangle 1">
              <a:extLst>
                <a:ext uri="{FF2B5EF4-FFF2-40B4-BE49-F238E27FC236}">
                  <a16:creationId xmlns:a16="http://schemas.microsoft.com/office/drawing/2014/main" id="{0EB0B0F2-E8DD-428D-AC19-D08ED3A67606}"/>
                </a:ext>
              </a:extLst>
            </p:cNvPr>
            <p:cNvSpPr/>
            <p:nvPr/>
          </p:nvSpPr>
          <p:spPr>
            <a:xfrm>
              <a:off x="387169" y="824892"/>
              <a:ext cx="3392668" cy="38498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 name="Textplatzhalter 13">
              <a:extLst>
                <a:ext uri="{FF2B5EF4-FFF2-40B4-BE49-F238E27FC236}">
                  <a16:creationId xmlns:a16="http://schemas.microsoft.com/office/drawing/2014/main" id="{69C7AF47-F2F5-40BB-8287-47E2C022A852}"/>
                </a:ext>
              </a:extLst>
            </p:cNvPr>
            <p:cNvSpPr txBox="1">
              <a:spLocks/>
            </p:cNvSpPr>
            <p:nvPr/>
          </p:nvSpPr>
          <p:spPr>
            <a:xfrm>
              <a:off x="443439" y="936206"/>
              <a:ext cx="3280127" cy="3627238"/>
            </a:xfrm>
            <a:prstGeom prst="rect">
              <a:avLst/>
            </a:prstGeo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kern="0" dirty="0">
                  <a:solidFill>
                    <a:srgbClr val="000000"/>
                  </a:solidFill>
                </a:rPr>
                <a:t>Der Handabdruck zeigt die positive Wirkung, die auf gesamtgesellschaftlicher Ebene </a:t>
              </a:r>
              <a:br>
                <a:rPr lang="de-DE" sz="1200" kern="0" dirty="0">
                  <a:solidFill>
                    <a:srgbClr val="000000"/>
                  </a:solidFill>
                </a:rPr>
              </a:br>
              <a:r>
                <a:rPr lang="de-DE" sz="1200" kern="0" dirty="0">
                  <a:solidFill>
                    <a:srgbClr val="000000"/>
                  </a:solidFill>
                </a:rPr>
                <a:t>geschaffen wird. Anders ausgedrückt, steht der Handabdruck für Handlungen einer Person, </a:t>
              </a:r>
              <a:br>
                <a:rPr lang="de-DE" sz="1200" kern="0" dirty="0">
                  <a:solidFill>
                    <a:srgbClr val="000000"/>
                  </a:solidFill>
                </a:rPr>
              </a:br>
              <a:r>
                <a:rPr lang="de-DE" sz="1200" kern="0" dirty="0">
                  <a:solidFill>
                    <a:srgbClr val="000000"/>
                  </a:solidFill>
                </a:rPr>
                <a:t>die die CO</a:t>
              </a:r>
              <a:r>
                <a:rPr lang="de-DE" sz="1200" kern="0" baseline="-25000" dirty="0">
                  <a:solidFill>
                    <a:srgbClr val="000000"/>
                  </a:solidFill>
                </a:rPr>
                <a:t>2</a:t>
              </a:r>
              <a:r>
                <a:rPr lang="de-DE" sz="1200" kern="0" dirty="0">
                  <a:solidFill>
                    <a:srgbClr val="000000"/>
                  </a:solidFill>
                </a:rPr>
                <a:t>-Emissionen und Umweltverbräuche anderer Menschen verringern. </a:t>
              </a:r>
              <a:br>
                <a:rPr lang="de-DE" sz="1200" kern="0" dirty="0">
                  <a:solidFill>
                    <a:srgbClr val="000000"/>
                  </a:solidFill>
                </a:rPr>
              </a:br>
              <a:r>
                <a:rPr lang="de-DE" sz="1200" kern="0" dirty="0">
                  <a:solidFill>
                    <a:srgbClr val="000000"/>
                  </a:solidFill>
                </a:rPr>
                <a:t>Hier geht es darum: </a:t>
              </a:r>
              <a:r>
                <a:rPr lang="de-DE" sz="1200" b="1" kern="0" dirty="0">
                  <a:solidFill>
                    <a:srgbClr val="000000"/>
                  </a:solidFill>
                </a:rPr>
                <a:t>Wie kann ich dazu beitragen, Strukturen so zu verändern, </a:t>
              </a:r>
              <a:br>
                <a:rPr lang="de-DE" sz="1200" b="1" kern="0" dirty="0">
                  <a:solidFill>
                    <a:srgbClr val="000000"/>
                  </a:solidFill>
                </a:rPr>
              </a:br>
              <a:r>
                <a:rPr lang="de-DE" sz="1200" b="1" kern="0" dirty="0">
                  <a:solidFill>
                    <a:srgbClr val="000000"/>
                  </a:solidFill>
                </a:rPr>
                <a:t>dass auch andere sich nachhaltig verhalten?</a:t>
              </a:r>
            </a:p>
            <a:p>
              <a:pPr marL="0" lvl="1" indent="0">
                <a:lnSpc>
                  <a:spcPct val="100000"/>
                </a:lnSpc>
                <a:buNone/>
                <a:defRPr/>
              </a:pPr>
              <a:r>
                <a:rPr lang="de-DE" sz="1200" kern="0" dirty="0">
                  <a:solidFill>
                    <a:srgbClr val="000000"/>
                  </a:solidFill>
                </a:rPr>
                <a:t>Wie kann ich mich (politisch) engagieren und den Wandel zu einer nachhaltigen Gesellschaft aktiv mitgestalten? Dies kann sich auf das unmittelbare Umfeld in der Familie, bei der Arbeit oder im Sportverein beziehen, auf ein nachhaltiges Bankkonto oder auf das politische Engagement zum Beispiel in einer zivilgesellschaftlichen Organisation oder politischen Partei. Für alle sind aber passende Handlungsmöglichkeiten dabei. </a:t>
              </a:r>
            </a:p>
          </p:txBody>
        </p:sp>
      </p:grpSp>
      <p:sp>
        <p:nvSpPr>
          <p:cNvPr id="8" name="Sprechblase: rechteckig 7">
            <a:extLst>
              <a:ext uri="{FF2B5EF4-FFF2-40B4-BE49-F238E27FC236}">
                <a16:creationId xmlns:a16="http://schemas.microsoft.com/office/drawing/2014/main" id="{88AAF454-A484-453E-A7E5-A25E2EFD9434}"/>
              </a:ext>
            </a:extLst>
          </p:cNvPr>
          <p:cNvSpPr/>
          <p:nvPr/>
        </p:nvSpPr>
        <p:spPr>
          <a:xfrm>
            <a:off x="2419350" y="3077540"/>
            <a:ext cx="4136442" cy="774894"/>
          </a:xfrm>
          <a:prstGeom prst="wedgeRectCallout">
            <a:avLst>
              <a:gd name="adj1" fmla="val -26613"/>
              <a:gd name="adj2" fmla="val 67363"/>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i="1" dirty="0">
                <a:solidFill>
                  <a:schemeClr val="tx1"/>
                </a:solidFill>
              </a:rPr>
              <a:t>Wenn ich als Koch*Köchin in einer Jugendherberge bei täglich 200 Gästen die Hälfte der Gäste durch geschickte Arrangements zur Margarine bewege, ist das schon der 100-fache Effekt und im Jahr schon mehrere Tonnen eingesparte Treibhausgas-Emissionen durch diese einfache Maßnahme.</a:t>
            </a:r>
          </a:p>
        </p:txBody>
      </p:sp>
      <p:pic>
        <p:nvPicPr>
          <p:cNvPr id="10" name="Grafik 9">
            <a:extLst>
              <a:ext uri="{FF2B5EF4-FFF2-40B4-BE49-F238E27FC236}">
                <a16:creationId xmlns:a16="http://schemas.microsoft.com/office/drawing/2014/main" id="{ED167F05-22AA-406B-8E02-643878856BC2}"/>
              </a:ext>
            </a:extLst>
          </p:cNvPr>
          <p:cNvPicPr>
            <a:picLocks noChangeAspect="1"/>
          </p:cNvPicPr>
          <p:nvPr/>
        </p:nvPicPr>
        <p:blipFill rotWithShape="1">
          <a:blip r:embed="rId2">
            <a:clrChange>
              <a:clrFrom>
                <a:srgbClr val="FFFFFF"/>
              </a:clrFrom>
              <a:clrTo>
                <a:srgbClr val="FFFFFF">
                  <a:alpha val="0"/>
                </a:srgbClr>
              </a:clrTo>
            </a:clrChange>
          </a:blip>
          <a:srcRect l="8594" t="33236" r="42227" b="12269"/>
          <a:stretch/>
        </p:blipFill>
        <p:spPr>
          <a:xfrm>
            <a:off x="2142046" y="4074144"/>
            <a:ext cx="1869316" cy="1294607"/>
          </a:xfrm>
          <a:prstGeom prst="rect">
            <a:avLst/>
          </a:prstGeom>
        </p:spPr>
      </p:pic>
      <p:sp>
        <p:nvSpPr>
          <p:cNvPr id="13" name="Sprechblase: rechteckig 12">
            <a:extLst>
              <a:ext uri="{FF2B5EF4-FFF2-40B4-BE49-F238E27FC236}">
                <a16:creationId xmlns:a16="http://schemas.microsoft.com/office/drawing/2014/main" id="{E49DE0A8-A648-42E1-9D65-CC652150534F}"/>
              </a:ext>
            </a:extLst>
          </p:cNvPr>
          <p:cNvSpPr/>
          <p:nvPr/>
        </p:nvSpPr>
        <p:spPr>
          <a:xfrm>
            <a:off x="386839" y="3077540"/>
            <a:ext cx="1518162" cy="1864967"/>
          </a:xfrm>
          <a:prstGeom prst="wedgeRectCallout">
            <a:avLst>
              <a:gd name="adj1" fmla="val 71511"/>
              <a:gd name="adj2" fmla="val 18775"/>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i="1" dirty="0">
                <a:solidFill>
                  <a:schemeClr val="tx1"/>
                </a:solidFill>
              </a:rPr>
              <a:t>Schmiere ich mir Margarine statt Butter aufs Brot, spare ich pro 250 Gramm Butter rund eineinhalb Kilogramm CO</a:t>
            </a:r>
            <a:r>
              <a:rPr lang="de-DE" sz="1000" i="1" baseline="-25000" dirty="0">
                <a:solidFill>
                  <a:schemeClr val="tx1"/>
                </a:solidFill>
              </a:rPr>
              <a:t>2</a:t>
            </a:r>
            <a:r>
              <a:rPr lang="de-DE" sz="1000" i="1" dirty="0">
                <a:solidFill>
                  <a:schemeClr val="tx1"/>
                </a:solidFill>
              </a:rPr>
              <a:t>. Wenn ich in einer vierköpfigen Familie die anderen dazu bringe, Margarine statt Butter zu essen, ist das schon der vierfache Einspareffekt.</a:t>
            </a:r>
          </a:p>
        </p:txBody>
      </p:sp>
      <p:grpSp>
        <p:nvGrpSpPr>
          <p:cNvPr id="22" name="Gruppieren 21">
            <a:extLst>
              <a:ext uri="{FF2B5EF4-FFF2-40B4-BE49-F238E27FC236}">
                <a16:creationId xmlns:a16="http://schemas.microsoft.com/office/drawing/2014/main" id="{F9E9AC9B-835F-498F-9F0E-17B022B6ED05}"/>
              </a:ext>
            </a:extLst>
          </p:cNvPr>
          <p:cNvGrpSpPr/>
          <p:nvPr/>
        </p:nvGrpSpPr>
        <p:grpSpPr>
          <a:xfrm>
            <a:off x="6705255" y="940202"/>
            <a:ext cx="372979" cy="372979"/>
            <a:chOff x="-3787818" y="5291388"/>
            <a:chExt cx="2724236" cy="2724236"/>
          </a:xfrm>
        </p:grpSpPr>
        <p:sp>
          <p:nvSpPr>
            <p:cNvPr id="23" name="Ellipse 22">
              <a:extLst>
                <a:ext uri="{FF2B5EF4-FFF2-40B4-BE49-F238E27FC236}">
                  <a16:creationId xmlns:a16="http://schemas.microsoft.com/office/drawing/2014/main" id="{3BAC1EB6-CF58-4C9E-BB82-63537627A15B}"/>
                </a:ext>
              </a:extLst>
            </p:cNvPr>
            <p:cNvSpPr/>
            <p:nvPr/>
          </p:nvSpPr>
          <p:spPr>
            <a:xfrm>
              <a:off x="-3787818" y="5291388"/>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24" name="Picture 10">
              <a:extLst>
                <a:ext uri="{FF2B5EF4-FFF2-40B4-BE49-F238E27FC236}">
                  <a16:creationId xmlns:a16="http://schemas.microsoft.com/office/drawing/2014/main" id="{BF80C83E-0C8F-4692-AA50-64FA4694F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Sprechblase: rechteckig 24">
            <a:extLst>
              <a:ext uri="{FF2B5EF4-FFF2-40B4-BE49-F238E27FC236}">
                <a16:creationId xmlns:a16="http://schemas.microsoft.com/office/drawing/2014/main" id="{833B3A55-051D-4609-9BA5-AEEAF6C94FCE}"/>
              </a:ext>
            </a:extLst>
          </p:cNvPr>
          <p:cNvSpPr/>
          <p:nvPr/>
        </p:nvSpPr>
        <p:spPr>
          <a:xfrm>
            <a:off x="4309812" y="3950495"/>
            <a:ext cx="2749974" cy="924614"/>
          </a:xfrm>
          <a:prstGeom prst="wedgeRectCallout">
            <a:avLst>
              <a:gd name="adj1" fmla="val -68598"/>
              <a:gd name="adj2" fmla="val 4317"/>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i="1" dirty="0">
                <a:solidFill>
                  <a:schemeClr val="tx1"/>
                </a:solidFill>
              </a:rPr>
              <a:t>Ich fahre mit dem Fahrrad zum Training statt mit dem Auto. Das spart ca. 140 kg CO</a:t>
            </a:r>
            <a:r>
              <a:rPr lang="de-DE" sz="1000" i="1" baseline="-25000" dirty="0">
                <a:solidFill>
                  <a:schemeClr val="tx1"/>
                </a:solidFill>
              </a:rPr>
              <a:t>2</a:t>
            </a:r>
            <a:r>
              <a:rPr lang="de-DE" sz="1000" i="1" dirty="0">
                <a:solidFill>
                  <a:schemeClr val="tx1"/>
                </a:solidFill>
              </a:rPr>
              <a:t> im Jahr. Wenn unsere gesamte Mannschaft ein halbes Jahr mit dem Fahrrad statt Auto zum Training kommt, sparen wir zusammen 700 kg CO</a:t>
            </a:r>
            <a:r>
              <a:rPr lang="de-DE" sz="1000" i="1" baseline="-25000" dirty="0">
                <a:solidFill>
                  <a:schemeClr val="tx1"/>
                </a:solidFill>
              </a:rPr>
              <a:t>2</a:t>
            </a:r>
            <a:r>
              <a:rPr lang="de-DE" sz="1000" i="1" dirty="0">
                <a:solidFill>
                  <a:schemeClr val="tx1"/>
                </a:solidFill>
              </a:rPr>
              <a:t> ein. </a:t>
            </a:r>
          </a:p>
        </p:txBody>
      </p:sp>
      <p:sp>
        <p:nvSpPr>
          <p:cNvPr id="33" name="Rechteck: eine Ecke abgeschnitten 32">
            <a:extLst>
              <a:ext uri="{FF2B5EF4-FFF2-40B4-BE49-F238E27FC236}">
                <a16:creationId xmlns:a16="http://schemas.microsoft.com/office/drawing/2014/main" id="{711ABDED-ABAF-4EB4-9ECA-BEB4FC807E7D}"/>
              </a:ext>
            </a:extLst>
          </p:cNvPr>
          <p:cNvSpPr/>
          <p:nvPr/>
        </p:nvSpPr>
        <p:spPr>
          <a:xfrm>
            <a:off x="3898232" y="5096818"/>
            <a:ext cx="3274093" cy="3361381"/>
          </a:xfrm>
          <a:prstGeom prst="snip1Rect">
            <a:avLst>
              <a:gd name="adj" fmla="val 815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auto">
              <a:spcBef>
                <a:spcPts val="0"/>
              </a:spcBef>
              <a:spcAft>
                <a:spcPts val="0"/>
              </a:spcAft>
            </a:pPr>
            <a:r>
              <a:rPr lang="de-DE" sz="1200" b="1" dirty="0">
                <a:solidFill>
                  <a:schemeClr val="tx1"/>
                </a:solidFill>
              </a:rPr>
              <a:t>Quiz: Handabdruck oder Fußabdruck?</a:t>
            </a:r>
          </a:p>
          <a:p>
            <a:pPr fontAlgn="auto">
              <a:spcBef>
                <a:spcPts val="0"/>
              </a:spcBef>
              <a:spcAft>
                <a:spcPts val="0"/>
              </a:spcAft>
            </a:pPr>
            <a:r>
              <a:rPr lang="de-DE" sz="1200" dirty="0">
                <a:solidFill>
                  <a:schemeClr val="tx1"/>
                </a:solidFill>
              </a:rPr>
              <a:t>Kreuze die richtige Antwort an!</a:t>
            </a:r>
          </a:p>
        </p:txBody>
      </p:sp>
      <p:graphicFrame>
        <p:nvGraphicFramePr>
          <p:cNvPr id="34" name="Tabelle 33">
            <a:extLst>
              <a:ext uri="{FF2B5EF4-FFF2-40B4-BE49-F238E27FC236}">
                <a16:creationId xmlns:a16="http://schemas.microsoft.com/office/drawing/2014/main" id="{A2235CC4-6EED-4D1C-B768-AAB85ACC8CE4}"/>
              </a:ext>
            </a:extLst>
          </p:cNvPr>
          <p:cNvGraphicFramePr>
            <a:graphicFrameLocks noGrp="1"/>
          </p:cNvGraphicFramePr>
          <p:nvPr>
            <p:extLst>
              <p:ext uri="{D42A27DB-BD31-4B8C-83A1-F6EECF244321}">
                <p14:modId xmlns:p14="http://schemas.microsoft.com/office/powerpoint/2010/main" val="40151675"/>
              </p:ext>
            </p:extLst>
          </p:nvPr>
        </p:nvGraphicFramePr>
        <p:xfrm>
          <a:off x="4016523" y="5677760"/>
          <a:ext cx="3043264" cy="2660123"/>
        </p:xfrm>
        <a:graphic>
          <a:graphicData uri="http://schemas.openxmlformats.org/drawingml/2006/table">
            <a:tbl>
              <a:tblPr firstRow="1" firstCol="1" bandRow="1">
                <a:tableStyleId>{5C22544A-7EE6-4342-B048-85BDC9FD1C3A}</a:tableStyleId>
              </a:tblPr>
              <a:tblGrid>
                <a:gridCol w="2035936">
                  <a:extLst>
                    <a:ext uri="{9D8B030D-6E8A-4147-A177-3AD203B41FA5}">
                      <a16:colId xmlns:a16="http://schemas.microsoft.com/office/drawing/2014/main" val="3190265302"/>
                    </a:ext>
                  </a:extLst>
                </a:gridCol>
                <a:gridCol w="503664">
                  <a:extLst>
                    <a:ext uri="{9D8B030D-6E8A-4147-A177-3AD203B41FA5}">
                      <a16:colId xmlns:a16="http://schemas.microsoft.com/office/drawing/2014/main" val="886073639"/>
                    </a:ext>
                  </a:extLst>
                </a:gridCol>
                <a:gridCol w="503664">
                  <a:extLst>
                    <a:ext uri="{9D8B030D-6E8A-4147-A177-3AD203B41FA5}">
                      <a16:colId xmlns:a16="http://schemas.microsoft.com/office/drawing/2014/main" val="3620492352"/>
                    </a:ext>
                  </a:extLst>
                </a:gridCol>
              </a:tblGrid>
              <a:tr h="349479">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1522691"/>
                  </a:ext>
                </a:extLst>
              </a:tr>
              <a:tr h="451863">
                <a:tc>
                  <a:txBody>
                    <a:bodyPr/>
                    <a:lstStyle/>
                    <a:p>
                      <a:pPr>
                        <a:lnSpc>
                          <a:spcPct val="90000"/>
                        </a:lnSpc>
                        <a:spcAft>
                          <a:spcPts val="0"/>
                        </a:spcAft>
                      </a:pPr>
                      <a:r>
                        <a:rPr lang="de-DE" sz="1000" b="0" dirty="0">
                          <a:solidFill>
                            <a:schemeClr val="tx1"/>
                          </a:solidFill>
                          <a:effectLst/>
                        </a:rPr>
                        <a:t>Eine WG stellt auf Ökostrom um.</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645115734"/>
                  </a:ext>
                </a:extLst>
              </a:tr>
              <a:tr h="451863">
                <a:tc>
                  <a:txBody>
                    <a:bodyPr/>
                    <a:lstStyle/>
                    <a:p>
                      <a:pPr>
                        <a:lnSpc>
                          <a:spcPct val="90000"/>
                        </a:lnSpc>
                        <a:spcAft>
                          <a:spcPts val="0"/>
                        </a:spcAft>
                      </a:pPr>
                      <a:r>
                        <a:rPr lang="de-DE" sz="1000" b="0" dirty="0">
                          <a:solidFill>
                            <a:schemeClr val="tx1"/>
                          </a:solidFill>
                          <a:effectLst/>
                        </a:rPr>
                        <a:t>Peter entscheidet sich, </a:t>
                      </a:r>
                      <a:br>
                        <a:rPr lang="de-DE" sz="1000" b="0" dirty="0">
                          <a:solidFill>
                            <a:schemeClr val="tx1"/>
                          </a:solidFill>
                          <a:effectLst/>
                        </a:rPr>
                      </a:br>
                      <a:r>
                        <a:rPr lang="de-DE" sz="1000" b="0" dirty="0">
                          <a:solidFill>
                            <a:schemeClr val="tx1"/>
                          </a:solidFill>
                          <a:effectLst/>
                        </a:rPr>
                        <a:t>weniger Fleisch zu essen.</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56178504"/>
                  </a:ext>
                </a:extLst>
              </a:tr>
              <a:tr h="503192">
                <a:tc>
                  <a:txBody>
                    <a:bodyPr/>
                    <a:lstStyle/>
                    <a:p>
                      <a:pPr>
                        <a:lnSpc>
                          <a:spcPct val="90000"/>
                        </a:lnSpc>
                        <a:spcAft>
                          <a:spcPts val="0"/>
                        </a:spcAft>
                      </a:pPr>
                      <a:r>
                        <a:rPr lang="de-DE" sz="1000" b="0" dirty="0">
                          <a:solidFill>
                            <a:schemeClr val="tx1"/>
                          </a:solidFill>
                          <a:effectLst/>
                        </a:rPr>
                        <a:t>Peter motiviert seine Familie beim nächsten Familienfest ausschließlich vegetarisch zu kochen.</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46655670"/>
                  </a:ext>
                </a:extLst>
              </a:tr>
              <a:tr h="451863">
                <a:tc>
                  <a:txBody>
                    <a:bodyPr/>
                    <a:lstStyle/>
                    <a:p>
                      <a:pPr>
                        <a:lnSpc>
                          <a:spcPct val="90000"/>
                        </a:lnSpc>
                        <a:spcAft>
                          <a:spcPts val="0"/>
                        </a:spcAft>
                      </a:pPr>
                      <a:r>
                        <a:rPr lang="de-DE" sz="1000" b="0" dirty="0">
                          <a:solidFill>
                            <a:schemeClr val="tx1"/>
                          </a:solidFill>
                          <a:effectLst/>
                        </a:rPr>
                        <a:t>Charly kauft nur noch Secondhand-Klamotten.</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5610654"/>
                  </a:ext>
                </a:extLst>
              </a:tr>
              <a:tr h="451863">
                <a:tc>
                  <a:txBody>
                    <a:bodyPr/>
                    <a:lstStyle/>
                    <a:p>
                      <a:pPr>
                        <a:lnSpc>
                          <a:spcPct val="90000"/>
                        </a:lnSpc>
                        <a:spcAft>
                          <a:spcPts val="0"/>
                        </a:spcAft>
                      </a:pPr>
                      <a:r>
                        <a:rPr lang="de-DE" sz="1000" b="0" dirty="0">
                          <a:solidFill>
                            <a:schemeClr val="tx1"/>
                          </a:solidFill>
                          <a:effectLst/>
                        </a:rPr>
                        <a:t>Charlys Klasse veranstaltet eine Kleidertauschparty in der Schule.</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79928240"/>
                  </a:ext>
                </a:extLst>
              </a:tr>
            </a:tbl>
          </a:graphicData>
        </a:graphic>
      </p:graphicFrame>
      <p:grpSp>
        <p:nvGrpSpPr>
          <p:cNvPr id="26" name="Gruppieren 25">
            <a:extLst>
              <a:ext uri="{FF2B5EF4-FFF2-40B4-BE49-F238E27FC236}">
                <a16:creationId xmlns:a16="http://schemas.microsoft.com/office/drawing/2014/main" id="{F921777F-F07C-4135-AFC4-BEA8B2ABDC44}"/>
              </a:ext>
            </a:extLst>
          </p:cNvPr>
          <p:cNvGrpSpPr/>
          <p:nvPr/>
        </p:nvGrpSpPr>
        <p:grpSpPr>
          <a:xfrm>
            <a:off x="6667506" y="5694429"/>
            <a:ext cx="301398" cy="301398"/>
            <a:chOff x="-3787818" y="5291388"/>
            <a:chExt cx="2724236" cy="2724236"/>
          </a:xfrm>
        </p:grpSpPr>
        <p:sp>
          <p:nvSpPr>
            <p:cNvPr id="27" name="Ellipse 26">
              <a:extLst>
                <a:ext uri="{FF2B5EF4-FFF2-40B4-BE49-F238E27FC236}">
                  <a16:creationId xmlns:a16="http://schemas.microsoft.com/office/drawing/2014/main" id="{496A720E-44A0-4707-858D-605C64055F2E}"/>
                </a:ext>
              </a:extLst>
            </p:cNvPr>
            <p:cNvSpPr/>
            <p:nvPr/>
          </p:nvSpPr>
          <p:spPr>
            <a:xfrm>
              <a:off x="-3787818" y="5291388"/>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28" name="Picture 10">
              <a:extLst>
                <a:ext uri="{FF2B5EF4-FFF2-40B4-BE49-F238E27FC236}">
                  <a16:creationId xmlns:a16="http://schemas.microsoft.com/office/drawing/2014/main" id="{9579D9A8-89DA-4B0E-8F06-545167375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uppieren 28">
            <a:extLst>
              <a:ext uri="{FF2B5EF4-FFF2-40B4-BE49-F238E27FC236}">
                <a16:creationId xmlns:a16="http://schemas.microsoft.com/office/drawing/2014/main" id="{7CB8163A-805A-4739-BAD0-BC9F946519ED}"/>
              </a:ext>
            </a:extLst>
          </p:cNvPr>
          <p:cNvGrpSpPr/>
          <p:nvPr/>
        </p:nvGrpSpPr>
        <p:grpSpPr>
          <a:xfrm>
            <a:off x="6152964" y="5694429"/>
            <a:ext cx="301398" cy="301398"/>
            <a:chOff x="-3787818" y="791033"/>
            <a:chExt cx="2724236" cy="2724236"/>
          </a:xfrm>
        </p:grpSpPr>
        <p:sp>
          <p:nvSpPr>
            <p:cNvPr id="30" name="Ellipse 29">
              <a:extLst>
                <a:ext uri="{FF2B5EF4-FFF2-40B4-BE49-F238E27FC236}">
                  <a16:creationId xmlns:a16="http://schemas.microsoft.com/office/drawing/2014/main" id="{50AFC55D-4017-4C26-ADA0-AD5831B08049}"/>
                </a:ext>
              </a:extLst>
            </p:cNvPr>
            <p:cNvSpPr/>
            <p:nvPr/>
          </p:nvSpPr>
          <p:spPr>
            <a:xfrm>
              <a:off x="-3787818" y="791033"/>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31" name="Picture 5">
              <a:extLst>
                <a:ext uri="{FF2B5EF4-FFF2-40B4-BE49-F238E27FC236}">
                  <a16:creationId xmlns:a16="http://schemas.microsoft.com/office/drawing/2014/main" id="{91EB01EF-74ED-440C-8226-CCFDEDF91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268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05A28366-F7DD-49AC-9BEF-14DA51F0B6DD}"/>
              </a:ext>
            </a:extLst>
          </p:cNvPr>
          <p:cNvGraphicFramePr>
            <a:graphicFrameLocks noGrp="1"/>
          </p:cNvGraphicFramePr>
          <p:nvPr>
            <p:extLst>
              <p:ext uri="{D42A27DB-BD31-4B8C-83A1-F6EECF244321}">
                <p14:modId xmlns:p14="http://schemas.microsoft.com/office/powerpoint/2010/main" val="299817251"/>
              </p:ext>
            </p:extLst>
          </p:nvPr>
        </p:nvGraphicFramePr>
        <p:xfrm>
          <a:off x="387349" y="405804"/>
          <a:ext cx="6785488" cy="9071016"/>
        </p:xfrm>
        <a:graphic>
          <a:graphicData uri="http://schemas.openxmlformats.org/drawingml/2006/table">
            <a:tbl>
              <a:tblPr/>
              <a:tblGrid>
                <a:gridCol w="912062">
                  <a:extLst>
                    <a:ext uri="{9D8B030D-6E8A-4147-A177-3AD203B41FA5}">
                      <a16:colId xmlns:a16="http://schemas.microsoft.com/office/drawing/2014/main" val="2469808579"/>
                    </a:ext>
                  </a:extLst>
                </a:gridCol>
                <a:gridCol w="5873426">
                  <a:extLst>
                    <a:ext uri="{9D8B030D-6E8A-4147-A177-3AD203B41FA5}">
                      <a16:colId xmlns:a16="http://schemas.microsoft.com/office/drawing/2014/main" val="753361161"/>
                    </a:ext>
                  </a:extLst>
                </a:gridCol>
              </a:tblGrid>
              <a:tr h="0">
                <a:tc gridSpan="2">
                  <a:txBody>
                    <a:bodyPr/>
                    <a:lstStyle/>
                    <a:p>
                      <a:pPr algn="l" rtl="0" fontAlgn="base">
                        <a:lnSpc>
                          <a:spcPct val="90000"/>
                        </a:lnSpc>
                      </a:pPr>
                      <a:r>
                        <a:rPr lang="de-DE" sz="1800" b="1" i="0" dirty="0">
                          <a:effectLst/>
                          <a:latin typeface="+mn-lt"/>
                        </a:rPr>
                        <a:t>Arbeitsblatt 4: Einsparpotenziale </a:t>
                      </a:r>
                      <a:r>
                        <a:rPr lang="de-DE" sz="1800" b="0" i="0" dirty="0">
                          <a:effectLst/>
                          <a:latin typeface="+mn-lt"/>
                        </a:rPr>
                        <a:t> </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2755231067"/>
                  </a:ext>
                </a:extLst>
              </a:tr>
              <a:tr h="180000">
                <a:tc gridSpan="2">
                  <a:txBody>
                    <a:bodyPr/>
                    <a:lstStyle/>
                    <a:p>
                      <a:pPr algn="l" rtl="0" fontAlgn="base">
                        <a:lnSpc>
                          <a:spcPct val="90000"/>
                        </a:lnSpc>
                      </a:pPr>
                      <a:endParaRPr lang="de-DE" sz="8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359950543"/>
                  </a:ext>
                </a:extLst>
              </a:tr>
              <a:tr h="360000">
                <a:tc gridSpan="2">
                  <a:txBody>
                    <a:bodyPr/>
                    <a:lstStyle/>
                    <a:p>
                      <a:pPr marL="265113" indent="-265113" algn="l" rtl="0" fontAlgn="base">
                        <a:lnSpc>
                          <a:spcPct val="100000"/>
                        </a:lnSpc>
                        <a:buFont typeface="+mj-lt"/>
                        <a:buAutoNum type="arabicPeriod"/>
                      </a:pPr>
                      <a:r>
                        <a:rPr lang="de-DE" sz="1200" b="0" i="0" dirty="0">
                          <a:solidFill>
                            <a:schemeClr val="tx1"/>
                          </a:solidFill>
                          <a:effectLst/>
                          <a:latin typeface="+mn-lt"/>
                        </a:rPr>
                        <a:t>Haltet eure Gesprächsnotizen hier fest.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extLst>
                  <a:ext uri="{0D108BD9-81ED-4DB2-BD59-A6C34878D82A}">
                    <a16:rowId xmlns:a16="http://schemas.microsoft.com/office/drawing/2014/main" val="2969715580"/>
                  </a:ext>
                </a:extLst>
              </a:tr>
              <a:tr h="1827300">
                <a:tc gridSpan="2">
                  <a:txBody>
                    <a:bodyPr/>
                    <a:lstStyle/>
                    <a:p>
                      <a:pPr algn="l" rtl="0" fontAlgn="base">
                        <a:lnSpc>
                          <a:spcPct val="100000"/>
                        </a:lnSpc>
                      </a:pPr>
                      <a:r>
                        <a:rPr lang="de-DE" sz="1200" b="0" i="0" dirty="0">
                          <a:effectLst/>
                          <a:latin typeface="+mn-lt"/>
                        </a:rPr>
                        <a:t>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623877003"/>
                  </a:ext>
                </a:extLst>
              </a:tr>
              <a:tr h="432000">
                <a:tc gridSpan="2">
                  <a:txBody>
                    <a:bodyPr/>
                    <a:lstStyle/>
                    <a:p>
                      <a:pPr marL="271463" indent="-271463" algn="l" rtl="0" fontAlgn="base">
                        <a:lnSpc>
                          <a:spcPct val="100000"/>
                        </a:lnSpc>
                        <a:buFont typeface="+mj-lt"/>
                        <a:buAutoNum type="arabicPeriod" startAt="2"/>
                      </a:pPr>
                      <a:r>
                        <a:rPr lang="de-DE" sz="1200" b="0" i="0" dirty="0">
                          <a:effectLst/>
                          <a:latin typeface="+mn-lt"/>
                        </a:rPr>
                        <a:t>Mini-Game: Rette Yuki</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Scanne den untenstehenden QR-Code oder </a:t>
                      </a:r>
                      <a:br>
                        <a:rPr lang="de-DE" sz="1200" b="0" i="0" dirty="0">
                          <a:effectLst/>
                          <a:latin typeface="+mn-lt"/>
                        </a:rPr>
                      </a:br>
                      <a:r>
                        <a:rPr lang="de-DE" sz="1200" b="0" i="0" dirty="0">
                          <a:effectLst/>
                          <a:latin typeface="+mn-lt"/>
                        </a:rPr>
                        <a:t>öffne den Link </a:t>
                      </a:r>
                      <a:r>
                        <a:rPr lang="de-DE" sz="1200" b="0" i="0" dirty="0">
                          <a:effectLst/>
                          <a:latin typeface="+mn-lt"/>
                          <a:hlinkClick r:id="rId2"/>
                        </a:rPr>
                        <a:t>https://nachhaltigerkonsum.info/Minigame/</a:t>
                      </a:r>
                      <a:r>
                        <a:rPr lang="de-DE" sz="1200" b="0" i="0" dirty="0">
                          <a:effectLst/>
                          <a:latin typeface="+mn-lt"/>
                        </a:rPr>
                        <a:t> </a:t>
                      </a:r>
                      <a:br>
                        <a:rPr lang="de-DE" sz="1200" b="0" i="0" dirty="0">
                          <a:effectLst/>
                          <a:latin typeface="+mn-lt"/>
                        </a:rPr>
                      </a:br>
                      <a:r>
                        <a:rPr lang="de-DE" sz="1200" b="0" i="0" dirty="0">
                          <a:effectLst/>
                          <a:latin typeface="+mn-lt"/>
                        </a:rPr>
                        <a:t>mit deinem Smartphone.</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Klick dich durch die drei Räume.</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Logge insgesamt 5 Alltagshandlungen ein.</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Schaffst du es, 1500 Punkte zu erreichen?</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solidFill>
                      <a:srgbClr val="F2F4F5"/>
                    </a:solidFill>
                  </a:tcPr>
                </a:tc>
                <a:tc hMerge="1">
                  <a:txBody>
                    <a:bodyPr/>
                    <a:lstStyle/>
                    <a:p>
                      <a:endParaRPr lang="de-DE"/>
                    </a:p>
                  </a:txBody>
                  <a:tcPr/>
                </a:tc>
                <a:extLst>
                  <a:ext uri="{0D108BD9-81ED-4DB2-BD59-A6C34878D82A}">
                    <a16:rowId xmlns:a16="http://schemas.microsoft.com/office/drawing/2014/main" val="1554798658"/>
                  </a:ext>
                </a:extLst>
              </a:tr>
              <a:tr h="2114940">
                <a:tc gridSpan="2">
                  <a:txBody>
                    <a:bodyPr/>
                    <a:lstStyle/>
                    <a:p>
                      <a:pPr algn="l" rtl="0" fontAlgn="base">
                        <a:lnSpc>
                          <a:spcPct val="100000"/>
                        </a:lnSpc>
                      </a:pPr>
                      <a:endParaRPr lang="de-DE" sz="1200" b="0" i="0" dirty="0">
                        <a:effectLst/>
                        <a:latin typeface="+mn-lt"/>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4226428920"/>
                  </a:ext>
                </a:extLst>
              </a:tr>
              <a:tr h="468000">
                <a:tc gridSpan="2">
                  <a:txBody>
                    <a:bodyPr/>
                    <a:lstStyle/>
                    <a:p>
                      <a:pPr marL="265113" indent="-265113" algn="l" rtl="0" fontAlgn="base">
                        <a:lnSpc>
                          <a:spcPct val="100000"/>
                        </a:lnSpc>
                        <a:buFont typeface="+mj-lt"/>
                        <a:buAutoNum type="arabicPeriod" startAt="3"/>
                      </a:pPr>
                      <a:r>
                        <a:rPr lang="de-DE" sz="1200" b="0" i="0" dirty="0">
                          <a:effectLst/>
                          <a:latin typeface="+mn-lt"/>
                        </a:rPr>
                        <a:t>Zum Abschluss: Welche Handlung(en) kannst du dir vorstellen, in Zukunft umzusetzen. </a:t>
                      </a:r>
                      <a:br>
                        <a:rPr lang="de-DE" sz="1200" b="0" i="0" dirty="0">
                          <a:effectLst/>
                          <a:latin typeface="+mn-lt"/>
                        </a:rPr>
                      </a:br>
                      <a:r>
                        <a:rPr lang="de-DE" sz="1200" b="0" i="0" dirty="0">
                          <a:effectLst/>
                          <a:latin typeface="+mn-lt"/>
                        </a:rPr>
                        <a:t>Was könnte dir ggf. helfen, diese wirklich in deinen Alltag zu integrieren?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extLst>
                  <a:ext uri="{0D108BD9-81ED-4DB2-BD59-A6C34878D82A}">
                    <a16:rowId xmlns:a16="http://schemas.microsoft.com/office/drawing/2014/main" val="1625446919"/>
                  </a:ext>
                </a:extLst>
              </a:tr>
              <a:tr h="2448000">
                <a:tc>
                  <a:txBody>
                    <a:bodyPr/>
                    <a:lstStyle/>
                    <a:p>
                      <a:pPr marL="266700" indent="0" algn="l" rtl="0" fontAlgn="base">
                        <a:lnSpc>
                          <a:spcPct val="100000"/>
                        </a:lnSpc>
                        <a:spcAft>
                          <a:spcPts val="600"/>
                        </a:spcAft>
                        <a:buClrTx/>
                        <a:buSzPct val="100000"/>
                        <a:buFont typeface="+mj-lt"/>
                        <a:buNone/>
                      </a:pPr>
                      <a:br>
                        <a:rPr lang="de-DE" sz="1200" b="0" i="0" dirty="0">
                          <a:solidFill>
                            <a:schemeClr val="tx1"/>
                          </a:solidFill>
                          <a:effectLst/>
                          <a:latin typeface="+mn-lt"/>
                        </a:rPr>
                      </a:br>
                      <a:endParaRPr lang="de-DE" sz="1200" b="0" i="0" dirty="0">
                        <a:solidFill>
                          <a:schemeClr val="tx1"/>
                        </a:solidFill>
                        <a:effectLst/>
                        <a:latin typeface="+mn-lt"/>
                      </a:endParaRPr>
                    </a:p>
                  </a:txBody>
                  <a:tcPr marL="36000" marR="36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nSpc>
                          <a:spcPct val="100000"/>
                        </a:lnSpc>
                      </a:pPr>
                      <a:endParaRPr lang="de-DE" sz="1200" dirty="0"/>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524400666"/>
                  </a:ext>
                </a:extLst>
              </a:tr>
            </a:tbl>
          </a:graphicData>
        </a:graphic>
      </p:graphicFrame>
      <p:pic>
        <p:nvPicPr>
          <p:cNvPr id="9" name="Grafik 8">
            <a:extLst>
              <a:ext uri="{FF2B5EF4-FFF2-40B4-BE49-F238E27FC236}">
                <a16:creationId xmlns:a16="http://schemas.microsoft.com/office/drawing/2014/main" id="{9EA70BFE-1B1D-49DE-8B71-EF9FDB1F14F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72935" y="4848460"/>
            <a:ext cx="1213802" cy="1213802"/>
          </a:xfrm>
          <a:prstGeom prst="rect">
            <a:avLst/>
          </a:prstGeom>
        </p:spPr>
      </p:pic>
      <p:pic>
        <p:nvPicPr>
          <p:cNvPr id="10" name="Grafik 9">
            <a:extLst>
              <a:ext uri="{FF2B5EF4-FFF2-40B4-BE49-F238E27FC236}">
                <a16:creationId xmlns:a16="http://schemas.microsoft.com/office/drawing/2014/main" id="{7D4B8ECC-860A-4DE3-AE16-5CE6FD87552E}"/>
              </a:ext>
            </a:extLst>
          </p:cNvPr>
          <p:cNvPicPr>
            <a:picLocks noChangeAspect="1"/>
          </p:cNvPicPr>
          <p:nvPr/>
        </p:nvPicPr>
        <p:blipFill>
          <a:blip r:embed="rId4"/>
          <a:stretch>
            <a:fillRect/>
          </a:stretch>
        </p:blipFill>
        <p:spPr>
          <a:xfrm>
            <a:off x="4933237" y="3330918"/>
            <a:ext cx="1950928" cy="3035083"/>
          </a:xfrm>
          <a:prstGeom prst="rect">
            <a:avLst/>
          </a:prstGeom>
        </p:spPr>
      </p:pic>
      <p:sp>
        <p:nvSpPr>
          <p:cNvPr id="2" name="Rechteck 1">
            <a:extLst>
              <a:ext uri="{FF2B5EF4-FFF2-40B4-BE49-F238E27FC236}">
                <a16:creationId xmlns:a16="http://schemas.microsoft.com/office/drawing/2014/main" id="{756A66C8-B2DF-42FE-BD4A-0D829F875DDA}"/>
              </a:ext>
            </a:extLst>
          </p:cNvPr>
          <p:cNvSpPr/>
          <p:nvPr/>
        </p:nvSpPr>
        <p:spPr>
          <a:xfrm>
            <a:off x="787028" y="4676105"/>
            <a:ext cx="1839410" cy="156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de-DE" sz="1200" i="1" dirty="0">
                <a:solidFill>
                  <a:schemeClr val="tx1"/>
                </a:solidFill>
              </a:rPr>
              <a:t>Rette Yuki, den Eisbären und finde spielerisch heraus, was im Alltag besonders viel fürs Klima bringt. Das Mini-Game dauert nur fünf Minuten.</a:t>
            </a:r>
          </a:p>
        </p:txBody>
      </p:sp>
      <p:cxnSp>
        <p:nvCxnSpPr>
          <p:cNvPr id="4" name="Gerade Verbindung mit Pfeil 3">
            <a:extLst>
              <a:ext uri="{FF2B5EF4-FFF2-40B4-BE49-F238E27FC236}">
                <a16:creationId xmlns:a16="http://schemas.microsoft.com/office/drawing/2014/main" id="{D674DF7F-9914-4FFC-8758-A9811517BB9D}"/>
              </a:ext>
            </a:extLst>
          </p:cNvPr>
          <p:cNvCxnSpPr>
            <a:cxnSpLocks/>
          </p:cNvCxnSpPr>
          <p:nvPr/>
        </p:nvCxnSpPr>
        <p:spPr bwMode="auto">
          <a:xfrm>
            <a:off x="2669564" y="5460801"/>
            <a:ext cx="276011" cy="0"/>
          </a:xfrm>
          <a:prstGeom prst="straightConnector1">
            <a:avLst/>
          </a:prstGeom>
          <a:solidFill>
            <a:schemeClr val="accent1"/>
          </a:solidFill>
          <a:ln w="22225" cap="flat" cmpd="sng" algn="ctr">
            <a:solidFill>
              <a:schemeClr val="tx1"/>
            </a:solidFill>
            <a:prstDash val="solid"/>
            <a:round/>
            <a:headEnd type="none" w="med" len="med"/>
            <a:tailEnd type="triangle"/>
          </a:ln>
          <a:effectLst/>
        </p:spPr>
      </p:cxnSp>
      <p:pic>
        <p:nvPicPr>
          <p:cNvPr id="23" name="Picture 2" descr="https://nachhaltigerkonsum.info/sites/default/files/medien/dokumente/knk_hebel_klimaneutral_960x720.png">
            <a:extLst>
              <a:ext uri="{FF2B5EF4-FFF2-40B4-BE49-F238E27FC236}">
                <a16:creationId xmlns:a16="http://schemas.microsoft.com/office/drawing/2014/main" id="{8628BBD8-9BAA-435F-987A-003C45B3BA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99" b="10894"/>
          <a:stretch/>
        </p:blipFill>
        <p:spPr bwMode="auto">
          <a:xfrm>
            <a:off x="3291840" y="7791408"/>
            <a:ext cx="3880997" cy="2364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230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platzhalter 13">
            <a:extLst>
              <a:ext uri="{FF2B5EF4-FFF2-40B4-BE49-F238E27FC236}">
                <a16:creationId xmlns:a16="http://schemas.microsoft.com/office/drawing/2014/main" id="{25075504-35CE-4B02-8F4E-67A8419C83DF}"/>
              </a:ext>
            </a:extLst>
          </p:cNvPr>
          <p:cNvSpPr txBox="1">
            <a:spLocks/>
          </p:cNvSpPr>
          <p:nvPr/>
        </p:nvSpPr>
        <p:spPr>
          <a:xfrm>
            <a:off x="4651375" y="5254452"/>
            <a:ext cx="2466946" cy="324000"/>
          </a:xfrm>
          <a:prstGeom prst="rect">
            <a:avLst/>
          </a:prstGeom>
          <a:solidFill>
            <a:schemeClr val="accent4">
              <a:lumMod val="20000"/>
              <a:lumOff val="80000"/>
            </a:schemeClr>
          </a:solidFill>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469900" lvl="1" indent="0">
              <a:lnSpc>
                <a:spcPct val="100000"/>
              </a:lnSpc>
              <a:buNone/>
              <a:defRPr/>
            </a:pPr>
            <a:r>
              <a:rPr lang="de-DE" b="1" kern="0" dirty="0">
                <a:solidFill>
                  <a:schemeClr val="tx1"/>
                </a:solidFill>
              </a:rPr>
              <a:t>Erklärvideos</a:t>
            </a:r>
          </a:p>
        </p:txBody>
      </p:sp>
      <p:pic>
        <p:nvPicPr>
          <p:cNvPr id="6" name="Picture 4" descr="https://www.klimapsychologie.com/wp/wp-content/uploads/2022/09/Moral-licensing-vs-Reality-GERMAN.jpg">
            <a:extLst>
              <a:ext uri="{FF2B5EF4-FFF2-40B4-BE49-F238E27FC236}">
                <a16:creationId xmlns:a16="http://schemas.microsoft.com/office/drawing/2014/main" id="{E579134D-D0E1-428C-A9D2-18C4CD9BEA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8" r="3007"/>
          <a:stretch/>
        </p:blipFill>
        <p:spPr bwMode="auto">
          <a:xfrm>
            <a:off x="334349" y="5050596"/>
            <a:ext cx="4134383" cy="5087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elle 4">
            <a:extLst>
              <a:ext uri="{FF2B5EF4-FFF2-40B4-BE49-F238E27FC236}">
                <a16:creationId xmlns:a16="http://schemas.microsoft.com/office/drawing/2014/main" id="{05A28366-F7DD-49AC-9BEF-14DA51F0B6DD}"/>
              </a:ext>
            </a:extLst>
          </p:cNvPr>
          <p:cNvGraphicFramePr>
            <a:graphicFrameLocks noGrp="1"/>
          </p:cNvGraphicFramePr>
          <p:nvPr>
            <p:extLst>
              <p:ext uri="{D42A27DB-BD31-4B8C-83A1-F6EECF244321}">
                <p14:modId xmlns:p14="http://schemas.microsoft.com/office/powerpoint/2010/main" val="2612292892"/>
              </p:ext>
            </p:extLst>
          </p:nvPr>
        </p:nvGraphicFramePr>
        <p:xfrm>
          <a:off x="387349" y="405804"/>
          <a:ext cx="6785488" cy="318888"/>
        </p:xfrm>
        <a:graphic>
          <a:graphicData uri="http://schemas.openxmlformats.org/drawingml/2006/table">
            <a:tbl>
              <a:tblPr/>
              <a:tblGrid>
                <a:gridCol w="6785488">
                  <a:extLst>
                    <a:ext uri="{9D8B030D-6E8A-4147-A177-3AD203B41FA5}">
                      <a16:colId xmlns:a16="http://schemas.microsoft.com/office/drawing/2014/main" val="2469808579"/>
                    </a:ext>
                  </a:extLst>
                </a:gridCol>
              </a:tblGrid>
              <a:tr h="0">
                <a:tc>
                  <a:txBody>
                    <a:bodyPr/>
                    <a:lstStyle/>
                    <a:p>
                      <a:pPr algn="l" rtl="0" fontAlgn="base">
                        <a:lnSpc>
                          <a:spcPct val="90000"/>
                        </a:lnSpc>
                      </a:pPr>
                      <a:r>
                        <a:rPr lang="de-DE" sz="1800" b="1" i="0" dirty="0">
                          <a:effectLst/>
                          <a:latin typeface="+mn-lt"/>
                        </a:rPr>
                        <a:t>Klimaschutz im Alltag: </a:t>
                      </a:r>
                      <a:r>
                        <a:rPr lang="de-DE" sz="1800" b="0" i="0" dirty="0">
                          <a:effectLst/>
                          <a:latin typeface="+mn-lt"/>
                        </a:rPr>
                        <a:t>Wissen </a:t>
                      </a:r>
                      <a:r>
                        <a:rPr lang="de-DE" sz="1800" b="0" i="0" dirty="0" err="1">
                          <a:effectLst/>
                          <a:latin typeface="+mn-lt"/>
                        </a:rPr>
                        <a:t>to</a:t>
                      </a:r>
                      <a:r>
                        <a:rPr lang="de-DE" sz="1800" b="0" i="0" dirty="0">
                          <a:effectLst/>
                          <a:latin typeface="+mn-lt"/>
                        </a:rPr>
                        <a:t> </a:t>
                      </a:r>
                      <a:r>
                        <a:rPr lang="de-DE" sz="1800" b="0" i="0" dirty="0" err="1">
                          <a:effectLst/>
                          <a:latin typeface="+mn-lt"/>
                        </a:rPr>
                        <a:t>go</a:t>
                      </a:r>
                      <a:endParaRPr lang="de-DE" sz="18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bl>
          </a:graphicData>
        </a:graphic>
      </p:graphicFrame>
      <p:grpSp>
        <p:nvGrpSpPr>
          <p:cNvPr id="18" name="Gruppieren 17">
            <a:extLst>
              <a:ext uri="{FF2B5EF4-FFF2-40B4-BE49-F238E27FC236}">
                <a16:creationId xmlns:a16="http://schemas.microsoft.com/office/drawing/2014/main" id="{DFACD687-6872-4189-8DDD-23776CE4B38E}"/>
              </a:ext>
            </a:extLst>
          </p:cNvPr>
          <p:cNvGrpSpPr/>
          <p:nvPr/>
        </p:nvGrpSpPr>
        <p:grpSpPr>
          <a:xfrm>
            <a:off x="4566499" y="5792080"/>
            <a:ext cx="2606338" cy="1331083"/>
            <a:chOff x="4566499" y="5792080"/>
            <a:chExt cx="2606338" cy="1331083"/>
          </a:xfrm>
        </p:grpSpPr>
        <p:pic>
          <p:nvPicPr>
            <p:cNvPr id="4" name="Grafik 3">
              <a:extLst>
                <a:ext uri="{FF2B5EF4-FFF2-40B4-BE49-F238E27FC236}">
                  <a16:creationId xmlns:a16="http://schemas.microsoft.com/office/drawing/2014/main" id="{2010054A-A5AF-4D6F-89CE-76F5AE47CB42}"/>
                </a:ext>
              </a:extLst>
            </p:cNvPr>
            <p:cNvPicPr>
              <a:picLocks noChangeAspect="1"/>
            </p:cNvPicPr>
            <p:nvPr/>
          </p:nvPicPr>
          <p:blipFill>
            <a:blip r:embed="rId3"/>
            <a:stretch>
              <a:fillRect/>
            </a:stretch>
          </p:blipFill>
          <p:spPr>
            <a:xfrm>
              <a:off x="4566499" y="5792080"/>
              <a:ext cx="1331083" cy="1331083"/>
            </a:xfrm>
            <a:prstGeom prst="rect">
              <a:avLst/>
            </a:prstGeom>
          </p:spPr>
        </p:pic>
        <p:sp>
          <p:nvSpPr>
            <p:cNvPr id="8" name="Textplatzhalter 13">
              <a:extLst>
                <a:ext uri="{FF2B5EF4-FFF2-40B4-BE49-F238E27FC236}">
                  <a16:creationId xmlns:a16="http://schemas.microsoft.com/office/drawing/2014/main" id="{94071187-D9BE-4D31-AE7E-9E2FB7271097}"/>
                </a:ext>
              </a:extLst>
            </p:cNvPr>
            <p:cNvSpPr txBox="1">
              <a:spLocks/>
            </p:cNvSpPr>
            <p:nvPr/>
          </p:nvSpPr>
          <p:spPr>
            <a:xfrm>
              <a:off x="4621014" y="5847086"/>
              <a:ext cx="2551823" cy="1273933"/>
            </a:xfrm>
            <a:prstGeom prst="rect">
              <a:avLst/>
            </a:prstGeom>
          </p:spPr>
          <p:txBody>
            <a:bodyPr lIns="108000" rIns="108000" anchor="t"/>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1168400" lvl="1" indent="0">
                <a:lnSpc>
                  <a:spcPct val="100000"/>
                </a:lnSpc>
                <a:spcAft>
                  <a:spcPts val="300"/>
                </a:spcAft>
                <a:buNone/>
                <a:defRPr/>
              </a:pPr>
              <a:r>
                <a:rPr lang="de-DE" sz="1100" b="1" kern="0" dirty="0">
                  <a:solidFill>
                    <a:srgbClr val="000000"/>
                  </a:solidFill>
                </a:rPr>
                <a:t>Die großen Hebel: </a:t>
              </a:r>
              <a:br>
                <a:rPr lang="de-DE" sz="1100" kern="0" dirty="0">
                  <a:solidFill>
                    <a:srgbClr val="000000"/>
                  </a:solidFill>
                </a:rPr>
              </a:br>
              <a:r>
                <a:rPr lang="de-DE" sz="1100" kern="0" dirty="0">
                  <a:solidFill>
                    <a:srgbClr val="000000"/>
                  </a:solidFill>
                </a:rPr>
                <a:t>Deine Big Points für mehr Nachhaltigkeit im Alltag</a:t>
              </a:r>
              <a:br>
                <a:rPr lang="de-DE" sz="1100" kern="0" dirty="0">
                  <a:solidFill>
                    <a:srgbClr val="000000"/>
                  </a:solidFill>
                </a:rPr>
              </a:br>
              <a:br>
                <a:rPr lang="de-DE" sz="1100" kern="0" dirty="0">
                  <a:solidFill>
                    <a:srgbClr val="000000"/>
                  </a:solidFill>
                </a:rPr>
              </a:br>
              <a:br>
                <a:rPr lang="de-DE" sz="1100" kern="0" dirty="0">
                  <a:solidFill>
                    <a:srgbClr val="000000"/>
                  </a:solidFill>
                </a:rPr>
              </a:br>
              <a:br>
                <a:rPr lang="de-DE" sz="1100" kern="0" dirty="0">
                  <a:solidFill>
                    <a:srgbClr val="000000"/>
                  </a:solidFill>
                </a:rPr>
              </a:br>
              <a:endParaRPr lang="de-DE" sz="1100" kern="0" dirty="0">
                <a:solidFill>
                  <a:srgbClr val="000000"/>
                </a:solidFill>
              </a:endParaRPr>
            </a:p>
          </p:txBody>
        </p:sp>
      </p:grpSp>
      <p:grpSp>
        <p:nvGrpSpPr>
          <p:cNvPr id="19" name="Gruppieren 18">
            <a:extLst>
              <a:ext uri="{FF2B5EF4-FFF2-40B4-BE49-F238E27FC236}">
                <a16:creationId xmlns:a16="http://schemas.microsoft.com/office/drawing/2014/main" id="{D1F6E8ED-B482-4DA8-9EEC-AD7856114861}"/>
              </a:ext>
            </a:extLst>
          </p:cNvPr>
          <p:cNvGrpSpPr/>
          <p:nvPr/>
        </p:nvGrpSpPr>
        <p:grpSpPr>
          <a:xfrm>
            <a:off x="4566498" y="7370383"/>
            <a:ext cx="2606338" cy="1331083"/>
            <a:chOff x="4566498" y="7370383"/>
            <a:chExt cx="2606338" cy="1331083"/>
          </a:xfrm>
        </p:grpSpPr>
        <p:pic>
          <p:nvPicPr>
            <p:cNvPr id="13" name="Grafik 12">
              <a:extLst>
                <a:ext uri="{FF2B5EF4-FFF2-40B4-BE49-F238E27FC236}">
                  <a16:creationId xmlns:a16="http://schemas.microsoft.com/office/drawing/2014/main" id="{51316D2F-00D1-4844-B4FF-2B118CD22776}"/>
                </a:ext>
              </a:extLst>
            </p:cNvPr>
            <p:cNvPicPr>
              <a:picLocks noChangeAspect="1"/>
            </p:cNvPicPr>
            <p:nvPr/>
          </p:nvPicPr>
          <p:blipFill>
            <a:blip r:embed="rId4"/>
            <a:stretch>
              <a:fillRect/>
            </a:stretch>
          </p:blipFill>
          <p:spPr>
            <a:xfrm>
              <a:off x="4566498" y="7370383"/>
              <a:ext cx="1331083" cy="1331083"/>
            </a:xfrm>
            <a:prstGeom prst="rect">
              <a:avLst/>
            </a:prstGeom>
          </p:spPr>
        </p:pic>
        <p:sp>
          <p:nvSpPr>
            <p:cNvPr id="11" name="Textplatzhalter 13">
              <a:extLst>
                <a:ext uri="{FF2B5EF4-FFF2-40B4-BE49-F238E27FC236}">
                  <a16:creationId xmlns:a16="http://schemas.microsoft.com/office/drawing/2014/main" id="{7BDBB87D-55F5-4C5D-896F-4DDE20CB2E88}"/>
                </a:ext>
              </a:extLst>
            </p:cNvPr>
            <p:cNvSpPr txBox="1">
              <a:spLocks/>
            </p:cNvSpPr>
            <p:nvPr/>
          </p:nvSpPr>
          <p:spPr>
            <a:xfrm>
              <a:off x="4621013" y="7425389"/>
              <a:ext cx="2551823" cy="1273933"/>
            </a:xfrm>
            <a:prstGeom prst="rect">
              <a:avLst/>
            </a:prstGeom>
          </p:spPr>
          <p:txBody>
            <a:bodyPr lIns="108000" rIns="108000" anchor="t"/>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1168400" lvl="1" indent="0">
                <a:lnSpc>
                  <a:spcPct val="100000"/>
                </a:lnSpc>
                <a:spcAft>
                  <a:spcPts val="300"/>
                </a:spcAft>
                <a:buNone/>
                <a:defRPr/>
              </a:pPr>
              <a:r>
                <a:rPr lang="de-DE" sz="1100" b="1" kern="0" dirty="0">
                  <a:solidFill>
                    <a:srgbClr val="000000"/>
                  </a:solidFill>
                </a:rPr>
                <a:t>Der ökologische Handabdruck: </a:t>
              </a:r>
              <a:br>
                <a:rPr lang="de-DE" sz="1100" kern="0" dirty="0">
                  <a:solidFill>
                    <a:srgbClr val="000000"/>
                  </a:solidFill>
                </a:rPr>
              </a:br>
              <a:r>
                <a:rPr lang="de-DE" sz="1100" kern="0" dirty="0">
                  <a:solidFill>
                    <a:srgbClr val="000000"/>
                  </a:solidFill>
                </a:rPr>
                <a:t>Wie du mit deinem </a:t>
              </a:r>
              <a:br>
                <a:rPr lang="de-DE" sz="1100" kern="0" dirty="0">
                  <a:solidFill>
                    <a:srgbClr val="000000"/>
                  </a:solidFill>
                </a:rPr>
              </a:br>
              <a:r>
                <a:rPr lang="de-DE" sz="1100" kern="0" dirty="0">
                  <a:solidFill>
                    <a:srgbClr val="000000"/>
                  </a:solidFill>
                </a:rPr>
                <a:t>Handeln andere für mehr Klimaschutz motivierst</a:t>
              </a:r>
              <a:br>
                <a:rPr lang="de-DE" sz="1100" kern="0" dirty="0">
                  <a:solidFill>
                    <a:srgbClr val="000000"/>
                  </a:solidFill>
                </a:rPr>
              </a:br>
              <a:endParaRPr lang="de-DE" sz="1100" kern="0" dirty="0">
                <a:solidFill>
                  <a:srgbClr val="000000"/>
                </a:solidFill>
              </a:endParaRPr>
            </a:p>
          </p:txBody>
        </p:sp>
      </p:grpSp>
      <p:pic>
        <p:nvPicPr>
          <p:cNvPr id="4100" name="Picture 4" descr="Youtube Video Logo Soziales - Kostenlose Vektorgrafik auf Pixabay">
            <a:extLst>
              <a:ext uri="{FF2B5EF4-FFF2-40B4-BE49-F238E27FC236}">
                <a16:creationId xmlns:a16="http://schemas.microsoft.com/office/drawing/2014/main" id="{749C68ED-7C71-465F-9849-81802F637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6499" y="5254452"/>
            <a:ext cx="562481" cy="3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klimapsychologie.com/wp/wp-content/uploads/2022/11/Impact_Schwierigkeit-v2-lo.jpg">
            <a:extLst>
              <a:ext uri="{FF2B5EF4-FFF2-40B4-BE49-F238E27FC236}">
                <a16:creationId xmlns:a16="http://schemas.microsoft.com/office/drawing/2014/main" id="{3834839E-CD60-40F9-8B1A-3E76C062A69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901" t="4036" r="3215"/>
          <a:stretch/>
        </p:blipFill>
        <p:spPr bwMode="auto">
          <a:xfrm>
            <a:off x="387350" y="795723"/>
            <a:ext cx="6785487" cy="414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103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CC952-0F8E-4305-BC8C-D8D2565C21D9}"/>
              </a:ext>
            </a:extLst>
          </p:cNvPr>
          <p:cNvSpPr>
            <a:spLocks noGrp="1"/>
          </p:cNvSpPr>
          <p:nvPr>
            <p:ph type="title"/>
          </p:nvPr>
        </p:nvSpPr>
        <p:spPr>
          <a:xfrm>
            <a:off x="387172" y="840954"/>
            <a:ext cx="6785333" cy="1138934"/>
          </a:xfrm>
        </p:spPr>
        <p:txBody>
          <a:bodyPr/>
          <a:lstStyle/>
          <a:p>
            <a:r>
              <a:rPr lang="de-DE" dirty="0"/>
              <a:t>Inhaltsverzeichnis:</a:t>
            </a:r>
            <a:br>
              <a:rPr lang="de-DE" dirty="0"/>
            </a:br>
            <a:r>
              <a:rPr lang="de-DE" b="1" dirty="0"/>
              <a:t>Unterrichtseinheit</a:t>
            </a:r>
          </a:p>
        </p:txBody>
      </p:sp>
      <p:sp>
        <p:nvSpPr>
          <p:cNvPr id="3" name="Fußzeilenplatzhalter 2">
            <a:extLst>
              <a:ext uri="{FF2B5EF4-FFF2-40B4-BE49-F238E27FC236}">
                <a16:creationId xmlns:a16="http://schemas.microsoft.com/office/drawing/2014/main" id="{7E9BC4EF-DC63-4235-B0D3-021CFF2A3B50}"/>
              </a:ext>
            </a:extLst>
          </p:cNvPr>
          <p:cNvSpPr>
            <a:spLocks noGrp="1"/>
          </p:cNvSpPr>
          <p:nvPr>
            <p:ph type="ftr" sz="quarter" idx="22"/>
          </p:nvPr>
        </p:nvSpPr>
        <p:spPr/>
        <p:txBody>
          <a:bodyPr/>
          <a:lstStyle/>
          <a:p>
            <a:fld id="{9302D2D9-6C41-8943-9065-B4377A0BA008}" type="slidenum">
              <a:rPr lang="de-DE" smtClean="0"/>
              <a:pPr/>
              <a:t>2</a:t>
            </a:fld>
            <a:endParaRPr lang="de-DE" dirty="0"/>
          </a:p>
        </p:txBody>
      </p:sp>
      <p:sp>
        <p:nvSpPr>
          <p:cNvPr id="4" name="Textplatzhalter 3">
            <a:extLst>
              <a:ext uri="{FF2B5EF4-FFF2-40B4-BE49-F238E27FC236}">
                <a16:creationId xmlns:a16="http://schemas.microsoft.com/office/drawing/2014/main" id="{34B7D0EE-4CBA-4E91-B48F-00CAA0EE146E}"/>
              </a:ext>
            </a:extLst>
          </p:cNvPr>
          <p:cNvSpPr>
            <a:spLocks noGrp="1"/>
          </p:cNvSpPr>
          <p:nvPr>
            <p:ph type="body" sz="quarter" idx="20"/>
          </p:nvPr>
        </p:nvSpPr>
        <p:spPr>
          <a:xfrm>
            <a:off x="387171" y="2577630"/>
            <a:ext cx="6785334" cy="7025651"/>
          </a:xfrm>
        </p:spPr>
        <p:txBody>
          <a:bodyPr/>
          <a:lstStyle/>
          <a:p>
            <a:pPr marL="809625" indent="0">
              <a:lnSpc>
                <a:spcPct val="100000"/>
              </a:lnSpc>
              <a:spcAft>
                <a:spcPts val="2000"/>
              </a:spcAft>
            </a:pPr>
            <a:r>
              <a:rPr lang="de-DE" dirty="0">
                <a:hlinkClick r:id="rId2" action="ppaction://hlinksldjump">
                  <a:extLst>
                    <a:ext uri="{A12FA001-AC4F-418D-AE19-62706E023703}">
                      <ahyp:hlinkClr xmlns:ahyp="http://schemas.microsoft.com/office/drawing/2018/hyperlinkcolor" val="tx"/>
                    </a:ext>
                  </a:extLst>
                </a:hlinkClick>
              </a:rPr>
              <a:t>Kurzbeschreibung und Ziel </a:t>
            </a:r>
            <a:endParaRPr lang="de-DE" dirty="0"/>
          </a:p>
          <a:p>
            <a:pPr marL="809625" indent="0">
              <a:lnSpc>
                <a:spcPct val="100000"/>
              </a:lnSpc>
              <a:spcAft>
                <a:spcPts val="2000"/>
              </a:spcAft>
            </a:pPr>
            <a:r>
              <a:rPr lang="de-DE" dirty="0">
                <a:hlinkClick r:id="rId3" action="ppaction://hlinksldjump">
                  <a:extLst>
                    <a:ext uri="{A12FA001-AC4F-418D-AE19-62706E023703}">
                      <ahyp:hlinkClr xmlns:ahyp="http://schemas.microsoft.com/office/drawing/2018/hyperlinkcolor" val="tx"/>
                    </a:ext>
                  </a:extLst>
                </a:hlinkClick>
              </a:rPr>
              <a:t>Lernziele und Kompetenzen</a:t>
            </a:r>
            <a:r>
              <a:rPr lang="de-DE" dirty="0"/>
              <a:t> </a:t>
            </a:r>
          </a:p>
          <a:p>
            <a:pPr marL="809625" indent="0">
              <a:lnSpc>
                <a:spcPct val="100000"/>
              </a:lnSpc>
              <a:spcAft>
                <a:spcPts val="2000"/>
              </a:spcAft>
            </a:pPr>
            <a:r>
              <a:rPr lang="de-DE" dirty="0">
                <a:hlinkClick r:id="rId4" action="ppaction://hlinksldjump">
                  <a:extLst>
                    <a:ext uri="{A12FA001-AC4F-418D-AE19-62706E023703}">
                      <ahyp:hlinkClr xmlns:ahyp="http://schemas.microsoft.com/office/drawing/2018/hyperlinkcolor" val="tx"/>
                    </a:ext>
                  </a:extLst>
                </a:hlinkClick>
              </a:rPr>
              <a:t>Ablauf</a:t>
            </a:r>
            <a:endParaRPr lang="de-DE" dirty="0"/>
          </a:p>
          <a:p>
            <a:pPr marL="809625" indent="0">
              <a:lnSpc>
                <a:spcPct val="100000"/>
              </a:lnSpc>
              <a:spcAft>
                <a:spcPts val="2000"/>
              </a:spcAft>
            </a:pPr>
            <a:r>
              <a:rPr lang="de-DE" dirty="0">
                <a:hlinkClick r:id="rId5" action="ppaction://hlinksldjump">
                  <a:extLst>
                    <a:ext uri="{A12FA001-AC4F-418D-AE19-62706E023703}">
                      <ahyp:hlinkClr xmlns:ahyp="http://schemas.microsoft.com/office/drawing/2018/hyperlinkcolor" val="tx"/>
                    </a:ext>
                  </a:extLst>
                </a:hlinkClick>
              </a:rPr>
              <a:t>Hintergründe und Begleitmaterialien</a:t>
            </a:r>
            <a:endParaRPr lang="de-DE" dirty="0"/>
          </a:p>
          <a:p>
            <a:pPr marL="809625" indent="0">
              <a:lnSpc>
                <a:spcPct val="100000"/>
              </a:lnSpc>
              <a:spcAft>
                <a:spcPts val="2000"/>
              </a:spcAft>
            </a:pPr>
            <a:r>
              <a:rPr lang="de-DE" dirty="0">
                <a:hlinkClick r:id="rId6" action="ppaction://hlinksldjump">
                  <a:extLst>
                    <a:ext uri="{A12FA001-AC4F-418D-AE19-62706E023703}">
                      <ahyp:hlinkClr xmlns:ahyp="http://schemas.microsoft.com/office/drawing/2018/hyperlinkcolor" val="tx"/>
                    </a:ext>
                  </a:extLst>
                </a:hlinkClick>
              </a:rPr>
              <a:t>Arbeitsaufträge / Lösungen</a:t>
            </a:r>
            <a:r>
              <a:rPr lang="de-DE" dirty="0"/>
              <a:t> </a:t>
            </a:r>
          </a:p>
          <a:p>
            <a:pPr marL="809625" indent="0">
              <a:lnSpc>
                <a:spcPct val="100000"/>
              </a:lnSpc>
              <a:spcAft>
                <a:spcPts val="2000"/>
              </a:spcAft>
            </a:pPr>
            <a:r>
              <a:rPr lang="de-DE" dirty="0">
                <a:hlinkClick r:id="rId7" action="ppaction://hlinksldjump">
                  <a:extLst>
                    <a:ext uri="{A12FA001-AC4F-418D-AE19-62706E023703}">
                      <ahyp:hlinkClr xmlns:ahyp="http://schemas.microsoft.com/office/drawing/2018/hyperlinkcolor" val="tx"/>
                    </a:ext>
                  </a:extLst>
                </a:hlinkClick>
              </a:rPr>
              <a:t>Arbeitsblätter</a:t>
            </a:r>
            <a:endParaRPr lang="de-DE" dirty="0"/>
          </a:p>
        </p:txBody>
      </p:sp>
      <p:sp>
        <p:nvSpPr>
          <p:cNvPr id="6" name="Textplatzhalter 5">
            <a:extLst>
              <a:ext uri="{FF2B5EF4-FFF2-40B4-BE49-F238E27FC236}">
                <a16:creationId xmlns:a16="http://schemas.microsoft.com/office/drawing/2014/main" id="{DD6D3264-4C12-47AF-B435-525BFC00F5A1}"/>
              </a:ext>
            </a:extLst>
          </p:cNvPr>
          <p:cNvSpPr>
            <a:spLocks noGrp="1"/>
          </p:cNvSpPr>
          <p:nvPr>
            <p:ph type="body" sz="quarter" idx="23"/>
          </p:nvPr>
        </p:nvSpPr>
        <p:spPr/>
        <p:txBody>
          <a:bodyPr/>
          <a:lstStyle/>
          <a:p>
            <a:r>
              <a:rPr lang="de-DE" dirty="0"/>
              <a:t>Unterrichtseinheit: Klimaschutz im Alltag – worauf kommt’s an? </a:t>
            </a:r>
          </a:p>
        </p:txBody>
      </p:sp>
      <p:sp>
        <p:nvSpPr>
          <p:cNvPr id="40" name="Grafik 7">
            <a:extLst>
              <a:ext uri="{FF2B5EF4-FFF2-40B4-BE49-F238E27FC236}">
                <a16:creationId xmlns:a16="http://schemas.microsoft.com/office/drawing/2014/main" id="{F61A1AAB-7A53-45A6-AC9E-8A26EFC04D85}"/>
              </a:ext>
            </a:extLst>
          </p:cNvPr>
          <p:cNvSpPr/>
          <p:nvPr/>
        </p:nvSpPr>
        <p:spPr>
          <a:xfrm>
            <a:off x="581342" y="3192859"/>
            <a:ext cx="384436" cy="395914"/>
          </a:xfrm>
          <a:custGeom>
            <a:avLst/>
            <a:gdLst>
              <a:gd name="connsiteX0" fmla="*/ 1603629 w 1849754"/>
              <a:gd name="connsiteY0" fmla="*/ 498920 h 1905000"/>
              <a:gd name="connsiteX1" fmla="*/ 1849755 w 1849754"/>
              <a:gd name="connsiteY1" fmla="*/ 222980 h 1905000"/>
              <a:gd name="connsiteX2" fmla="*/ 1671161 w 1849754"/>
              <a:gd name="connsiteY2" fmla="*/ 213169 h 1905000"/>
              <a:gd name="connsiteX3" fmla="*/ 1683830 w 1849754"/>
              <a:gd name="connsiteY3" fmla="*/ 198977 h 1905000"/>
              <a:gd name="connsiteX4" fmla="*/ 1643539 w 1849754"/>
              <a:gd name="connsiteY4" fmla="*/ 163068 h 1905000"/>
              <a:gd name="connsiteX5" fmla="*/ 1631156 w 1849754"/>
              <a:gd name="connsiteY5" fmla="*/ 176975 h 1905000"/>
              <a:gd name="connsiteX6" fmla="*/ 1600962 w 1849754"/>
              <a:gd name="connsiteY6" fmla="*/ 0 h 1905000"/>
              <a:gd name="connsiteX7" fmla="*/ 1354836 w 1849754"/>
              <a:gd name="connsiteY7" fmla="*/ 275939 h 1905000"/>
              <a:gd name="connsiteX8" fmla="*/ 1385030 w 1849754"/>
              <a:gd name="connsiteY8" fmla="*/ 452914 h 1905000"/>
              <a:gd name="connsiteX9" fmla="*/ 1356170 w 1849754"/>
              <a:gd name="connsiteY9" fmla="*/ 485299 h 1905000"/>
              <a:gd name="connsiteX10" fmla="*/ 1356170 w 1849754"/>
              <a:gd name="connsiteY10" fmla="*/ 485299 h 1905000"/>
              <a:gd name="connsiteX11" fmla="*/ 1306449 w 1849754"/>
              <a:gd name="connsiteY11" fmla="*/ 541020 h 1905000"/>
              <a:gd name="connsiteX12" fmla="*/ 782669 w 1849754"/>
              <a:gd name="connsiteY12" fmla="*/ 339662 h 1905000"/>
              <a:gd name="connsiteX13" fmla="*/ 0 w 1849754"/>
              <a:gd name="connsiteY13" fmla="*/ 1122426 h 1905000"/>
              <a:gd name="connsiteX14" fmla="*/ 782574 w 1849754"/>
              <a:gd name="connsiteY14" fmla="*/ 1905000 h 1905000"/>
              <a:gd name="connsiteX15" fmla="*/ 1565148 w 1849754"/>
              <a:gd name="connsiteY15" fmla="*/ 1122426 h 1905000"/>
              <a:gd name="connsiteX16" fmla="*/ 1495997 w 1849754"/>
              <a:gd name="connsiteY16" fmla="*/ 800481 h 1905000"/>
              <a:gd name="connsiteX17" fmla="*/ 1446848 w 1849754"/>
              <a:gd name="connsiteY17" fmla="*/ 822674 h 1905000"/>
              <a:gd name="connsiteX18" fmla="*/ 1511141 w 1849754"/>
              <a:gd name="connsiteY18" fmla="*/ 1122426 h 1905000"/>
              <a:gd name="connsiteX19" fmla="*/ 782479 w 1849754"/>
              <a:gd name="connsiteY19" fmla="*/ 1851089 h 1905000"/>
              <a:gd name="connsiteX20" fmla="*/ 53912 w 1849754"/>
              <a:gd name="connsiteY20" fmla="*/ 1122426 h 1905000"/>
              <a:gd name="connsiteX21" fmla="*/ 782574 w 1849754"/>
              <a:gd name="connsiteY21" fmla="*/ 393668 h 1905000"/>
              <a:gd name="connsiteX22" fmla="*/ 1270540 w 1849754"/>
              <a:gd name="connsiteY22" fmla="*/ 581311 h 1905000"/>
              <a:gd name="connsiteX23" fmla="*/ 1195578 w 1849754"/>
              <a:gd name="connsiteY23" fmla="*/ 665417 h 1905000"/>
              <a:gd name="connsiteX24" fmla="*/ 782669 w 1849754"/>
              <a:gd name="connsiteY24" fmla="*/ 506444 h 1905000"/>
              <a:gd name="connsiteX25" fmla="*/ 166688 w 1849754"/>
              <a:gd name="connsiteY25" fmla="*/ 1122426 h 1905000"/>
              <a:gd name="connsiteX26" fmla="*/ 782669 w 1849754"/>
              <a:gd name="connsiteY26" fmla="*/ 1738408 h 1905000"/>
              <a:gd name="connsiteX27" fmla="*/ 1398651 w 1849754"/>
              <a:gd name="connsiteY27" fmla="*/ 1122426 h 1905000"/>
              <a:gd name="connsiteX28" fmla="*/ 1342454 w 1849754"/>
              <a:gd name="connsiteY28" fmla="*/ 864965 h 1905000"/>
              <a:gd name="connsiteX29" fmla="*/ 1293495 w 1849754"/>
              <a:gd name="connsiteY29" fmla="*/ 887540 h 1905000"/>
              <a:gd name="connsiteX30" fmla="*/ 1344739 w 1849754"/>
              <a:gd name="connsiteY30" fmla="*/ 1122426 h 1905000"/>
              <a:gd name="connsiteX31" fmla="*/ 782669 w 1849754"/>
              <a:gd name="connsiteY31" fmla="*/ 1684496 h 1905000"/>
              <a:gd name="connsiteX32" fmla="*/ 220599 w 1849754"/>
              <a:gd name="connsiteY32" fmla="*/ 1122426 h 1905000"/>
              <a:gd name="connsiteX33" fmla="*/ 782669 w 1849754"/>
              <a:gd name="connsiteY33" fmla="*/ 560356 h 1905000"/>
              <a:gd name="connsiteX34" fmla="*/ 1159669 w 1849754"/>
              <a:gd name="connsiteY34" fmla="*/ 705707 h 1905000"/>
              <a:gd name="connsiteX35" fmla="*/ 1089184 w 1849754"/>
              <a:gd name="connsiteY35" fmla="*/ 784670 h 1905000"/>
              <a:gd name="connsiteX36" fmla="*/ 782574 w 1849754"/>
              <a:gd name="connsiteY36" fmla="*/ 666179 h 1905000"/>
              <a:gd name="connsiteX37" fmla="*/ 326326 w 1849754"/>
              <a:gd name="connsiteY37" fmla="*/ 1122426 h 1905000"/>
              <a:gd name="connsiteX38" fmla="*/ 782574 w 1849754"/>
              <a:gd name="connsiteY38" fmla="*/ 1578674 h 1905000"/>
              <a:gd name="connsiteX39" fmla="*/ 1238822 w 1849754"/>
              <a:gd name="connsiteY39" fmla="*/ 1122426 h 1905000"/>
              <a:gd name="connsiteX40" fmla="*/ 1196912 w 1849754"/>
              <a:gd name="connsiteY40" fmla="*/ 931164 h 1905000"/>
              <a:gd name="connsiteX41" fmla="*/ 1147953 w 1849754"/>
              <a:gd name="connsiteY41" fmla="*/ 953834 h 1905000"/>
              <a:gd name="connsiteX42" fmla="*/ 1184910 w 1849754"/>
              <a:gd name="connsiteY42" fmla="*/ 1122521 h 1905000"/>
              <a:gd name="connsiteX43" fmla="*/ 782669 w 1849754"/>
              <a:gd name="connsiteY43" fmla="*/ 1524762 h 1905000"/>
              <a:gd name="connsiteX44" fmla="*/ 380429 w 1849754"/>
              <a:gd name="connsiteY44" fmla="*/ 1122521 h 1905000"/>
              <a:gd name="connsiteX45" fmla="*/ 782669 w 1849754"/>
              <a:gd name="connsiteY45" fmla="*/ 720281 h 1905000"/>
              <a:gd name="connsiteX46" fmla="*/ 1053370 w 1849754"/>
              <a:gd name="connsiteY46" fmla="*/ 825056 h 1905000"/>
              <a:gd name="connsiteX47" fmla="*/ 972979 w 1849754"/>
              <a:gd name="connsiteY47" fmla="*/ 915162 h 1905000"/>
              <a:gd name="connsiteX48" fmla="*/ 782669 w 1849754"/>
              <a:gd name="connsiteY48" fmla="*/ 840772 h 1905000"/>
              <a:gd name="connsiteX49" fmla="*/ 500825 w 1849754"/>
              <a:gd name="connsiteY49" fmla="*/ 1122617 h 1905000"/>
              <a:gd name="connsiteX50" fmla="*/ 782669 w 1849754"/>
              <a:gd name="connsiteY50" fmla="*/ 1404461 h 1905000"/>
              <a:gd name="connsiteX51" fmla="*/ 1064514 w 1849754"/>
              <a:gd name="connsiteY51" fmla="*/ 1122617 h 1905000"/>
              <a:gd name="connsiteX52" fmla="*/ 1037463 w 1849754"/>
              <a:gd name="connsiteY52" fmla="*/ 1001935 h 1905000"/>
              <a:gd name="connsiteX53" fmla="*/ 988695 w 1849754"/>
              <a:gd name="connsiteY53" fmla="*/ 1025081 h 1905000"/>
              <a:gd name="connsiteX54" fmla="*/ 1010603 w 1849754"/>
              <a:gd name="connsiteY54" fmla="*/ 1122617 h 1905000"/>
              <a:gd name="connsiteX55" fmla="*/ 782765 w 1849754"/>
              <a:gd name="connsiteY55" fmla="*/ 1350455 h 1905000"/>
              <a:gd name="connsiteX56" fmla="*/ 554927 w 1849754"/>
              <a:gd name="connsiteY56" fmla="*/ 1122617 h 1905000"/>
              <a:gd name="connsiteX57" fmla="*/ 782765 w 1849754"/>
              <a:gd name="connsiteY57" fmla="*/ 894779 h 1905000"/>
              <a:gd name="connsiteX58" fmla="*/ 937260 w 1849754"/>
              <a:gd name="connsiteY58" fmla="*/ 955453 h 1905000"/>
              <a:gd name="connsiteX59" fmla="*/ 869537 w 1849754"/>
              <a:gd name="connsiteY59" fmla="*/ 1031367 h 1905000"/>
              <a:gd name="connsiteX60" fmla="*/ 782765 w 1849754"/>
              <a:gd name="connsiteY60" fmla="*/ 996601 h 1905000"/>
              <a:gd name="connsiteX61" fmla="*/ 656749 w 1849754"/>
              <a:gd name="connsiteY61" fmla="*/ 1122617 h 1905000"/>
              <a:gd name="connsiteX62" fmla="*/ 782765 w 1849754"/>
              <a:gd name="connsiteY62" fmla="*/ 1248632 h 1905000"/>
              <a:gd name="connsiteX63" fmla="*/ 908780 w 1849754"/>
              <a:gd name="connsiteY63" fmla="*/ 1122617 h 1905000"/>
              <a:gd name="connsiteX64" fmla="*/ 900398 w 1849754"/>
              <a:gd name="connsiteY64" fmla="*/ 1077754 h 1905000"/>
              <a:gd name="connsiteX65" fmla="*/ 1425131 w 1849754"/>
              <a:gd name="connsiteY65" fmla="*/ 489395 h 1905000"/>
              <a:gd name="connsiteX66" fmla="*/ 1603724 w 1849754"/>
              <a:gd name="connsiteY66" fmla="*/ 499205 h 1905000"/>
              <a:gd name="connsiteX67" fmla="*/ 1580674 w 1849754"/>
              <a:gd name="connsiteY67" fmla="*/ 443675 h 1905000"/>
              <a:gd name="connsiteX68" fmla="*/ 1471041 w 1849754"/>
              <a:gd name="connsiteY68" fmla="*/ 437674 h 1905000"/>
              <a:gd name="connsiteX69" fmla="*/ 1625346 w 1849754"/>
              <a:gd name="connsiteY69" fmla="*/ 264700 h 1905000"/>
              <a:gd name="connsiteX70" fmla="*/ 1734979 w 1849754"/>
              <a:gd name="connsiteY70" fmla="*/ 270701 h 1905000"/>
              <a:gd name="connsiteX71" fmla="*/ 1580674 w 1849754"/>
              <a:gd name="connsiteY71" fmla="*/ 443675 h 1905000"/>
              <a:gd name="connsiteX72" fmla="*/ 1566577 w 1849754"/>
              <a:gd name="connsiteY72" fmla="*/ 119539 h 1905000"/>
              <a:gd name="connsiteX73" fmla="*/ 1585055 w 1849754"/>
              <a:gd name="connsiteY73" fmla="*/ 227838 h 1905000"/>
              <a:gd name="connsiteX74" fmla="*/ 1430750 w 1849754"/>
              <a:gd name="connsiteY74" fmla="*/ 400812 h 1905000"/>
              <a:gd name="connsiteX75" fmla="*/ 1412272 w 1849754"/>
              <a:gd name="connsiteY75" fmla="*/ 292513 h 1905000"/>
              <a:gd name="connsiteX76" fmla="*/ 1566577 w 1849754"/>
              <a:gd name="connsiteY76" fmla="*/ 119539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849754" h="1905000">
                <a:moveTo>
                  <a:pt x="1603629" y="498920"/>
                </a:moveTo>
                <a:lnTo>
                  <a:pt x="1849755" y="222980"/>
                </a:lnTo>
                <a:lnTo>
                  <a:pt x="1671161" y="213169"/>
                </a:lnTo>
                <a:lnTo>
                  <a:pt x="1683830" y="198977"/>
                </a:lnTo>
                <a:lnTo>
                  <a:pt x="1643539" y="163068"/>
                </a:lnTo>
                <a:lnTo>
                  <a:pt x="1631156" y="176975"/>
                </a:lnTo>
                <a:lnTo>
                  <a:pt x="1600962" y="0"/>
                </a:lnTo>
                <a:lnTo>
                  <a:pt x="1354836" y="275939"/>
                </a:lnTo>
                <a:lnTo>
                  <a:pt x="1385030" y="452914"/>
                </a:lnTo>
                <a:lnTo>
                  <a:pt x="1356170" y="485299"/>
                </a:lnTo>
                <a:lnTo>
                  <a:pt x="1356170" y="485299"/>
                </a:lnTo>
                <a:lnTo>
                  <a:pt x="1306449" y="541020"/>
                </a:lnTo>
                <a:cubicBezTo>
                  <a:pt x="1162526" y="410909"/>
                  <a:pt x="978313" y="339662"/>
                  <a:pt x="782669" y="339662"/>
                </a:cubicBezTo>
                <a:cubicBezTo>
                  <a:pt x="351092" y="339757"/>
                  <a:pt x="0" y="690848"/>
                  <a:pt x="0" y="1122426"/>
                </a:cubicBezTo>
                <a:cubicBezTo>
                  <a:pt x="0" y="1554004"/>
                  <a:pt x="351092" y="1905000"/>
                  <a:pt x="782574" y="1905000"/>
                </a:cubicBezTo>
                <a:cubicBezTo>
                  <a:pt x="1214057" y="1905000"/>
                  <a:pt x="1565148" y="1553909"/>
                  <a:pt x="1565148" y="1122426"/>
                </a:cubicBezTo>
                <a:cubicBezTo>
                  <a:pt x="1565148" y="1010222"/>
                  <a:pt x="1541907" y="901922"/>
                  <a:pt x="1495997" y="800481"/>
                </a:cubicBezTo>
                <a:lnTo>
                  <a:pt x="1446848" y="822674"/>
                </a:lnTo>
                <a:cubicBezTo>
                  <a:pt x="1489520" y="917067"/>
                  <a:pt x="1511141" y="1017937"/>
                  <a:pt x="1511141" y="1122426"/>
                </a:cubicBezTo>
                <a:cubicBezTo>
                  <a:pt x="1511141" y="1524191"/>
                  <a:pt x="1184243" y="1851089"/>
                  <a:pt x="782479" y="1851089"/>
                </a:cubicBezTo>
                <a:cubicBezTo>
                  <a:pt x="380714" y="1851089"/>
                  <a:pt x="53912" y="1524191"/>
                  <a:pt x="53912" y="1122426"/>
                </a:cubicBezTo>
                <a:cubicBezTo>
                  <a:pt x="53912" y="720662"/>
                  <a:pt x="380810" y="393668"/>
                  <a:pt x="782574" y="393668"/>
                </a:cubicBezTo>
                <a:cubicBezTo>
                  <a:pt x="964883" y="393668"/>
                  <a:pt x="1136428" y="460058"/>
                  <a:pt x="1270540" y="581311"/>
                </a:cubicBezTo>
                <a:lnTo>
                  <a:pt x="1195578" y="665417"/>
                </a:lnTo>
                <a:cubicBezTo>
                  <a:pt x="1082231" y="562642"/>
                  <a:pt x="936974" y="506444"/>
                  <a:pt x="782669" y="506444"/>
                </a:cubicBezTo>
                <a:cubicBezTo>
                  <a:pt x="443008" y="506444"/>
                  <a:pt x="166688" y="782765"/>
                  <a:pt x="166688" y="1122426"/>
                </a:cubicBezTo>
                <a:cubicBezTo>
                  <a:pt x="166688" y="1462088"/>
                  <a:pt x="443008" y="1738408"/>
                  <a:pt x="782669" y="1738408"/>
                </a:cubicBezTo>
                <a:cubicBezTo>
                  <a:pt x="1122331" y="1738408"/>
                  <a:pt x="1398651" y="1462088"/>
                  <a:pt x="1398651" y="1122426"/>
                </a:cubicBezTo>
                <a:cubicBezTo>
                  <a:pt x="1398651" y="1032605"/>
                  <a:pt x="1379696" y="945928"/>
                  <a:pt x="1342454" y="864965"/>
                </a:cubicBezTo>
                <a:lnTo>
                  <a:pt x="1293495" y="887540"/>
                </a:lnTo>
                <a:cubicBezTo>
                  <a:pt x="1327499" y="961358"/>
                  <a:pt x="1344739" y="1040416"/>
                  <a:pt x="1344739" y="1122426"/>
                </a:cubicBezTo>
                <a:cubicBezTo>
                  <a:pt x="1344739" y="1432370"/>
                  <a:pt x="1092613" y="1684496"/>
                  <a:pt x="782669" y="1684496"/>
                </a:cubicBezTo>
                <a:cubicBezTo>
                  <a:pt x="472726" y="1684496"/>
                  <a:pt x="220599" y="1432370"/>
                  <a:pt x="220599" y="1122426"/>
                </a:cubicBezTo>
                <a:cubicBezTo>
                  <a:pt x="220599" y="812483"/>
                  <a:pt x="472726" y="560356"/>
                  <a:pt x="782669" y="560356"/>
                </a:cubicBezTo>
                <a:cubicBezTo>
                  <a:pt x="923639" y="560356"/>
                  <a:pt x="1056227" y="611791"/>
                  <a:pt x="1159669" y="705707"/>
                </a:cubicBezTo>
                <a:lnTo>
                  <a:pt x="1089184" y="784670"/>
                </a:lnTo>
                <a:cubicBezTo>
                  <a:pt x="1005173" y="708088"/>
                  <a:pt x="897446" y="666179"/>
                  <a:pt x="782574" y="666179"/>
                </a:cubicBezTo>
                <a:cubicBezTo>
                  <a:pt x="531019" y="666179"/>
                  <a:pt x="326326" y="870871"/>
                  <a:pt x="326326" y="1122426"/>
                </a:cubicBezTo>
                <a:cubicBezTo>
                  <a:pt x="326326" y="1373981"/>
                  <a:pt x="531019" y="1578674"/>
                  <a:pt x="782574" y="1578674"/>
                </a:cubicBezTo>
                <a:cubicBezTo>
                  <a:pt x="1034129" y="1578674"/>
                  <a:pt x="1238822" y="1373981"/>
                  <a:pt x="1238822" y="1122426"/>
                </a:cubicBezTo>
                <a:cubicBezTo>
                  <a:pt x="1238822" y="1055656"/>
                  <a:pt x="1224725" y="991267"/>
                  <a:pt x="1196912" y="931164"/>
                </a:cubicBezTo>
                <a:lnTo>
                  <a:pt x="1147953" y="953834"/>
                </a:lnTo>
                <a:cubicBezTo>
                  <a:pt x="1172432" y="1006888"/>
                  <a:pt x="1184910" y="1063562"/>
                  <a:pt x="1184910" y="1122521"/>
                </a:cubicBezTo>
                <a:cubicBezTo>
                  <a:pt x="1184910" y="1344359"/>
                  <a:pt x="1004411" y="1524762"/>
                  <a:pt x="782669" y="1524762"/>
                </a:cubicBezTo>
                <a:cubicBezTo>
                  <a:pt x="560927" y="1524762"/>
                  <a:pt x="380429" y="1344263"/>
                  <a:pt x="380429" y="1122521"/>
                </a:cubicBezTo>
                <a:cubicBezTo>
                  <a:pt x="380429" y="900779"/>
                  <a:pt x="560927" y="720281"/>
                  <a:pt x="782669" y="720281"/>
                </a:cubicBezTo>
                <a:cubicBezTo>
                  <a:pt x="884111" y="720281"/>
                  <a:pt x="979170" y="757333"/>
                  <a:pt x="1053370" y="825056"/>
                </a:cubicBezTo>
                <a:lnTo>
                  <a:pt x="972979" y="915162"/>
                </a:lnTo>
                <a:cubicBezTo>
                  <a:pt x="920877" y="867251"/>
                  <a:pt x="853916" y="840772"/>
                  <a:pt x="782669" y="840772"/>
                </a:cubicBezTo>
                <a:cubicBezTo>
                  <a:pt x="627317" y="840772"/>
                  <a:pt x="500825" y="967169"/>
                  <a:pt x="500825" y="1122617"/>
                </a:cubicBezTo>
                <a:cubicBezTo>
                  <a:pt x="500825" y="1278064"/>
                  <a:pt x="627221" y="1404461"/>
                  <a:pt x="782669" y="1404461"/>
                </a:cubicBezTo>
                <a:cubicBezTo>
                  <a:pt x="938117" y="1404461"/>
                  <a:pt x="1064514" y="1278064"/>
                  <a:pt x="1064514" y="1122617"/>
                </a:cubicBezTo>
                <a:cubicBezTo>
                  <a:pt x="1064514" y="1080421"/>
                  <a:pt x="1055370" y="1039844"/>
                  <a:pt x="1037463" y="1001935"/>
                </a:cubicBezTo>
                <a:lnTo>
                  <a:pt x="988695" y="1025081"/>
                </a:lnTo>
                <a:cubicBezTo>
                  <a:pt x="1003173" y="1055656"/>
                  <a:pt x="1010603" y="1088517"/>
                  <a:pt x="1010603" y="1122617"/>
                </a:cubicBezTo>
                <a:cubicBezTo>
                  <a:pt x="1010603" y="1248251"/>
                  <a:pt x="908399" y="1350455"/>
                  <a:pt x="782765" y="1350455"/>
                </a:cubicBezTo>
                <a:cubicBezTo>
                  <a:pt x="657130" y="1350455"/>
                  <a:pt x="554927" y="1248251"/>
                  <a:pt x="554927" y="1122617"/>
                </a:cubicBezTo>
                <a:cubicBezTo>
                  <a:pt x="554927" y="996982"/>
                  <a:pt x="657130" y="894779"/>
                  <a:pt x="782765" y="894779"/>
                </a:cubicBezTo>
                <a:cubicBezTo>
                  <a:pt x="840581" y="894779"/>
                  <a:pt x="894969" y="916400"/>
                  <a:pt x="937260" y="955453"/>
                </a:cubicBezTo>
                <a:lnTo>
                  <a:pt x="869537" y="1031367"/>
                </a:lnTo>
                <a:cubicBezTo>
                  <a:pt x="846963" y="1009840"/>
                  <a:pt x="816483" y="996601"/>
                  <a:pt x="782765" y="996601"/>
                </a:cubicBezTo>
                <a:cubicBezTo>
                  <a:pt x="713137" y="996601"/>
                  <a:pt x="656749" y="1052989"/>
                  <a:pt x="656749" y="1122617"/>
                </a:cubicBezTo>
                <a:cubicBezTo>
                  <a:pt x="656749" y="1192244"/>
                  <a:pt x="713137" y="1248632"/>
                  <a:pt x="782765" y="1248632"/>
                </a:cubicBezTo>
                <a:cubicBezTo>
                  <a:pt x="852392" y="1248632"/>
                  <a:pt x="908780" y="1192244"/>
                  <a:pt x="908780" y="1122617"/>
                </a:cubicBezTo>
                <a:cubicBezTo>
                  <a:pt x="908780" y="1106805"/>
                  <a:pt x="905732" y="1091756"/>
                  <a:pt x="900398" y="1077754"/>
                </a:cubicBezTo>
                <a:lnTo>
                  <a:pt x="1425131" y="489395"/>
                </a:lnTo>
                <a:lnTo>
                  <a:pt x="1603724" y="499205"/>
                </a:lnTo>
                <a:close/>
                <a:moveTo>
                  <a:pt x="1580674" y="443675"/>
                </a:moveTo>
                <a:lnTo>
                  <a:pt x="1471041" y="437674"/>
                </a:lnTo>
                <a:lnTo>
                  <a:pt x="1625346" y="264700"/>
                </a:lnTo>
                <a:lnTo>
                  <a:pt x="1734979" y="270701"/>
                </a:lnTo>
                <a:lnTo>
                  <a:pt x="1580674" y="443675"/>
                </a:lnTo>
                <a:close/>
                <a:moveTo>
                  <a:pt x="1566577" y="119539"/>
                </a:moveTo>
                <a:lnTo>
                  <a:pt x="1585055" y="227838"/>
                </a:lnTo>
                <a:lnTo>
                  <a:pt x="1430750" y="400812"/>
                </a:lnTo>
                <a:lnTo>
                  <a:pt x="1412272" y="292513"/>
                </a:lnTo>
                <a:lnTo>
                  <a:pt x="1566577" y="119539"/>
                </a:lnTo>
                <a:close/>
              </a:path>
            </a:pathLst>
          </a:custGeom>
          <a:solidFill>
            <a:schemeClr val="bg1"/>
          </a:solidFill>
          <a:ln w="9525" cap="flat">
            <a:noFill/>
            <a:prstDash val="solid"/>
            <a:miter/>
          </a:ln>
        </p:spPr>
        <p:txBody>
          <a:bodyPr rtlCol="0" anchor="ctr"/>
          <a:lstStyle/>
          <a:p>
            <a:endParaRPr lang="de-DE"/>
          </a:p>
        </p:txBody>
      </p:sp>
      <p:pic>
        <p:nvPicPr>
          <p:cNvPr id="1034" name="Picture 10">
            <a:extLst>
              <a:ext uri="{FF2B5EF4-FFF2-40B4-BE49-F238E27FC236}">
                <a16:creationId xmlns:a16="http://schemas.microsoft.com/office/drawing/2014/main" id="{9398244A-37C2-4EF7-A42A-7F06A913E8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597" y="2580391"/>
            <a:ext cx="383926" cy="38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a:extLst>
              <a:ext uri="{FF2B5EF4-FFF2-40B4-BE49-F238E27FC236}">
                <a16:creationId xmlns:a16="http://schemas.microsoft.com/office/drawing/2014/main" id="{BC80A018-52D5-4796-9B6C-3F3DA3002D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315" y="5695061"/>
            <a:ext cx="370488" cy="3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
            <a:extLst>
              <a:ext uri="{FF2B5EF4-FFF2-40B4-BE49-F238E27FC236}">
                <a16:creationId xmlns:a16="http://schemas.microsoft.com/office/drawing/2014/main" id="{7E5B09C3-976F-4672-82BA-052125E1B0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341" y="3821264"/>
            <a:ext cx="384436" cy="38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14">
            <a:extLst>
              <a:ext uri="{FF2B5EF4-FFF2-40B4-BE49-F238E27FC236}">
                <a16:creationId xmlns:a16="http://schemas.microsoft.com/office/drawing/2014/main" id="{BE4B6696-E145-4C6D-A799-DE6E6422C887}"/>
              </a:ext>
            </a:extLst>
          </p:cNvPr>
          <p:cNvGrpSpPr>
            <a:grpSpLocks noChangeAspect="1"/>
          </p:cNvGrpSpPr>
          <p:nvPr/>
        </p:nvGrpSpPr>
        <p:grpSpPr bwMode="auto">
          <a:xfrm>
            <a:off x="578090" y="4438087"/>
            <a:ext cx="390938" cy="390418"/>
            <a:chOff x="2164" y="3626"/>
            <a:chExt cx="1503" cy="1501"/>
          </a:xfrm>
        </p:grpSpPr>
        <p:sp>
          <p:nvSpPr>
            <p:cNvPr id="44" name="AutoShape 13">
              <a:extLst>
                <a:ext uri="{FF2B5EF4-FFF2-40B4-BE49-F238E27FC236}">
                  <a16:creationId xmlns:a16="http://schemas.microsoft.com/office/drawing/2014/main" id="{762C82B0-329A-427B-A608-70EE06A93961}"/>
                </a:ext>
              </a:extLst>
            </p:cNvPr>
            <p:cNvSpPr>
              <a:spLocks noChangeAspect="1" noChangeArrowheads="1" noTextEdit="1"/>
            </p:cNvSpPr>
            <p:nvPr/>
          </p:nvSpPr>
          <p:spPr bwMode="auto">
            <a:xfrm>
              <a:off x="2164" y="3626"/>
              <a:ext cx="1478" cy="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39" name="Picture 15">
              <a:extLst>
                <a:ext uri="{FF2B5EF4-FFF2-40B4-BE49-F238E27FC236}">
                  <a16:creationId xmlns:a16="http://schemas.microsoft.com/office/drawing/2014/main" id="{7566069A-9252-469D-B507-A63FAA6678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8" y="3650"/>
              <a:ext cx="1479" cy="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19">
            <a:extLst>
              <a:ext uri="{FF2B5EF4-FFF2-40B4-BE49-F238E27FC236}">
                <a16:creationId xmlns:a16="http://schemas.microsoft.com/office/drawing/2014/main" id="{A53175DC-1964-4988-9526-DFF7B6D02AFB}"/>
              </a:ext>
            </a:extLst>
          </p:cNvPr>
          <p:cNvGrpSpPr>
            <a:grpSpLocks noChangeAspect="1"/>
          </p:cNvGrpSpPr>
          <p:nvPr/>
        </p:nvGrpSpPr>
        <p:grpSpPr bwMode="auto">
          <a:xfrm>
            <a:off x="526969" y="5005460"/>
            <a:ext cx="493180" cy="493180"/>
            <a:chOff x="1994" y="2794"/>
            <a:chExt cx="3081" cy="3081"/>
          </a:xfrm>
        </p:grpSpPr>
        <p:sp>
          <p:nvSpPr>
            <p:cNvPr id="49" name="AutoShape 18">
              <a:extLst>
                <a:ext uri="{FF2B5EF4-FFF2-40B4-BE49-F238E27FC236}">
                  <a16:creationId xmlns:a16="http://schemas.microsoft.com/office/drawing/2014/main" id="{34321261-22CF-440B-8EC8-2D0FEB41FD05}"/>
                </a:ext>
              </a:extLst>
            </p:cNvPr>
            <p:cNvSpPr>
              <a:spLocks noChangeAspect="1" noChangeArrowheads="1" noTextEdit="1"/>
            </p:cNvSpPr>
            <p:nvPr/>
          </p:nvSpPr>
          <p:spPr bwMode="auto">
            <a:xfrm>
              <a:off x="1994" y="2794"/>
              <a:ext cx="3078" cy="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44" name="Picture 20">
              <a:extLst>
                <a:ext uri="{FF2B5EF4-FFF2-40B4-BE49-F238E27FC236}">
                  <a16:creationId xmlns:a16="http://schemas.microsoft.com/office/drawing/2014/main" id="{D17ACFE9-AFC3-446F-A909-BC0C1D0FF7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97" y="2797"/>
              <a:ext cx="3078" cy="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15569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E271B92-26EA-4016-98AD-DD0E3977DC8A}"/>
              </a:ext>
            </a:extLst>
          </p:cNvPr>
          <p:cNvSpPr>
            <a:spLocks noGrp="1"/>
          </p:cNvSpPr>
          <p:nvPr>
            <p:ph type="title"/>
          </p:nvPr>
        </p:nvSpPr>
        <p:spPr>
          <a:xfrm>
            <a:off x="386837" y="1320204"/>
            <a:ext cx="6786000" cy="898419"/>
          </a:xfrm>
        </p:spPr>
        <p:txBody>
          <a:bodyPr anchor="t"/>
          <a:lstStyle/>
          <a:p>
            <a:r>
              <a:rPr lang="de-DE" dirty="0"/>
              <a:t>Kurzbeschreibung und Ziel </a:t>
            </a:r>
          </a:p>
        </p:txBody>
      </p:sp>
      <p:sp>
        <p:nvSpPr>
          <p:cNvPr id="3" name="Fußzeilenplatzhalter 2">
            <a:extLst>
              <a:ext uri="{FF2B5EF4-FFF2-40B4-BE49-F238E27FC236}">
                <a16:creationId xmlns:a16="http://schemas.microsoft.com/office/drawing/2014/main" id="{88F15528-799E-493F-8F72-98432853F475}"/>
              </a:ext>
            </a:extLst>
          </p:cNvPr>
          <p:cNvSpPr>
            <a:spLocks noGrp="1"/>
          </p:cNvSpPr>
          <p:nvPr>
            <p:ph type="ftr" sz="quarter" idx="10"/>
          </p:nvPr>
        </p:nvSpPr>
        <p:spPr/>
        <p:txBody>
          <a:bodyPr/>
          <a:lstStyle/>
          <a:p>
            <a:fld id="{9302D2D9-6C41-8943-9065-B4377A0BA008}" type="slidenum">
              <a:rPr lang="de-DE" smtClean="0"/>
              <a:pPr/>
              <a:t>3</a:t>
            </a:fld>
            <a:endParaRPr lang="de-DE" dirty="0"/>
          </a:p>
        </p:txBody>
      </p:sp>
      <p:sp>
        <p:nvSpPr>
          <p:cNvPr id="8" name="Textplatzhalter 7">
            <a:extLst>
              <a:ext uri="{FF2B5EF4-FFF2-40B4-BE49-F238E27FC236}">
                <a16:creationId xmlns:a16="http://schemas.microsoft.com/office/drawing/2014/main" id="{5AF86898-812F-4705-8906-74717458D804}"/>
              </a:ext>
            </a:extLst>
          </p:cNvPr>
          <p:cNvSpPr>
            <a:spLocks noGrp="1"/>
          </p:cNvSpPr>
          <p:nvPr>
            <p:ph type="body" sz="quarter" idx="21"/>
          </p:nvPr>
        </p:nvSpPr>
        <p:spPr>
          <a:xfrm>
            <a:off x="386837" y="1933087"/>
            <a:ext cx="6786000" cy="7231038"/>
          </a:xfrm>
        </p:spPr>
        <p:txBody>
          <a:bodyPr/>
          <a:lstStyle/>
          <a:p>
            <a:r>
              <a:rPr lang="de-DE" sz="1200" b="1" dirty="0">
                <a:solidFill>
                  <a:schemeClr val="accent1"/>
                </a:solidFill>
              </a:rPr>
              <a:t>Klimaschutz im Alltag – worauf kommt’s an? Teste es mit der Klimawaage!</a:t>
            </a:r>
          </a:p>
          <a:p>
            <a:r>
              <a:rPr lang="de-DE" sz="1200" dirty="0">
                <a:solidFill>
                  <a:srgbClr val="000000"/>
                </a:solidFill>
              </a:rPr>
              <a:t>Secondhand-Klamotten kaufen, Müll richtig trennen oder auf </a:t>
            </a:r>
            <a:r>
              <a:rPr lang="de-DE" sz="1200" dirty="0" err="1">
                <a:solidFill>
                  <a:srgbClr val="000000"/>
                </a:solidFill>
              </a:rPr>
              <a:t>To</a:t>
            </a:r>
            <a:r>
              <a:rPr lang="de-DE" sz="1200" dirty="0">
                <a:solidFill>
                  <a:srgbClr val="000000"/>
                </a:solidFill>
              </a:rPr>
              <a:t>-Go-Becher verzichten: Welche Alltagshandlungen sparen im Vergleich zu anderen besonders viel CO</a:t>
            </a:r>
            <a:r>
              <a:rPr lang="de-DE" sz="1200" baseline="-25000" dirty="0">
                <a:solidFill>
                  <a:srgbClr val="000000"/>
                </a:solidFill>
              </a:rPr>
              <a:t>2</a:t>
            </a:r>
            <a:r>
              <a:rPr lang="de-DE" sz="1200" dirty="0">
                <a:solidFill>
                  <a:srgbClr val="000000"/>
                </a:solidFill>
              </a:rPr>
              <a:t> ein? Die </a:t>
            </a:r>
            <a:r>
              <a:rPr lang="de-DE" sz="1200" b="1" dirty="0">
                <a:solidFill>
                  <a:srgbClr val="000000"/>
                </a:solidFill>
                <a:hlinkClick r:id="rId2"/>
              </a:rPr>
              <a:t>Klimawaage</a:t>
            </a:r>
            <a:r>
              <a:rPr lang="de-DE" sz="1200" dirty="0">
                <a:solidFill>
                  <a:srgbClr val="000000"/>
                </a:solidFill>
              </a:rPr>
              <a:t> zeigt es dir! Jede Aktion bekommt ein Gewicht. Je schwerer, desto klimafreundlicher. Finde heraus, mit welchen Handlungen du deinen </a:t>
            </a:r>
            <a:r>
              <a:rPr lang="de-DE" sz="1200" b="1" dirty="0">
                <a:solidFill>
                  <a:srgbClr val="000000"/>
                </a:solidFill>
              </a:rPr>
              <a:t>CO</a:t>
            </a:r>
            <a:r>
              <a:rPr lang="de-DE" sz="1200" b="1" baseline="-25000" dirty="0">
                <a:solidFill>
                  <a:srgbClr val="000000"/>
                </a:solidFill>
              </a:rPr>
              <a:t>2</a:t>
            </a:r>
            <a:r>
              <a:rPr lang="de-DE" sz="1200" b="1" dirty="0">
                <a:solidFill>
                  <a:srgbClr val="000000"/>
                </a:solidFill>
              </a:rPr>
              <a:t>-Fußabdruck</a:t>
            </a:r>
            <a:r>
              <a:rPr lang="de-DE" sz="1200" dirty="0">
                <a:solidFill>
                  <a:srgbClr val="000000"/>
                </a:solidFill>
              </a:rPr>
              <a:t> verkleinern und ökologischen </a:t>
            </a:r>
            <a:r>
              <a:rPr lang="de-DE" sz="1200" b="1" dirty="0">
                <a:solidFill>
                  <a:srgbClr val="000000"/>
                </a:solidFill>
              </a:rPr>
              <a:t>Handabdruck</a:t>
            </a:r>
            <a:r>
              <a:rPr lang="de-DE" sz="1200" dirty="0">
                <a:solidFill>
                  <a:srgbClr val="000000"/>
                </a:solidFill>
              </a:rPr>
              <a:t> vergrößern kannst. </a:t>
            </a:r>
          </a:p>
          <a:p>
            <a:endParaRPr lang="de-DE" sz="1200" b="1" dirty="0">
              <a:solidFill>
                <a:schemeClr val="accent1"/>
              </a:solidFill>
              <a:ea typeface="Calibri" panose="020F0502020204030204" pitchFamily="34" charset="0"/>
              <a:cs typeface="Calibri" panose="020F0502020204030204" pitchFamily="34" charset="0"/>
            </a:endParaRPr>
          </a:p>
          <a:p>
            <a:endParaRPr lang="de-DE" sz="1200" b="1" dirty="0">
              <a:solidFill>
                <a:schemeClr val="accent1"/>
              </a:solidFill>
              <a:ea typeface="Calibri" panose="020F0502020204030204" pitchFamily="34" charset="0"/>
              <a:cs typeface="Calibri" panose="020F0502020204030204" pitchFamily="34" charset="0"/>
            </a:endParaRPr>
          </a:p>
          <a:p>
            <a:endParaRPr lang="de-DE" sz="1200" b="1" dirty="0">
              <a:solidFill>
                <a:schemeClr val="accent1"/>
              </a:solidFill>
              <a:ea typeface="Calibri" panose="020F0502020204030204" pitchFamily="34" charset="0"/>
              <a:cs typeface="Calibri" panose="020F0502020204030204" pitchFamily="34" charset="0"/>
            </a:endParaRPr>
          </a:p>
          <a:p>
            <a:endParaRPr lang="de-DE" sz="1200" b="1" dirty="0">
              <a:solidFill>
                <a:schemeClr val="accent1"/>
              </a:solidFill>
            </a:endParaRPr>
          </a:p>
          <a:p>
            <a:endParaRPr lang="de-DE" sz="1200" b="1" dirty="0">
              <a:solidFill>
                <a:schemeClr val="accent1"/>
              </a:solidFill>
            </a:endParaRPr>
          </a:p>
          <a:p>
            <a:endParaRPr lang="de-DE" sz="1200" b="1" dirty="0">
              <a:solidFill>
                <a:schemeClr val="accent1"/>
              </a:solidFill>
            </a:endParaRPr>
          </a:p>
          <a:p>
            <a:endParaRPr lang="de-DE" sz="1200" b="1" dirty="0">
              <a:solidFill>
                <a:schemeClr val="accent1"/>
              </a:solidFill>
            </a:endParaRPr>
          </a:p>
          <a:p>
            <a:endParaRPr lang="de-DE" sz="1200" b="1" dirty="0">
              <a:solidFill>
                <a:schemeClr val="accent1"/>
              </a:solidFill>
            </a:endParaRPr>
          </a:p>
          <a:p>
            <a:endParaRPr lang="de-DE" sz="1200" b="1" dirty="0">
              <a:solidFill>
                <a:schemeClr val="accent1"/>
              </a:solidFill>
            </a:endParaRPr>
          </a:p>
          <a:p>
            <a:br>
              <a:rPr lang="de-DE" sz="1200" b="1" dirty="0"/>
            </a:br>
            <a:r>
              <a:rPr lang="de-DE" sz="1200" b="1" dirty="0"/>
              <a:t>Leitfrage: </a:t>
            </a:r>
            <a:r>
              <a:rPr lang="de-DE" sz="1200" dirty="0">
                <a:solidFill>
                  <a:srgbClr val="000000"/>
                </a:solidFill>
              </a:rPr>
              <a:t>Was sind die größten Hebel nachhaltigen Konsums, um den Fußabdruck zu verringern und den Handabdruck zu vergrößern? </a:t>
            </a:r>
            <a:endParaRPr lang="de-DE" sz="1200" dirty="0"/>
          </a:p>
          <a:p>
            <a:r>
              <a:rPr lang="de-DE" sz="1200" dirty="0"/>
              <a:t>An Tipps, wie jeder Mensch seinen persönlichen CO</a:t>
            </a:r>
            <a:r>
              <a:rPr lang="de-DE" sz="1200" baseline="-25000" dirty="0"/>
              <a:t>2</a:t>
            </a:r>
            <a:r>
              <a:rPr lang="de-DE" sz="1200" dirty="0"/>
              <a:t>-Fußabdruck reduzieren könnte, mangelt es nicht. Mit dem Leitsatz „Hauptsache anfangen“ kommt man aber eher nicht so weit: Man müsste z.B. über 50.000 Plastikfolien von Salatgurken vermeiden, um eine Tonne CO</a:t>
            </a:r>
            <a:r>
              <a:rPr lang="de-DE" sz="1200" baseline="-25000" dirty="0"/>
              <a:t>2</a:t>
            </a:r>
            <a:r>
              <a:rPr lang="de-DE" sz="1200" dirty="0"/>
              <a:t> einzusparen. Statt sich deshalb allzu lange über „Peanuts“ den Kopf zu zerbrechen, sollten wir besser die „Big Points“ des nachhaltigen Konsums und den ökologischen Handabdruck in den Fokus rücken. </a:t>
            </a:r>
          </a:p>
          <a:p>
            <a:r>
              <a:rPr lang="de-DE" sz="1200" b="1" dirty="0"/>
              <a:t>Ziel</a:t>
            </a:r>
            <a:r>
              <a:rPr lang="de-DE" sz="1200" dirty="0"/>
              <a:t> der Unterrichtseinheit ist es, Handlungsoptionen kennenzulernen, die zum einen individuell umgesetzt werden können und den eigenen Fußabdruck effektiv reduzieren. Zum anderen wird das Konzept des Handabdrucks vorgestellt, das den Fokus auf Veränderungen im Umfeld und von gesellschaftlichen Strukturen in den Blick nimmt. Die Schüler*innen lernen </a:t>
            </a:r>
            <a:r>
              <a:rPr lang="de-DE" sz="1200" u="sng" dirty="0"/>
              <a:t>wirklich</a:t>
            </a:r>
            <a:r>
              <a:rPr lang="de-DE" sz="1200" dirty="0"/>
              <a:t> wirksame Handlungsansätze für sich im Alltag und für ihr Umfeld kennen und diese von kleinteiligen, weniger effektiven Maßnahmen zu unterscheiden. Ihre Selbstwirksamkeit in Bezug auf die Klimakrise wird gestärkt.  </a:t>
            </a:r>
          </a:p>
        </p:txBody>
      </p:sp>
      <p:sp>
        <p:nvSpPr>
          <p:cNvPr id="2" name="Textplatzhalter 1">
            <a:extLst>
              <a:ext uri="{FF2B5EF4-FFF2-40B4-BE49-F238E27FC236}">
                <a16:creationId xmlns:a16="http://schemas.microsoft.com/office/drawing/2014/main" id="{65107CDE-3EFC-4F98-A4CB-948418F20C45}"/>
              </a:ext>
            </a:extLst>
          </p:cNvPr>
          <p:cNvSpPr>
            <a:spLocks noGrp="1"/>
          </p:cNvSpPr>
          <p:nvPr>
            <p:ph type="body" sz="quarter" idx="22"/>
          </p:nvPr>
        </p:nvSpPr>
        <p:spPr/>
        <p:txBody>
          <a:bodyPr/>
          <a:lstStyle/>
          <a:p>
            <a:r>
              <a:rPr lang="de-DE" dirty="0"/>
              <a:t>Unterrichtseinheit: Klimaschutz im Alltag – worauf kommt’s an? </a:t>
            </a:r>
          </a:p>
        </p:txBody>
      </p:sp>
      <p:graphicFrame>
        <p:nvGraphicFramePr>
          <p:cNvPr id="13" name="Tabelle 12">
            <a:extLst>
              <a:ext uri="{FF2B5EF4-FFF2-40B4-BE49-F238E27FC236}">
                <a16:creationId xmlns:a16="http://schemas.microsoft.com/office/drawing/2014/main" id="{E99F22B0-1E9A-4CC4-AA98-E763F25419EB}"/>
              </a:ext>
            </a:extLst>
          </p:cNvPr>
          <p:cNvGraphicFramePr>
            <a:graphicFrameLocks noGrp="1"/>
          </p:cNvGraphicFramePr>
          <p:nvPr>
            <p:extLst/>
          </p:nvPr>
        </p:nvGraphicFramePr>
        <p:xfrm>
          <a:off x="387349" y="7578485"/>
          <a:ext cx="6785488" cy="1989900"/>
        </p:xfrm>
        <a:graphic>
          <a:graphicData uri="http://schemas.openxmlformats.org/drawingml/2006/table">
            <a:tbl>
              <a:tblPr/>
              <a:tblGrid>
                <a:gridCol w="1167131">
                  <a:extLst>
                    <a:ext uri="{9D8B030D-6E8A-4147-A177-3AD203B41FA5}">
                      <a16:colId xmlns:a16="http://schemas.microsoft.com/office/drawing/2014/main" val="2469808579"/>
                    </a:ext>
                  </a:extLst>
                </a:gridCol>
                <a:gridCol w="5618357">
                  <a:extLst>
                    <a:ext uri="{9D8B030D-6E8A-4147-A177-3AD203B41FA5}">
                      <a16:colId xmlns:a16="http://schemas.microsoft.com/office/drawing/2014/main" val="863433551"/>
                    </a:ext>
                  </a:extLst>
                </a:gridCol>
              </a:tblGrid>
              <a:tr h="151891">
                <a:tc gridSpan="2">
                  <a:txBody>
                    <a:bodyPr/>
                    <a:lstStyle/>
                    <a:p>
                      <a:pPr marL="0" marR="0" lvl="0" indent="0" algn="l" defTabSz="1391900" rtl="0" eaLnBrk="1" fontAlgn="ctr" latinLnBrk="0" hangingPunct="1">
                        <a:lnSpc>
                          <a:spcPct val="90000"/>
                        </a:lnSpc>
                        <a:spcBef>
                          <a:spcPts val="0"/>
                        </a:spcBef>
                        <a:spcAft>
                          <a:spcPts val="0"/>
                        </a:spcAft>
                        <a:buClrTx/>
                        <a:buSzTx/>
                        <a:buFontTx/>
                        <a:buNone/>
                        <a:tabLst/>
                        <a:defRPr/>
                      </a:pPr>
                      <a:r>
                        <a:rPr lang="de-DE" sz="1200" b="1" i="0" u="none" strike="noStrike" dirty="0">
                          <a:solidFill>
                            <a:schemeClr val="accent1"/>
                          </a:solidFill>
                          <a:effectLst/>
                          <a:latin typeface="+mn-lt"/>
                        </a:rPr>
                        <a:t>Kurzinfos</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l" fontAlgn="ctr">
                        <a:lnSpc>
                          <a:spcPct val="90000"/>
                        </a:lnSpc>
                        <a:spcBef>
                          <a:spcPts val="0"/>
                        </a:spcBef>
                        <a:spcAft>
                          <a:spcPts val="0"/>
                        </a:spcAft>
                      </a:pPr>
                      <a:endParaRPr lang="de-DE" sz="1400" b="1" i="0" u="none" strike="noStrike" dirty="0">
                        <a:solidFill>
                          <a:schemeClr val="tx1"/>
                        </a:solidFill>
                        <a:effectLst/>
                        <a:latin typeface="Calibri" panose="020F0502020204030204" pitchFamily="34" charset="0"/>
                      </a:endParaRPr>
                    </a:p>
                  </a:txBody>
                  <a:tcPr marL="36000" marR="36000" marT="36000" marB="36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161256">
                <a:tc>
                  <a:txBody>
                    <a:bodyPr/>
                    <a:lstStyle/>
                    <a:p>
                      <a:pPr algn="l" rtl="0" fontAlgn="base">
                        <a:lnSpc>
                          <a:spcPct val="90000"/>
                        </a:lnSpc>
                      </a:pPr>
                      <a:r>
                        <a:rPr lang="de-DE" sz="1200" b="1" i="0" dirty="0">
                          <a:effectLst/>
                          <a:latin typeface="+mn-lt"/>
                        </a:rPr>
                        <a:t>Dauer</a:t>
                      </a:r>
                      <a:endParaRPr lang="de-DE" sz="1200" b="0" i="0" dirty="0">
                        <a:effectLst/>
                        <a:latin typeface="+mn-lt"/>
                      </a:endParaRP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0" i="0" dirty="0">
                          <a:effectLst/>
                          <a:latin typeface="+mn-lt"/>
                        </a:rPr>
                        <a:t>70 Minuten </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325868614"/>
                  </a:ext>
                </a:extLst>
              </a:tr>
              <a:tr h="161256">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1" i="0" dirty="0">
                          <a:effectLst/>
                          <a:latin typeface="+mn-lt"/>
                        </a:rPr>
                        <a:t>Jahrgangsstufen</a:t>
                      </a:r>
                      <a:endParaRPr lang="de-DE" sz="1200" b="0" i="0" dirty="0">
                        <a:effectLst/>
                        <a:latin typeface="+mn-lt"/>
                      </a:endParaRP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0" i="0" dirty="0">
                          <a:effectLst/>
                          <a:latin typeface="+mn-lt"/>
                        </a:rPr>
                        <a:t>Sek I und II (Klassenstufen 7-12)</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59950543"/>
                  </a:ext>
                </a:extLst>
              </a:tr>
              <a:tr h="161256">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1" i="0" dirty="0">
                          <a:effectLst/>
                          <a:latin typeface="+mn-lt"/>
                        </a:rPr>
                        <a:t>Fächerbezug </a:t>
                      </a:r>
                      <a:r>
                        <a:rPr lang="de-DE" sz="1200" b="0" i="0" dirty="0">
                          <a:effectLst/>
                          <a:latin typeface="+mn-lt"/>
                        </a:rPr>
                        <a:t> </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pPr>
                      <a:r>
                        <a:rPr lang="de-DE" sz="1200" b="0" i="0" dirty="0">
                          <a:effectLst/>
                          <a:latin typeface="+mn-lt"/>
                        </a:rPr>
                        <a:t>Sozialkunde, Wirtschaft, Politik, Ethik, Philosophie, Hauswirtschaft, Erdkunde / Geografie</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264920">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1" i="0" dirty="0">
                          <a:effectLst/>
                          <a:latin typeface="+mn-lt"/>
                        </a:rPr>
                        <a:t>Schlagworte </a:t>
                      </a:r>
                      <a:r>
                        <a:rPr lang="de-DE" sz="1200" b="0" i="0" dirty="0">
                          <a:effectLst/>
                          <a:latin typeface="+mn-lt"/>
                        </a:rPr>
                        <a:t> </a:t>
                      </a:r>
                    </a:p>
                    <a:p>
                      <a:pPr algn="l" rtl="0" fontAlgn="base">
                        <a:lnSpc>
                          <a:spcPct val="90000"/>
                        </a:lnSpc>
                      </a:pPr>
                      <a:endParaRPr lang="de-DE" sz="1200" b="0" i="0" dirty="0">
                        <a:effectLst/>
                        <a:latin typeface="+mn-lt"/>
                      </a:endParaRP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pPr>
                      <a:r>
                        <a:rPr lang="de-DE" sz="1200" b="0" i="0" dirty="0">
                          <a:effectLst/>
                          <a:latin typeface="+mn-lt"/>
                        </a:rPr>
                        <a:t>Fußabdruck, Handabdruck, klimafreundlich handeln, nachhaltiger Lebensstil, individuelle und gesellschaftliche Verantwortung, gemeinsam handeln  </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3877003"/>
                  </a:ext>
                </a:extLst>
              </a:tr>
              <a:tr h="264920">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1" i="0" dirty="0">
                          <a:effectLst/>
                          <a:latin typeface="+mn-lt"/>
                        </a:rPr>
                        <a:t>Erforderliche Vorkenntnisse</a:t>
                      </a:r>
                      <a:r>
                        <a:rPr lang="de-DE" sz="1200" b="0" i="0" dirty="0">
                          <a:effectLst/>
                          <a:latin typeface="+mn-lt"/>
                        </a:rPr>
                        <a:t> </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0" i="0" dirty="0" err="1">
                          <a:effectLst/>
                          <a:latin typeface="+mn-lt"/>
                        </a:rPr>
                        <a:t>SuS</a:t>
                      </a:r>
                      <a:r>
                        <a:rPr lang="de-DE" sz="1200" b="0" i="0" dirty="0">
                          <a:effectLst/>
                          <a:latin typeface="+mn-lt"/>
                        </a:rPr>
                        <a:t>* sind mit der Klimakrise vertraut und kennen den Einfluss von Treibhausgasen auf das Klima.</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52702881"/>
                  </a:ext>
                </a:extLst>
              </a:tr>
              <a:tr h="161256">
                <a:tc>
                  <a:txBody>
                    <a:bodyPr/>
                    <a:lstStyle/>
                    <a:p>
                      <a:pPr algn="l" rtl="0" fontAlgn="base">
                        <a:lnSpc>
                          <a:spcPct val="90000"/>
                        </a:lnSpc>
                      </a:pPr>
                      <a:r>
                        <a:rPr lang="de-DE" sz="1200" b="1" i="0" dirty="0">
                          <a:effectLst/>
                          <a:latin typeface="+mn-lt"/>
                        </a:rPr>
                        <a:t>Materialien</a:t>
                      </a:r>
                      <a:r>
                        <a:rPr lang="de-DE" sz="1200" b="0" i="0" dirty="0">
                          <a:effectLst/>
                          <a:latin typeface="+mn-lt"/>
                        </a:rPr>
                        <a:t> </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base">
                        <a:lnSpc>
                          <a:spcPct val="90000"/>
                        </a:lnSpc>
                      </a:pPr>
                      <a:r>
                        <a:rPr lang="de-DE" sz="1200" b="0" i="0" dirty="0">
                          <a:effectLst/>
                          <a:latin typeface="+mn-lt"/>
                        </a:rPr>
                        <a:t>Arbeitsblätter, Klimawaage-Dosen </a:t>
                      </a:r>
                      <a:r>
                        <a:rPr lang="de-DE" sz="1200" b="1" i="0" dirty="0">
                          <a:effectLst/>
                          <a:latin typeface="+mn-lt"/>
                        </a:rPr>
                        <a:t>oder </a:t>
                      </a:r>
                      <a:r>
                        <a:rPr lang="de-DE" sz="1200" b="0" i="0" dirty="0">
                          <a:effectLst/>
                          <a:latin typeface="+mn-lt"/>
                        </a:rPr>
                        <a:t>Kartenset der Klimawaage</a:t>
                      </a:r>
                    </a:p>
                  </a:txBody>
                  <a:tcPr marL="0" marR="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35201332"/>
                  </a:ext>
                </a:extLst>
              </a:tr>
            </a:tbl>
          </a:graphicData>
        </a:graphic>
      </p:graphicFrame>
      <p:sp>
        <p:nvSpPr>
          <p:cNvPr id="15" name="Textplatzhalter 4">
            <a:extLst>
              <a:ext uri="{FF2B5EF4-FFF2-40B4-BE49-F238E27FC236}">
                <a16:creationId xmlns:a16="http://schemas.microsoft.com/office/drawing/2014/main" id="{AA9EA854-2C4C-48D4-AB81-846950A19ED2}"/>
              </a:ext>
            </a:extLst>
          </p:cNvPr>
          <p:cNvSpPr txBox="1">
            <a:spLocks/>
          </p:cNvSpPr>
          <p:nvPr/>
        </p:nvSpPr>
        <p:spPr bwMode="auto">
          <a:xfrm>
            <a:off x="386837" y="9580417"/>
            <a:ext cx="5556763" cy="29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1000" kern="0" dirty="0">
                <a:solidFill>
                  <a:schemeClr val="tx1"/>
                </a:solidFill>
              </a:rPr>
              <a:t>* </a:t>
            </a:r>
            <a:r>
              <a:rPr lang="de-DE" sz="1000" kern="0" dirty="0" err="1">
                <a:solidFill>
                  <a:schemeClr val="tx1"/>
                </a:solidFill>
              </a:rPr>
              <a:t>SuS</a:t>
            </a:r>
            <a:r>
              <a:rPr lang="de-DE" sz="1000" kern="0" dirty="0">
                <a:solidFill>
                  <a:schemeClr val="tx1"/>
                </a:solidFill>
              </a:rPr>
              <a:t> = Schülerinnen und Schüler </a:t>
            </a:r>
          </a:p>
        </p:txBody>
      </p:sp>
      <p:sp>
        <p:nvSpPr>
          <p:cNvPr id="20" name="Rectangle 1">
            <a:extLst>
              <a:ext uri="{FF2B5EF4-FFF2-40B4-BE49-F238E27FC236}">
                <a16:creationId xmlns:a16="http://schemas.microsoft.com/office/drawing/2014/main" id="{7B586A7E-8C0A-479F-B84E-315FB8437E93}"/>
              </a:ext>
            </a:extLst>
          </p:cNvPr>
          <p:cNvSpPr/>
          <p:nvPr/>
        </p:nvSpPr>
        <p:spPr>
          <a:xfrm>
            <a:off x="386837" y="2941459"/>
            <a:ext cx="6785668" cy="2196000"/>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r>
              <a:rPr lang="de-DE" sz="1200" b="1" dirty="0">
                <a:solidFill>
                  <a:schemeClr val="accent1"/>
                </a:solidFill>
                <a:ea typeface="Calibri" panose="020F0502020204030204" pitchFamily="34" charset="0"/>
                <a:cs typeface="Calibri" panose="020F0502020204030204" pitchFamily="34" charset="0"/>
              </a:rPr>
              <a:t>Wo ist die Klimawaage erhältlich?</a:t>
            </a:r>
          </a:p>
          <a:p>
            <a:pPr>
              <a:lnSpc>
                <a:spcPct val="90000"/>
              </a:lnSpc>
              <a:spcAft>
                <a:spcPts val="600"/>
              </a:spcAft>
            </a:pPr>
            <a:r>
              <a:rPr lang="de-DE" sz="1200" dirty="0">
                <a:solidFill>
                  <a:srgbClr val="000000"/>
                </a:solidFill>
                <a:ea typeface="Calibri" panose="020F0502020204030204" pitchFamily="34" charset="0"/>
                <a:cs typeface="Calibri" panose="020F0502020204030204" pitchFamily="34" charset="0"/>
              </a:rPr>
              <a:t>Die Klimawaage kann bereits bundesweit an mehreren Orten kostenfrei ausgeliehen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werden. Eine Liste der Verleihorte finden Sie </a:t>
            </a:r>
            <a:r>
              <a:rPr lang="de-DE" sz="1200" dirty="0">
                <a:solidFill>
                  <a:srgbClr val="000000"/>
                </a:solidFill>
                <a:ea typeface="Calibri" panose="020F0502020204030204" pitchFamily="34" charset="0"/>
                <a:cs typeface="Calibri" panose="020F0502020204030204" pitchFamily="34" charset="0"/>
                <a:hlinkClick r:id="rId3"/>
              </a:rPr>
              <a:t>hier</a:t>
            </a:r>
            <a:r>
              <a:rPr lang="de-DE" sz="1200" dirty="0">
                <a:solidFill>
                  <a:srgbClr val="000000"/>
                </a:solidFill>
                <a:ea typeface="Calibri" panose="020F0502020204030204" pitchFamily="34" charset="0"/>
                <a:cs typeface="Calibri" panose="020F0502020204030204" pitchFamily="34" charset="0"/>
              </a:rPr>
              <a:t>. Alternativ besteht die Möglichkeit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mithilfe einer </a:t>
            </a:r>
            <a:r>
              <a:rPr lang="de-DE" sz="1200" dirty="0">
                <a:solidFill>
                  <a:srgbClr val="000000"/>
                </a:solidFill>
                <a:ea typeface="Calibri" panose="020F0502020204030204" pitchFamily="34" charset="0"/>
                <a:cs typeface="Calibri" panose="020F0502020204030204" pitchFamily="34" charset="0"/>
                <a:hlinkClick r:id="rId4"/>
              </a:rPr>
              <a:t>Bastelanleitung</a:t>
            </a:r>
            <a:r>
              <a:rPr lang="de-DE" sz="1200" dirty="0">
                <a:solidFill>
                  <a:srgbClr val="000000"/>
                </a:solidFill>
                <a:ea typeface="Calibri" panose="020F0502020204030204" pitchFamily="34" charset="0"/>
                <a:cs typeface="Calibri" panose="020F0502020204030204" pitchFamily="34" charset="0"/>
              </a:rPr>
              <a:t> eine individuelle Klimawaage selbst zu erstellen. </a:t>
            </a:r>
            <a:br>
              <a:rPr lang="de-DE" sz="1200" dirty="0">
                <a:solidFill>
                  <a:srgbClr val="000000"/>
                </a:solidFill>
                <a:ea typeface="Calibri" panose="020F0502020204030204" pitchFamily="34" charset="0"/>
                <a:cs typeface="Calibri" panose="020F0502020204030204" pitchFamily="34" charset="0"/>
              </a:rPr>
            </a:br>
            <a:endParaRPr lang="de-DE" sz="1200" dirty="0">
              <a:solidFill>
                <a:srgbClr val="000000"/>
              </a:solidFill>
              <a:ea typeface="Calibri" panose="020F0502020204030204" pitchFamily="34" charset="0"/>
              <a:cs typeface="Calibri" panose="020F0502020204030204" pitchFamily="34" charset="0"/>
            </a:endParaRPr>
          </a:p>
          <a:p>
            <a:pPr marL="1524000">
              <a:lnSpc>
                <a:spcPct val="90000"/>
              </a:lnSpc>
              <a:spcAft>
                <a:spcPts val="600"/>
              </a:spcAft>
            </a:pPr>
            <a:r>
              <a:rPr lang="de-DE" sz="1200" b="1" dirty="0">
                <a:solidFill>
                  <a:srgbClr val="007987"/>
                </a:solidFill>
              </a:rPr>
              <a:t>Gibt es auch eine kleinere Alternative zur Klimawaage?</a:t>
            </a:r>
          </a:p>
          <a:p>
            <a:pPr marL="1524000">
              <a:lnSpc>
                <a:spcPct val="90000"/>
              </a:lnSpc>
              <a:spcAft>
                <a:spcPts val="600"/>
              </a:spcAft>
            </a:pPr>
            <a:r>
              <a:rPr lang="de-DE" sz="1200" dirty="0">
                <a:solidFill>
                  <a:srgbClr val="000000"/>
                </a:solidFill>
                <a:ea typeface="Calibri" panose="020F0502020204030204" pitchFamily="34" charset="0"/>
                <a:cs typeface="Calibri" panose="020F0502020204030204" pitchFamily="34" charset="0"/>
              </a:rPr>
              <a:t>Gleiches Konzept, praktisch im Transport: Mit dem </a:t>
            </a:r>
            <a:r>
              <a:rPr lang="de-DE" sz="1200" dirty="0">
                <a:solidFill>
                  <a:schemeClr val="accent3"/>
                </a:solidFill>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Klimawaage-Kartenspiel</a:t>
            </a:r>
            <a:r>
              <a:rPr lang="de-DE" sz="1200" dirty="0">
                <a:solidFill>
                  <a:srgbClr val="000000"/>
                </a:solidFill>
                <a:ea typeface="Calibri" panose="020F0502020204030204" pitchFamily="34" charset="0"/>
                <a:cs typeface="Calibri" panose="020F0502020204030204" pitchFamily="34" charset="0"/>
              </a:rPr>
              <a:t>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wird die gleiche Leitfrage beantwortet. Das Kartenset ist eine vereinfachte,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kompaktere und leichter transportable Variante der Waage. Es ist besonders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gut geeignet für die schulische und außerschulische Bildung und kostenlos </a:t>
            </a:r>
            <a:br>
              <a:rPr lang="de-DE" sz="1200" dirty="0">
                <a:solidFill>
                  <a:srgbClr val="000000"/>
                </a:solidFill>
                <a:ea typeface="Calibri" panose="020F0502020204030204" pitchFamily="34" charset="0"/>
                <a:cs typeface="Calibri" panose="020F0502020204030204" pitchFamily="34" charset="0"/>
              </a:rPr>
            </a:br>
            <a:r>
              <a:rPr lang="de-DE" sz="1200" dirty="0">
                <a:solidFill>
                  <a:srgbClr val="000000"/>
                </a:solidFill>
                <a:ea typeface="Calibri" panose="020F0502020204030204" pitchFamily="34" charset="0"/>
                <a:cs typeface="Calibri" panose="020F0502020204030204" pitchFamily="34" charset="0"/>
              </a:rPr>
              <a:t>über die Webseite des Umweltbundesamts </a:t>
            </a:r>
            <a:r>
              <a:rPr lang="de-DE" sz="1200" dirty="0">
                <a:solidFill>
                  <a:schemeClr val="accent3"/>
                </a:solidFill>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bestellbar</a:t>
            </a:r>
            <a:r>
              <a:rPr lang="de-DE" sz="1200" dirty="0">
                <a:solidFill>
                  <a:srgbClr val="000000"/>
                </a:solidFill>
                <a:ea typeface="Calibri" panose="020F0502020204030204" pitchFamily="34" charset="0"/>
                <a:cs typeface="Calibri" panose="020F0502020204030204" pitchFamily="34" charset="0"/>
              </a:rPr>
              <a:t>.</a:t>
            </a:r>
            <a:endParaRPr lang="de-DE" sz="1200" b="1" dirty="0"/>
          </a:p>
        </p:txBody>
      </p:sp>
      <p:pic>
        <p:nvPicPr>
          <p:cNvPr id="10" name="Grafik 9">
            <a:extLst>
              <a:ext uri="{FF2B5EF4-FFF2-40B4-BE49-F238E27FC236}">
                <a16:creationId xmlns:a16="http://schemas.microsoft.com/office/drawing/2014/main" id="{3C6FE16A-1EB2-49E6-ACCC-74D9673563F7}"/>
              </a:ext>
            </a:extLst>
          </p:cNvPr>
          <p:cNvPicPr>
            <a:picLocks noChangeAspect="1"/>
          </p:cNvPicPr>
          <p:nvPr/>
        </p:nvPicPr>
        <p:blipFill rotWithShape="1">
          <a:blip r:embed="rId6"/>
          <a:srcRect t="9638" b="3233"/>
          <a:stretch/>
        </p:blipFill>
        <p:spPr>
          <a:xfrm>
            <a:off x="5880100" y="3036999"/>
            <a:ext cx="1184714" cy="773960"/>
          </a:xfrm>
          <a:prstGeom prst="rect">
            <a:avLst/>
          </a:prstGeom>
        </p:spPr>
      </p:pic>
      <p:pic>
        <p:nvPicPr>
          <p:cNvPr id="24" name="Grafik 23">
            <a:extLst>
              <a:ext uri="{FF2B5EF4-FFF2-40B4-BE49-F238E27FC236}">
                <a16:creationId xmlns:a16="http://schemas.microsoft.com/office/drawing/2014/main" id="{0C1586D4-F181-426B-9F77-B5EA8668A2EF}"/>
              </a:ext>
            </a:extLst>
          </p:cNvPr>
          <p:cNvPicPr>
            <a:picLocks noChangeAspect="1"/>
          </p:cNvPicPr>
          <p:nvPr/>
        </p:nvPicPr>
        <p:blipFill rotWithShape="1">
          <a:blip r:embed="rId7"/>
          <a:srcRect t="-1015" b="427"/>
          <a:stretch/>
        </p:blipFill>
        <p:spPr>
          <a:xfrm>
            <a:off x="492876" y="4003613"/>
            <a:ext cx="1378787" cy="1039876"/>
          </a:xfrm>
          <a:prstGeom prst="rect">
            <a:avLst/>
          </a:prstGeom>
        </p:spPr>
      </p:pic>
      <p:cxnSp>
        <p:nvCxnSpPr>
          <p:cNvPr id="5" name="Gerader Verbinder 4">
            <a:extLst>
              <a:ext uri="{FF2B5EF4-FFF2-40B4-BE49-F238E27FC236}">
                <a16:creationId xmlns:a16="http://schemas.microsoft.com/office/drawing/2014/main" id="{0F904C7D-0EC2-4CE7-A712-F744040465B0}"/>
              </a:ext>
            </a:extLst>
          </p:cNvPr>
          <p:cNvCxnSpPr>
            <a:cxnSpLocks/>
          </p:cNvCxnSpPr>
          <p:nvPr/>
        </p:nvCxnSpPr>
        <p:spPr bwMode="auto">
          <a:xfrm>
            <a:off x="386837" y="3917539"/>
            <a:ext cx="6785668" cy="0"/>
          </a:xfrm>
          <a:prstGeom prst="line">
            <a:avLst/>
          </a:prstGeom>
          <a:solidFill>
            <a:schemeClr val="accent1"/>
          </a:solidFill>
          <a:ln w="31750" cap="flat" cmpd="sng" algn="ctr">
            <a:solidFill>
              <a:schemeClr val="bg1"/>
            </a:solidFill>
            <a:prstDash val="solid"/>
            <a:round/>
            <a:headEnd type="none" w="med" len="med"/>
            <a:tailEnd type="none"/>
          </a:ln>
          <a:effectLst/>
        </p:spPr>
      </p:cxnSp>
    </p:spTree>
    <p:extLst>
      <p:ext uri="{BB962C8B-B14F-4D97-AF65-F5344CB8AC3E}">
        <p14:creationId xmlns:p14="http://schemas.microsoft.com/office/powerpoint/2010/main" val="3914026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22F9F-7592-4E4F-BEA7-D52C1DB8602E}"/>
              </a:ext>
            </a:extLst>
          </p:cNvPr>
          <p:cNvSpPr>
            <a:spLocks noGrp="1"/>
          </p:cNvSpPr>
          <p:nvPr>
            <p:ph type="title"/>
          </p:nvPr>
        </p:nvSpPr>
        <p:spPr/>
        <p:txBody>
          <a:bodyPr anchor="t"/>
          <a:lstStyle/>
          <a:p>
            <a:r>
              <a:rPr lang="de-DE" dirty="0"/>
              <a:t>Lernziele und Kompetenzen </a:t>
            </a:r>
          </a:p>
        </p:txBody>
      </p:sp>
      <p:sp>
        <p:nvSpPr>
          <p:cNvPr id="3" name="Fußzeilenplatzhalter 2">
            <a:extLst>
              <a:ext uri="{FF2B5EF4-FFF2-40B4-BE49-F238E27FC236}">
                <a16:creationId xmlns:a16="http://schemas.microsoft.com/office/drawing/2014/main" id="{3DDF9FCA-C55B-4C82-98B4-6356E616C50F}"/>
              </a:ext>
            </a:extLst>
          </p:cNvPr>
          <p:cNvSpPr>
            <a:spLocks noGrp="1"/>
          </p:cNvSpPr>
          <p:nvPr>
            <p:ph type="ftr" sz="quarter" idx="10"/>
          </p:nvPr>
        </p:nvSpPr>
        <p:spPr/>
        <p:txBody>
          <a:bodyPr/>
          <a:lstStyle/>
          <a:p>
            <a:fld id="{9302D2D9-6C41-8943-9065-B4377A0BA008}" type="slidenum">
              <a:rPr lang="de-DE" smtClean="0"/>
              <a:pPr/>
              <a:t>4</a:t>
            </a:fld>
            <a:endParaRPr lang="de-DE" dirty="0"/>
          </a:p>
        </p:txBody>
      </p:sp>
      <p:sp>
        <p:nvSpPr>
          <p:cNvPr id="4" name="Textplatzhalter 3">
            <a:extLst>
              <a:ext uri="{FF2B5EF4-FFF2-40B4-BE49-F238E27FC236}">
                <a16:creationId xmlns:a16="http://schemas.microsoft.com/office/drawing/2014/main" id="{079CD2A8-F8CC-4841-B625-EAF345B5A328}"/>
              </a:ext>
            </a:extLst>
          </p:cNvPr>
          <p:cNvSpPr>
            <a:spLocks noGrp="1"/>
          </p:cNvSpPr>
          <p:nvPr>
            <p:ph type="body" sz="quarter" idx="21"/>
          </p:nvPr>
        </p:nvSpPr>
        <p:spPr>
          <a:xfrm>
            <a:off x="386837" y="1941896"/>
            <a:ext cx="6786000" cy="7222209"/>
          </a:xfrm>
        </p:spPr>
        <p:txBody>
          <a:bodyPr/>
          <a:lstStyle/>
          <a:p>
            <a:pPr>
              <a:lnSpc>
                <a:spcPct val="100000"/>
              </a:lnSpc>
            </a:pPr>
            <a:r>
              <a:rPr lang="de-DE" sz="1200" b="1" dirty="0">
                <a:solidFill>
                  <a:schemeClr val="accent1"/>
                </a:solidFill>
              </a:rPr>
              <a:t>Erkennen / Analysekompetenz </a:t>
            </a:r>
          </a:p>
          <a:p>
            <a:pPr>
              <a:lnSpc>
                <a:spcPct val="100000"/>
              </a:lnSpc>
            </a:pPr>
            <a:r>
              <a:rPr lang="de-DE" sz="1200" dirty="0"/>
              <a:t>Die </a:t>
            </a:r>
            <a:r>
              <a:rPr lang="de-DE" sz="1200" dirty="0" err="1"/>
              <a:t>SuS</a:t>
            </a:r>
            <a:r>
              <a:rPr lang="de-DE" sz="1200" dirty="0"/>
              <a:t> lernen das Instrument des ökologischen Fußabdrucks kennen und können diesen mit unterschiedlichen Lebensstilen und Konsumweisen in Verbindung bringen. </a:t>
            </a:r>
          </a:p>
          <a:p>
            <a:pPr>
              <a:lnSpc>
                <a:spcPct val="100000"/>
              </a:lnSpc>
            </a:pPr>
            <a:r>
              <a:rPr lang="de-DE" sz="1200" dirty="0"/>
              <a:t>Die </a:t>
            </a:r>
            <a:r>
              <a:rPr lang="de-DE" sz="1200" dirty="0" err="1"/>
              <a:t>SuS</a:t>
            </a:r>
            <a:r>
              <a:rPr lang="de-DE" sz="1200" dirty="0"/>
              <a:t> analysieren unterschiedliche Lebensstile und ihren Einfluss auf das Klima. </a:t>
            </a:r>
          </a:p>
          <a:p>
            <a:pPr>
              <a:lnSpc>
                <a:spcPct val="100000"/>
              </a:lnSpc>
            </a:pPr>
            <a:r>
              <a:rPr lang="de-DE" sz="1200" dirty="0"/>
              <a:t>Die </a:t>
            </a:r>
            <a:r>
              <a:rPr lang="de-DE" sz="1200" dirty="0" err="1"/>
              <a:t>SuS</a:t>
            </a:r>
            <a:r>
              <a:rPr lang="de-DE" sz="1200" dirty="0"/>
              <a:t> lernen das Instrument des ökologischen Handabdrucks kennen. Sie wissen, dass nachhaltiger Konsum eine Gemeinschaftsaufgabe ist und kennen die hohe Wirksamkeit gemeinschaftlicher Veränderungen. </a:t>
            </a:r>
          </a:p>
          <a:p>
            <a:pPr>
              <a:lnSpc>
                <a:spcPct val="100000"/>
              </a:lnSpc>
            </a:pPr>
            <a:r>
              <a:rPr lang="de-DE" sz="1200" b="1" dirty="0">
                <a:solidFill>
                  <a:schemeClr val="accent1"/>
                </a:solidFill>
              </a:rPr>
              <a:t>Bewerten / Urteilskompetenz </a:t>
            </a:r>
          </a:p>
          <a:p>
            <a:pPr>
              <a:lnSpc>
                <a:spcPct val="100000"/>
              </a:lnSpc>
            </a:pPr>
            <a:r>
              <a:rPr lang="de-DE" sz="1200" dirty="0"/>
              <a:t>Die </a:t>
            </a:r>
            <a:r>
              <a:rPr lang="de-DE" sz="1200" dirty="0" err="1"/>
              <a:t>SuS</a:t>
            </a:r>
            <a:r>
              <a:rPr lang="de-DE" sz="1200" dirty="0"/>
              <a:t> können irrelevante Tipps und gängige </a:t>
            </a:r>
            <a:r>
              <a:rPr lang="de-DE" sz="1200" dirty="0" err="1"/>
              <a:t>low</a:t>
            </a:r>
            <a:r>
              <a:rPr lang="de-DE" sz="1200" dirty="0"/>
              <a:t>-impact-Maßnahmen (Peanuts) erkennen und von wirkungsvollen Alltagshandlungen (Big Points) unterscheiden und kritisch bewerten. </a:t>
            </a:r>
          </a:p>
          <a:p>
            <a:pPr>
              <a:lnSpc>
                <a:spcPct val="100000"/>
              </a:lnSpc>
            </a:pPr>
            <a:r>
              <a:rPr lang="de-DE" sz="1200" dirty="0"/>
              <a:t>Die </a:t>
            </a:r>
            <a:r>
              <a:rPr lang="de-DE" sz="1200" dirty="0" err="1"/>
              <a:t>SuS</a:t>
            </a:r>
            <a:r>
              <a:rPr lang="de-DE" sz="1200" dirty="0"/>
              <a:t> nehmen unterschiedliche Perspektiven ein und reflektieren individuelle und gesellschaftliche Verantwortung. Sie beurteilen diese in Bezug auf unterschiedliche Handlungsebenen.  </a:t>
            </a:r>
          </a:p>
          <a:p>
            <a:pPr>
              <a:lnSpc>
                <a:spcPct val="100000"/>
              </a:lnSpc>
            </a:pPr>
            <a:r>
              <a:rPr lang="de-DE" sz="1200" dirty="0"/>
              <a:t>Die </a:t>
            </a:r>
            <a:r>
              <a:rPr lang="de-DE" sz="1200" dirty="0" err="1"/>
              <a:t>SuS</a:t>
            </a:r>
            <a:r>
              <a:rPr lang="de-DE" sz="1200" dirty="0"/>
              <a:t> reflektieren den Ansatz der individuellen Verantwortung und verbinden ihn mit dem Aspekt sozialer Gerechtigkeit.  </a:t>
            </a:r>
          </a:p>
          <a:p>
            <a:pPr>
              <a:lnSpc>
                <a:spcPct val="100000"/>
              </a:lnSpc>
            </a:pPr>
            <a:r>
              <a:rPr lang="de-DE" sz="1200" b="1" dirty="0">
                <a:solidFill>
                  <a:schemeClr val="accent1"/>
                </a:solidFill>
              </a:rPr>
              <a:t>Handlungskompetenz </a:t>
            </a:r>
          </a:p>
          <a:p>
            <a:pPr>
              <a:lnSpc>
                <a:spcPct val="100000"/>
              </a:lnSpc>
            </a:pPr>
            <a:r>
              <a:rPr lang="de-DE" sz="1200" dirty="0"/>
              <a:t>Die </a:t>
            </a:r>
            <a:r>
              <a:rPr lang="de-DE" sz="1200" dirty="0" err="1"/>
              <a:t>SuS</a:t>
            </a:r>
            <a:r>
              <a:rPr lang="de-DE" sz="1200" dirty="0"/>
              <a:t> kennen Handlungsansätze für ihren Alltag, den eigenen Fußabdruck zu reduzieren und Maßnahmen, die sie in ihrem Umfeld umsetzen können zur Vergrößerung ihres Handabdrucks. </a:t>
            </a:r>
            <a:br>
              <a:rPr lang="de-DE" sz="1200" dirty="0"/>
            </a:br>
            <a:r>
              <a:rPr lang="de-DE" sz="1200" dirty="0"/>
              <a:t>Sie sind motiviert, diese umzusetzen.  </a:t>
            </a:r>
            <a:br>
              <a:rPr lang="de-DE" sz="1300" dirty="0"/>
            </a:br>
            <a:br>
              <a:rPr lang="de-DE" sz="1300" dirty="0"/>
            </a:br>
            <a:endParaRPr lang="de-DE" sz="1300" dirty="0"/>
          </a:p>
          <a:p>
            <a:pPr>
              <a:lnSpc>
                <a:spcPct val="100000"/>
              </a:lnSpc>
              <a:spcBef>
                <a:spcPct val="0"/>
              </a:spcBef>
              <a:spcAft>
                <a:spcPct val="0"/>
              </a:spcAft>
            </a:pPr>
            <a:r>
              <a:rPr lang="de-DE" sz="3200" dirty="0">
                <a:solidFill>
                  <a:schemeClr val="accent4"/>
                </a:solidFill>
                <a:latin typeface="+mj-lt"/>
              </a:rPr>
              <a:t>Bezüge zu den SDGs*</a:t>
            </a:r>
          </a:p>
          <a:p>
            <a:pPr>
              <a:lnSpc>
                <a:spcPct val="100000"/>
              </a:lnSpc>
            </a:pPr>
            <a:br>
              <a:rPr lang="de-DE" sz="1300" dirty="0"/>
            </a:br>
            <a:endParaRPr lang="de-DE" dirty="0"/>
          </a:p>
        </p:txBody>
      </p:sp>
      <p:sp>
        <p:nvSpPr>
          <p:cNvPr id="5" name="Textplatzhalter 4">
            <a:extLst>
              <a:ext uri="{FF2B5EF4-FFF2-40B4-BE49-F238E27FC236}">
                <a16:creationId xmlns:a16="http://schemas.microsoft.com/office/drawing/2014/main" id="{05DDFE59-90CA-4E6B-98C7-7C1DBB6C969D}"/>
              </a:ext>
            </a:extLst>
          </p:cNvPr>
          <p:cNvSpPr>
            <a:spLocks noGrp="1"/>
          </p:cNvSpPr>
          <p:nvPr>
            <p:ph type="body" sz="quarter" idx="22"/>
          </p:nvPr>
        </p:nvSpPr>
        <p:spPr/>
        <p:txBody>
          <a:bodyPr/>
          <a:lstStyle/>
          <a:p>
            <a:r>
              <a:rPr lang="de-DE" dirty="0"/>
              <a:t>Unterrichtseinheit: Klimaschutz im Alltag – worauf kommt’s an? </a:t>
            </a:r>
          </a:p>
        </p:txBody>
      </p:sp>
      <p:sp>
        <p:nvSpPr>
          <p:cNvPr id="10" name="Textplatzhalter 4">
            <a:extLst>
              <a:ext uri="{FF2B5EF4-FFF2-40B4-BE49-F238E27FC236}">
                <a16:creationId xmlns:a16="http://schemas.microsoft.com/office/drawing/2014/main" id="{3F2E5B34-4766-4DB8-844D-7050B2B13126}"/>
              </a:ext>
            </a:extLst>
          </p:cNvPr>
          <p:cNvSpPr txBox="1">
            <a:spLocks/>
          </p:cNvSpPr>
          <p:nvPr/>
        </p:nvSpPr>
        <p:spPr bwMode="auto">
          <a:xfrm>
            <a:off x="386837" y="9580417"/>
            <a:ext cx="5556763" cy="29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1000" kern="0" dirty="0">
                <a:solidFill>
                  <a:schemeClr val="tx1"/>
                </a:solidFill>
              </a:rPr>
              <a:t>* SDGs = </a:t>
            </a:r>
            <a:r>
              <a:rPr lang="de-DE" sz="1000" kern="0" dirty="0" err="1">
                <a:solidFill>
                  <a:schemeClr val="tx1"/>
                </a:solidFill>
                <a:hlinkClick r:id="rId2"/>
              </a:rPr>
              <a:t>Sustainable</a:t>
            </a:r>
            <a:r>
              <a:rPr lang="de-DE" sz="1000" kern="0" dirty="0">
                <a:solidFill>
                  <a:schemeClr val="tx1"/>
                </a:solidFill>
                <a:hlinkClick r:id="rId2"/>
              </a:rPr>
              <a:t> Development Goals </a:t>
            </a:r>
            <a:r>
              <a:rPr lang="de-DE" sz="1000" kern="0" dirty="0">
                <a:solidFill>
                  <a:schemeClr val="tx1"/>
                </a:solidFill>
              </a:rPr>
              <a:t>(dt.: Ziele für nachhaltige Entwicklung) der Vereinten Nationen </a:t>
            </a:r>
          </a:p>
        </p:txBody>
      </p:sp>
      <p:sp>
        <p:nvSpPr>
          <p:cNvPr id="12" name="Textplatzhalter 3">
            <a:extLst>
              <a:ext uri="{FF2B5EF4-FFF2-40B4-BE49-F238E27FC236}">
                <a16:creationId xmlns:a16="http://schemas.microsoft.com/office/drawing/2014/main" id="{525EA65E-7090-4A92-A91B-B78EBDC88ED8}"/>
              </a:ext>
            </a:extLst>
          </p:cNvPr>
          <p:cNvSpPr txBox="1">
            <a:spLocks/>
          </p:cNvSpPr>
          <p:nvPr/>
        </p:nvSpPr>
        <p:spPr bwMode="auto">
          <a:xfrm>
            <a:off x="386837" y="7737805"/>
            <a:ext cx="3108356" cy="1535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0" marR="0" indent="-246596" algn="l" defTabSz="914400" rtl="0" eaLnBrk="1" fontAlgn="base" latinLnBrk="0" hangingPunct="1">
              <a:lnSpc>
                <a:spcPct val="90000"/>
              </a:lnSpc>
              <a:spcBef>
                <a:spcPts val="0"/>
              </a:spcBef>
              <a:spcAft>
                <a:spcPts val="600"/>
              </a:spcAft>
              <a:buClrTx/>
              <a:buSzTx/>
              <a:buFontTx/>
              <a:buNone/>
              <a:tabLst/>
              <a:defRPr sz="1400" b="0">
                <a:solidFill>
                  <a:schemeClr val="tx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tx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solidFill>
                  <a:schemeClr val="tx1"/>
                </a:solidFill>
                <a:latin typeface="+mn-lt"/>
                <a:ea typeface="ＭＳ Ｐゴシック" charset="0"/>
              </a:defRPr>
            </a:lvl3pPr>
            <a:lvl4pPr marL="821988" indent="-241116" algn="l" rtl="0" eaLnBrk="1" fontAlgn="base" hangingPunct="1">
              <a:lnSpc>
                <a:spcPts val="2740"/>
              </a:lnSpc>
              <a:spcBef>
                <a:spcPct val="0"/>
              </a:spcBef>
              <a:spcAft>
                <a:spcPts val="609"/>
              </a:spcAft>
              <a:buClr>
                <a:srgbClr val="2184C2"/>
              </a:buClr>
              <a:buSzPct val="120000"/>
              <a:buFont typeface="Arial" charset="0"/>
              <a:buChar char="•"/>
              <a:defRPr sz="1827" baseline="0">
                <a:solidFill>
                  <a:schemeClr val="tx1"/>
                </a:solidFill>
                <a:latin typeface="Roboto Light"/>
                <a:ea typeface="ＭＳ Ｐゴシック" charset="0"/>
              </a:defRPr>
            </a:lvl4pPr>
            <a:lvl5pPr marL="821988" indent="-241116" algn="l" rtl="0" eaLnBrk="1" fontAlgn="base" hangingPunct="1">
              <a:lnSpc>
                <a:spcPts val="2740"/>
              </a:lnSpc>
              <a:spcBef>
                <a:spcPct val="0"/>
              </a:spcBef>
              <a:spcAft>
                <a:spcPts val="609"/>
              </a:spcAft>
              <a:buClr>
                <a:srgbClr val="2184C2"/>
              </a:buClr>
              <a:buSzPct val="120000"/>
              <a:buFont typeface="Arial" charset="0"/>
              <a:buChar char="•"/>
              <a:defRPr sz="1827" baseline="0">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a:tabLst>
                <a:tab pos="1076325" algn="l"/>
              </a:tabLst>
            </a:pPr>
            <a:r>
              <a:rPr lang="de-DE" sz="1200" b="1" dirty="0"/>
              <a:t>	Ziel 12 </a:t>
            </a:r>
          </a:p>
          <a:p>
            <a:pPr>
              <a:tabLst>
                <a:tab pos="808038" algn="l"/>
              </a:tabLst>
            </a:pPr>
            <a:r>
              <a:rPr lang="de-DE" sz="1200" dirty="0"/>
              <a:t>Schwerpunkt des Materials sind Handlungen, die einen nachhaltigen Lebensstil fördern. </a:t>
            </a:r>
            <a:br>
              <a:rPr lang="de-DE" sz="1200" dirty="0"/>
            </a:br>
            <a:r>
              <a:rPr lang="de-DE" sz="1200" dirty="0"/>
              <a:t>Der Fokus hierbei liegt nicht nur auf individuellen Verhaltensanpassungen, sondern vor allem auf gemeinschaftlichen Veränderungen. </a:t>
            </a:r>
          </a:p>
        </p:txBody>
      </p:sp>
      <p:sp>
        <p:nvSpPr>
          <p:cNvPr id="13" name="Textplatzhalter 3">
            <a:extLst>
              <a:ext uri="{FF2B5EF4-FFF2-40B4-BE49-F238E27FC236}">
                <a16:creationId xmlns:a16="http://schemas.microsoft.com/office/drawing/2014/main" id="{BB05E5A2-F6C1-4E37-866D-5526CC50350D}"/>
              </a:ext>
            </a:extLst>
          </p:cNvPr>
          <p:cNvSpPr txBox="1">
            <a:spLocks/>
          </p:cNvSpPr>
          <p:nvPr/>
        </p:nvSpPr>
        <p:spPr bwMode="auto">
          <a:xfrm>
            <a:off x="3779837" y="7737805"/>
            <a:ext cx="3108356" cy="1535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0" marR="0" indent="-246596" algn="l" defTabSz="914400" rtl="0" eaLnBrk="1" fontAlgn="base" latinLnBrk="0" hangingPunct="1">
              <a:lnSpc>
                <a:spcPct val="90000"/>
              </a:lnSpc>
              <a:spcBef>
                <a:spcPts val="0"/>
              </a:spcBef>
              <a:spcAft>
                <a:spcPts val="600"/>
              </a:spcAft>
              <a:buClrTx/>
              <a:buSzTx/>
              <a:buFontTx/>
              <a:buNone/>
              <a:tabLst/>
              <a:defRPr sz="1400" b="0">
                <a:solidFill>
                  <a:schemeClr val="tx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tx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solidFill>
                  <a:schemeClr val="tx1"/>
                </a:solidFill>
                <a:latin typeface="+mn-lt"/>
                <a:ea typeface="ＭＳ Ｐゴシック" charset="0"/>
              </a:defRPr>
            </a:lvl3pPr>
            <a:lvl4pPr marL="821988" indent="-241116" algn="l" rtl="0" eaLnBrk="1" fontAlgn="base" hangingPunct="1">
              <a:lnSpc>
                <a:spcPts val="2740"/>
              </a:lnSpc>
              <a:spcBef>
                <a:spcPct val="0"/>
              </a:spcBef>
              <a:spcAft>
                <a:spcPts val="609"/>
              </a:spcAft>
              <a:buClr>
                <a:srgbClr val="2184C2"/>
              </a:buClr>
              <a:buSzPct val="120000"/>
              <a:buFont typeface="Arial" charset="0"/>
              <a:buChar char="•"/>
              <a:defRPr sz="1827" baseline="0">
                <a:solidFill>
                  <a:schemeClr val="tx1"/>
                </a:solidFill>
                <a:latin typeface="Roboto Light"/>
                <a:ea typeface="ＭＳ Ｐゴシック" charset="0"/>
              </a:defRPr>
            </a:lvl4pPr>
            <a:lvl5pPr marL="821988" indent="-241116" algn="l" rtl="0" eaLnBrk="1" fontAlgn="base" hangingPunct="1">
              <a:lnSpc>
                <a:spcPts val="2740"/>
              </a:lnSpc>
              <a:spcBef>
                <a:spcPct val="0"/>
              </a:spcBef>
              <a:spcAft>
                <a:spcPts val="609"/>
              </a:spcAft>
              <a:buClr>
                <a:srgbClr val="2184C2"/>
              </a:buClr>
              <a:buSzPct val="120000"/>
              <a:buFont typeface="Arial" charset="0"/>
              <a:buChar char="•"/>
              <a:defRPr sz="1827" baseline="0">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a:tabLst>
                <a:tab pos="1076325" algn="l"/>
              </a:tabLst>
            </a:pPr>
            <a:r>
              <a:rPr lang="de-DE" sz="1200" b="1" dirty="0"/>
              <a:t>	Ziel 13 </a:t>
            </a:r>
          </a:p>
          <a:p>
            <a:pPr>
              <a:tabLst>
                <a:tab pos="808038" algn="l"/>
              </a:tabLst>
            </a:pPr>
            <a:r>
              <a:rPr lang="de-DE" sz="1200" dirty="0"/>
              <a:t>Die Klimawaage unterstützt Schüler*innen darin, wirkungsvolle Klimaschutzmaßnahmen kennenzulernen und diese gemeinsam in ihrem Umfeld und in der Schule umzusetzen. </a:t>
            </a:r>
          </a:p>
        </p:txBody>
      </p:sp>
      <p:pic>
        <p:nvPicPr>
          <p:cNvPr id="2058" name="Picture 10" descr="Nachhaltigkeitsziel 12 - Sport">
            <a:extLst>
              <a:ext uri="{FF2B5EF4-FFF2-40B4-BE49-F238E27FC236}">
                <a16:creationId xmlns:a16="http://schemas.microsoft.com/office/drawing/2014/main" id="{A3611FC8-CDC6-416A-BED3-8562F19FE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37" y="6927843"/>
            <a:ext cx="964764" cy="96578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Verband der deutschen Lack- und Druckfarbenindustrie e.V. | 17 Ziele für  Mensch, Umwelt und Unternehmen">
            <a:extLst>
              <a:ext uri="{FF2B5EF4-FFF2-40B4-BE49-F238E27FC236}">
                <a16:creationId xmlns:a16="http://schemas.microsoft.com/office/drawing/2014/main" id="{A8470A2A-E599-49D3-BD1C-0D23F70FA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6" y="6927843"/>
            <a:ext cx="965783" cy="965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136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DAEBC-3441-4909-BB02-C9164C1B52D9}"/>
              </a:ext>
            </a:extLst>
          </p:cNvPr>
          <p:cNvSpPr>
            <a:spLocks noGrp="1"/>
          </p:cNvSpPr>
          <p:nvPr>
            <p:ph type="title"/>
          </p:nvPr>
        </p:nvSpPr>
        <p:spPr>
          <a:xfrm>
            <a:off x="386837" y="1320204"/>
            <a:ext cx="6786000" cy="898419"/>
          </a:xfrm>
        </p:spPr>
        <p:txBody>
          <a:bodyPr anchor="t"/>
          <a:lstStyle/>
          <a:p>
            <a:r>
              <a:rPr lang="de-DE" dirty="0"/>
              <a:t>Ablauf</a:t>
            </a:r>
          </a:p>
        </p:txBody>
      </p:sp>
      <p:sp>
        <p:nvSpPr>
          <p:cNvPr id="3" name="Fußzeilenplatzhalter 2">
            <a:extLst>
              <a:ext uri="{FF2B5EF4-FFF2-40B4-BE49-F238E27FC236}">
                <a16:creationId xmlns:a16="http://schemas.microsoft.com/office/drawing/2014/main" id="{8402BA2D-0419-4638-8A1C-E2A4E9CBF849}"/>
              </a:ext>
            </a:extLst>
          </p:cNvPr>
          <p:cNvSpPr>
            <a:spLocks noGrp="1"/>
          </p:cNvSpPr>
          <p:nvPr>
            <p:ph type="ftr" sz="quarter" idx="10"/>
          </p:nvPr>
        </p:nvSpPr>
        <p:spPr/>
        <p:txBody>
          <a:bodyPr/>
          <a:lstStyle/>
          <a:p>
            <a:fld id="{9302D2D9-6C41-8943-9065-B4377A0BA008}" type="slidenum">
              <a:rPr lang="de-DE" smtClean="0"/>
              <a:pPr/>
              <a:t>5</a:t>
            </a:fld>
            <a:endParaRPr lang="de-DE" dirty="0"/>
          </a:p>
        </p:txBody>
      </p:sp>
      <p:sp>
        <p:nvSpPr>
          <p:cNvPr id="5" name="Textplatzhalter 4">
            <a:extLst>
              <a:ext uri="{FF2B5EF4-FFF2-40B4-BE49-F238E27FC236}">
                <a16:creationId xmlns:a16="http://schemas.microsoft.com/office/drawing/2014/main" id="{FEABDC47-72D9-4B44-A108-C866CF1EFC9D}"/>
              </a:ext>
            </a:extLst>
          </p:cNvPr>
          <p:cNvSpPr>
            <a:spLocks noGrp="1"/>
          </p:cNvSpPr>
          <p:nvPr>
            <p:ph type="body" sz="quarter" idx="22"/>
          </p:nvPr>
        </p:nvSpPr>
        <p:spPr/>
        <p:txBody>
          <a:bodyPr/>
          <a:lstStyle/>
          <a:p>
            <a:r>
              <a:rPr lang="de-DE" dirty="0"/>
              <a:t>Unterrichtseinheit: Klimaschutz im Alltag – worauf kommt’s an? </a:t>
            </a:r>
          </a:p>
        </p:txBody>
      </p:sp>
      <p:graphicFrame>
        <p:nvGraphicFramePr>
          <p:cNvPr id="7" name="Tabelle 6">
            <a:extLst>
              <a:ext uri="{FF2B5EF4-FFF2-40B4-BE49-F238E27FC236}">
                <a16:creationId xmlns:a16="http://schemas.microsoft.com/office/drawing/2014/main" id="{ED30A4D0-2D45-418C-A8E3-AA66A2C93B16}"/>
              </a:ext>
            </a:extLst>
          </p:cNvPr>
          <p:cNvGraphicFramePr>
            <a:graphicFrameLocks noGrp="1"/>
          </p:cNvGraphicFramePr>
          <p:nvPr>
            <p:extLst>
              <p:ext uri="{D42A27DB-BD31-4B8C-83A1-F6EECF244321}">
                <p14:modId xmlns:p14="http://schemas.microsoft.com/office/powerpoint/2010/main" val="2886522743"/>
              </p:ext>
            </p:extLst>
          </p:nvPr>
        </p:nvGraphicFramePr>
        <p:xfrm>
          <a:off x="386837" y="1941895"/>
          <a:ext cx="6785157" cy="7385904"/>
        </p:xfrm>
        <a:graphic>
          <a:graphicData uri="http://schemas.openxmlformats.org/drawingml/2006/table">
            <a:tbl>
              <a:tblPr/>
              <a:tblGrid>
                <a:gridCol w="1032524">
                  <a:extLst>
                    <a:ext uri="{9D8B030D-6E8A-4147-A177-3AD203B41FA5}">
                      <a16:colId xmlns:a16="http://schemas.microsoft.com/office/drawing/2014/main" val="2469808579"/>
                    </a:ext>
                  </a:extLst>
                </a:gridCol>
                <a:gridCol w="3503206">
                  <a:extLst>
                    <a:ext uri="{9D8B030D-6E8A-4147-A177-3AD203B41FA5}">
                      <a16:colId xmlns:a16="http://schemas.microsoft.com/office/drawing/2014/main" val="2862748128"/>
                    </a:ext>
                  </a:extLst>
                </a:gridCol>
                <a:gridCol w="2249427">
                  <a:extLst>
                    <a:ext uri="{9D8B030D-6E8A-4147-A177-3AD203B41FA5}">
                      <a16:colId xmlns:a16="http://schemas.microsoft.com/office/drawing/2014/main" val="591880503"/>
                    </a:ext>
                  </a:extLst>
                </a:gridCol>
              </a:tblGrid>
              <a:tr h="186986">
                <a:tc>
                  <a:txBody>
                    <a:bodyPr/>
                    <a:lstStyle/>
                    <a:p>
                      <a:pPr algn="l" rtl="0" fontAlgn="base">
                        <a:lnSpc>
                          <a:spcPct val="90000"/>
                        </a:lnSpc>
                        <a:spcBef>
                          <a:spcPts val="0"/>
                        </a:spcBef>
                        <a:spcAft>
                          <a:spcPts val="0"/>
                        </a:spcAft>
                      </a:pPr>
                      <a:r>
                        <a:rPr lang="de-DE" sz="1200" b="1" i="0" dirty="0">
                          <a:effectLst/>
                          <a:latin typeface="+mn-lt"/>
                        </a:rPr>
                        <a:t>Phase/Dauer</a:t>
                      </a:r>
                      <a:r>
                        <a:rPr lang="de-DE" sz="1200" b="0" i="0" dirty="0">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1" i="0" dirty="0">
                          <a:effectLst/>
                          <a:latin typeface="+mn-lt"/>
                        </a:rPr>
                        <a:t>Inhalt/Lernziel</a:t>
                      </a:r>
                      <a:r>
                        <a:rPr lang="de-DE" sz="1200" b="0" i="0" dirty="0">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1" i="0" dirty="0">
                          <a:effectLst/>
                          <a:latin typeface="+mn-lt"/>
                        </a:rPr>
                        <a:t>Sozialform/Methode/Material</a:t>
                      </a:r>
                      <a:r>
                        <a:rPr lang="de-DE" sz="1200" b="0" i="0" dirty="0">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186986">
                <a:tc gridSpan="3">
                  <a:txBody>
                    <a:bodyPr/>
                    <a:lstStyle/>
                    <a:p>
                      <a:pPr algn="l" rtl="0" fontAlgn="base">
                        <a:lnSpc>
                          <a:spcPct val="90000"/>
                        </a:lnSpc>
                        <a:spcBef>
                          <a:spcPts val="0"/>
                        </a:spcBef>
                        <a:spcAft>
                          <a:spcPts val="0"/>
                        </a:spcAft>
                      </a:pPr>
                      <a:r>
                        <a:rPr lang="de-DE" sz="1200" b="1" i="0" dirty="0">
                          <a:solidFill>
                            <a:schemeClr val="accent1"/>
                          </a:solidFill>
                          <a:effectLst/>
                          <a:latin typeface="+mn-lt"/>
                        </a:rPr>
                        <a:t>Grundlagen</a:t>
                      </a:r>
                      <a:r>
                        <a:rPr lang="de-DE" sz="1200" b="0" i="0" dirty="0">
                          <a:solidFill>
                            <a:schemeClr val="accent1"/>
                          </a:solidFill>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EBF6F8"/>
                    </a:solidFill>
                  </a:tcPr>
                </a:tc>
                <a:tc hMerge="1">
                  <a:txBody>
                    <a:bodyPr/>
                    <a:lstStyle/>
                    <a:p>
                      <a:endParaRPr lang="de-DE"/>
                    </a:p>
                  </a:txBody>
                  <a:tcPr>
                    <a:lnL w="12700" cmpd="sng">
                      <a:noFill/>
                      <a:prstDash val="solid"/>
                    </a:lnL>
                    <a:lnT w="9525" cap="flat" cmpd="sng" algn="ctr">
                      <a:solidFill>
                        <a:schemeClr val="tx1"/>
                      </a:solidFill>
                      <a:prstDash val="solid"/>
                      <a:round/>
                      <a:headEnd type="none" w="med" len="med"/>
                      <a:tailEnd type="none" w="med" len="med"/>
                    </a:lnT>
                  </a:tcPr>
                </a:tc>
                <a:tc hMerge="1">
                  <a:txBody>
                    <a:bodyPr/>
                    <a:lstStyle/>
                    <a:p>
                      <a:pPr algn="l" rtl="0" fontAlgn="base">
                        <a:lnSpc>
                          <a:spcPct val="90000"/>
                        </a:lnSpc>
                      </a:pPr>
                      <a:endParaRPr lang="de-DE" sz="1200" b="0" i="0" dirty="0">
                        <a:effectLst/>
                        <a:latin typeface="+mn-lt"/>
                      </a:endParaRPr>
                    </a:p>
                  </a:txBody>
                  <a:tcPr marL="32027" marR="32027" marT="16014" marB="1601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325868614"/>
                  </a:ext>
                </a:extLst>
              </a:tr>
              <a:tr h="577233">
                <a:tc>
                  <a:txBody>
                    <a:bodyPr/>
                    <a:lstStyle/>
                    <a:p>
                      <a:pPr algn="l" rtl="0" fontAlgn="base">
                        <a:lnSpc>
                          <a:spcPct val="90000"/>
                        </a:lnSpc>
                        <a:spcBef>
                          <a:spcPts val="0"/>
                        </a:spcBef>
                        <a:spcAft>
                          <a:spcPts val="0"/>
                        </a:spcAft>
                      </a:pPr>
                      <a:r>
                        <a:rPr lang="de-DE" sz="1200" b="1" i="0" dirty="0">
                          <a:effectLst/>
                          <a:latin typeface="+mn-lt"/>
                        </a:rPr>
                        <a:t>Einstieg</a:t>
                      </a: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10 min. </a:t>
                      </a:r>
                    </a:p>
                    <a:p>
                      <a:pPr algn="l" rtl="0" fontAlgn="base">
                        <a:lnSpc>
                          <a:spcPct val="90000"/>
                        </a:lnSpc>
                        <a:spcBef>
                          <a:spcPts val="0"/>
                        </a:spcBef>
                        <a:spcAft>
                          <a:spcPts val="0"/>
                        </a:spcAft>
                      </a:pPr>
                      <a:r>
                        <a:rPr lang="de-DE" sz="1200" b="0" i="0" dirty="0">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0" i="0" dirty="0">
                          <a:effectLst/>
                          <a:latin typeface="+mn-lt"/>
                        </a:rPr>
                        <a:t>Fragen für den Austausch: siehe „Arbeitsaufträge“</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Plenum </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Gesprächsmühle: Laufen im Raum mit wechselndem Austausch zu zweit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59950543"/>
                  </a:ext>
                </a:extLst>
              </a:tr>
              <a:tr h="1357727">
                <a:tc>
                  <a:txBody>
                    <a:bodyPr/>
                    <a:lstStyle/>
                    <a:p>
                      <a:pPr algn="l" rtl="0" fontAlgn="base">
                        <a:lnSpc>
                          <a:spcPct val="90000"/>
                        </a:lnSpc>
                        <a:spcBef>
                          <a:spcPts val="0"/>
                        </a:spcBef>
                        <a:spcAft>
                          <a:spcPts val="0"/>
                        </a:spcAft>
                      </a:pPr>
                      <a:r>
                        <a:rPr lang="de-DE" sz="1200" b="1" i="0" dirty="0">
                          <a:effectLst/>
                          <a:latin typeface="+mn-lt"/>
                        </a:rPr>
                        <a:t>Erarbeitung</a:t>
                      </a: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25 min. </a:t>
                      </a:r>
                    </a:p>
                    <a:p>
                      <a:pPr algn="l" rtl="0" fontAlgn="base">
                        <a:lnSpc>
                          <a:spcPct val="90000"/>
                        </a:lnSpc>
                        <a:spcBef>
                          <a:spcPts val="0"/>
                        </a:spcBef>
                        <a:spcAft>
                          <a:spcPts val="0"/>
                        </a:spcAft>
                      </a:pP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1" i="0" dirty="0">
                          <a:effectLst/>
                          <a:latin typeface="+mn-lt"/>
                        </a:rPr>
                        <a:t>Inhalt: </a:t>
                      </a:r>
                    </a:p>
                    <a:p>
                      <a:pPr algn="l" rtl="0" fontAlgn="base">
                        <a:lnSpc>
                          <a:spcPct val="90000"/>
                        </a:lnSpc>
                        <a:spcBef>
                          <a:spcPts val="0"/>
                        </a:spcBef>
                        <a:spcAft>
                          <a:spcPts val="0"/>
                        </a:spcAft>
                      </a:pPr>
                      <a:r>
                        <a:rPr lang="de-DE" sz="1200" b="0" i="0" dirty="0">
                          <a:effectLst/>
                          <a:latin typeface="+mn-lt"/>
                        </a:rPr>
                        <a:t>1. CO</a:t>
                      </a:r>
                      <a:r>
                        <a:rPr lang="de-DE" sz="1200" b="0" i="0" baseline="-25000" dirty="0">
                          <a:effectLst/>
                          <a:latin typeface="+mn-lt"/>
                        </a:rPr>
                        <a:t>2</a:t>
                      </a:r>
                      <a:r>
                        <a:rPr lang="de-DE" sz="1200" b="0" i="0" dirty="0">
                          <a:effectLst/>
                          <a:latin typeface="+mn-lt"/>
                        </a:rPr>
                        <a:t>-Fußabdruck: Einsparpotenziale unterschiedlicher Handlungen (Big Points &amp; Peanuts)</a:t>
                      </a:r>
                    </a:p>
                    <a:p>
                      <a:pPr algn="l" rtl="0" fontAlgn="base">
                        <a:lnSpc>
                          <a:spcPct val="90000"/>
                        </a:lnSpc>
                        <a:spcBef>
                          <a:spcPts val="0"/>
                        </a:spcBef>
                        <a:spcAft>
                          <a:spcPts val="0"/>
                        </a:spcAft>
                      </a:pPr>
                      <a:r>
                        <a:rPr lang="de-DE" sz="1200" b="0" i="0" dirty="0">
                          <a:effectLst/>
                          <a:latin typeface="+mn-lt"/>
                        </a:rPr>
                        <a:t>2. Ökologischer Handabdruck: Brainstorming zur Vergrößerung des Handabdrucks </a:t>
                      </a:r>
                    </a:p>
                    <a:p>
                      <a:pPr algn="l" rtl="0" fontAlgn="base">
                        <a:lnSpc>
                          <a:spcPct val="90000"/>
                        </a:lnSpc>
                        <a:spcBef>
                          <a:spcPts val="0"/>
                        </a:spcBef>
                        <a:spcAft>
                          <a:spcPts val="0"/>
                        </a:spcAft>
                      </a:pPr>
                      <a:endParaRPr lang="de-DE" sz="1200" b="0" i="0" dirty="0">
                        <a:effectLst/>
                        <a:latin typeface="+mn-lt"/>
                      </a:endParaRPr>
                    </a:p>
                    <a:p>
                      <a:pPr algn="l" rtl="0" fontAlgn="base">
                        <a:lnSpc>
                          <a:spcPct val="90000"/>
                        </a:lnSpc>
                        <a:spcBef>
                          <a:spcPts val="0"/>
                        </a:spcBef>
                        <a:spcAft>
                          <a:spcPts val="0"/>
                        </a:spcAft>
                      </a:pPr>
                      <a:r>
                        <a:rPr lang="de-DE" sz="1200" b="0" i="0" u="sng" dirty="0">
                          <a:effectLst/>
                          <a:latin typeface="+mn-lt"/>
                        </a:rPr>
                        <a:t>Lernziel</a:t>
                      </a:r>
                      <a:r>
                        <a:rPr lang="de-DE" sz="1200" b="0" i="0" dirty="0">
                          <a:effectLst/>
                          <a:latin typeface="+mn-lt"/>
                        </a:rPr>
                        <a:t>: Die </a:t>
                      </a:r>
                      <a:r>
                        <a:rPr lang="de-DE" sz="1200" b="0" i="0" dirty="0" err="1">
                          <a:effectLst/>
                          <a:latin typeface="+mn-lt"/>
                        </a:rPr>
                        <a:t>SuS</a:t>
                      </a:r>
                      <a:r>
                        <a:rPr lang="de-DE" sz="1200" b="0" i="0" dirty="0">
                          <a:effectLst/>
                          <a:latin typeface="+mn-lt"/>
                        </a:rPr>
                        <a:t> kennen den CO</a:t>
                      </a:r>
                      <a:r>
                        <a:rPr lang="de-DE" sz="1200" b="0" i="0" baseline="-25000" dirty="0">
                          <a:effectLst/>
                          <a:latin typeface="+mn-lt"/>
                        </a:rPr>
                        <a:t>2</a:t>
                      </a:r>
                      <a:r>
                        <a:rPr lang="de-DE" sz="1200" b="0" i="0" dirty="0">
                          <a:effectLst/>
                          <a:latin typeface="+mn-lt"/>
                        </a:rPr>
                        <a:t>-Fußabdruck und können Handlungen nach ihrem Einsparpotenzial bewerten (Big Points &amp; Peanuts). Die </a:t>
                      </a:r>
                      <a:r>
                        <a:rPr lang="de-DE" sz="1200" b="0" i="0" dirty="0" err="1">
                          <a:effectLst/>
                          <a:latin typeface="+mn-lt"/>
                        </a:rPr>
                        <a:t>SuS</a:t>
                      </a:r>
                      <a:r>
                        <a:rPr lang="de-DE" sz="1200" b="0" i="0" dirty="0">
                          <a:effectLst/>
                          <a:latin typeface="+mn-lt"/>
                        </a:rPr>
                        <a:t> kennen den Handabdruck und entwickeln Handlungsideen.</a:t>
                      </a:r>
                      <a:endParaRPr lang="de-DE" i="0" dirty="0"/>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Partnerarbeit (2 Pers.) </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Arbeitsblätter 1 / 2 / 3</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Mind. drei Dosen bzw. drei Karten pro Paar (Idealerweise erhält jedes Paar eine Dose/Karte, die auch eine Handabdruck-Handlung darstellt.)</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186986">
                <a:tc gridSpan="3">
                  <a:txBody>
                    <a:bodyPr/>
                    <a:lstStyle/>
                    <a:p>
                      <a:pPr algn="l" rtl="0" fontAlgn="base">
                        <a:lnSpc>
                          <a:spcPct val="90000"/>
                        </a:lnSpc>
                        <a:spcBef>
                          <a:spcPts val="0"/>
                        </a:spcBef>
                        <a:spcAft>
                          <a:spcPts val="0"/>
                        </a:spcAft>
                      </a:pPr>
                      <a:r>
                        <a:rPr lang="de-DE" sz="1200" b="1" i="0" dirty="0">
                          <a:solidFill>
                            <a:schemeClr val="accent1"/>
                          </a:solidFill>
                          <a:effectLst/>
                          <a:latin typeface="+mn-lt"/>
                        </a:rPr>
                        <a:t>Vertiefung &amp; Ergebnissicherung</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rgbClr val="EBF6F8"/>
                    </a:solidFill>
                  </a:tcPr>
                </a:tc>
                <a:tc hMerge="1">
                  <a:txBody>
                    <a:bodyPr/>
                    <a:lstStyle/>
                    <a:p>
                      <a:pPr marL="180975" indent="-180975" algn="l" rtl="0" fontAlgn="base">
                        <a:lnSpc>
                          <a:spcPct val="90000"/>
                        </a:lnSpc>
                        <a:spcBef>
                          <a:spcPts val="0"/>
                        </a:spcBef>
                        <a:spcAft>
                          <a:spcPts val="0"/>
                        </a:spcAft>
                        <a:buClr>
                          <a:schemeClr val="accent4"/>
                        </a:buClr>
                        <a:buSzPct val="120000"/>
                        <a:buFont typeface="Arial" panose="020B0604020202020204" pitchFamily="34" charset="0"/>
                        <a:buChar char="•"/>
                      </a:pPr>
                      <a:endParaRPr lang="de-DE" i="0" dirty="0"/>
                    </a:p>
                  </a:txBody>
                  <a:tcPr marL="36000" marR="36000" marT="54000" marB="54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endParaRPr lang="de-DE" sz="1200" b="0" i="0" dirty="0">
                        <a:solidFill>
                          <a:schemeClr val="tx1"/>
                        </a:solidFill>
                        <a:effectLst/>
                        <a:latin typeface="+mn-lt"/>
                      </a:endParaRPr>
                    </a:p>
                  </a:txBody>
                  <a:tcPr marL="36000" marR="36000" marT="54000" marB="54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932038819"/>
                  </a:ext>
                </a:extLst>
              </a:tr>
              <a:tr h="1357727">
                <a:tc>
                  <a:txBody>
                    <a:bodyPr/>
                    <a:lstStyle/>
                    <a:p>
                      <a:pPr algn="l" rtl="0" fontAlgn="base">
                        <a:lnSpc>
                          <a:spcPct val="90000"/>
                        </a:lnSpc>
                        <a:spcBef>
                          <a:spcPts val="0"/>
                        </a:spcBef>
                        <a:spcAft>
                          <a:spcPts val="0"/>
                        </a:spcAft>
                      </a:pPr>
                      <a:r>
                        <a:rPr lang="de-DE" sz="1200" b="1" i="0" dirty="0">
                          <a:effectLst/>
                          <a:latin typeface="+mn-lt"/>
                        </a:rPr>
                        <a:t>Reflexion &amp; Vertiefung</a:t>
                      </a: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10 min.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0" i="0" dirty="0">
                          <a:effectLst/>
                          <a:latin typeface="+mn-lt"/>
                        </a:rPr>
                        <a:t>Jede Person nimmt sich eine Dose/Karte. </a:t>
                      </a:r>
                    </a:p>
                    <a:p>
                      <a:pPr algn="l" rtl="0" fontAlgn="base">
                        <a:lnSpc>
                          <a:spcPct val="90000"/>
                        </a:lnSpc>
                        <a:spcBef>
                          <a:spcPts val="0"/>
                        </a:spcBef>
                        <a:spcAft>
                          <a:spcPts val="0"/>
                        </a:spcAft>
                      </a:pPr>
                      <a:r>
                        <a:rPr lang="de-DE" sz="1200" b="0" i="0" dirty="0">
                          <a:effectLst/>
                          <a:latin typeface="+mn-lt"/>
                        </a:rPr>
                        <a:t>Aufstellung im Raum nach </a:t>
                      </a:r>
                    </a:p>
                    <a:p>
                      <a:pPr algn="l" rtl="0" fontAlgn="base">
                        <a:lnSpc>
                          <a:spcPct val="90000"/>
                        </a:lnSpc>
                        <a:spcBef>
                          <a:spcPts val="0"/>
                        </a:spcBef>
                        <a:spcAft>
                          <a:spcPts val="0"/>
                        </a:spcAft>
                      </a:pPr>
                      <a:r>
                        <a:rPr lang="de-DE" sz="1200" b="0" i="0" dirty="0">
                          <a:effectLst/>
                          <a:latin typeface="+mn-lt"/>
                        </a:rPr>
                        <a:t>1 – Einsparpotenzial  </a:t>
                      </a:r>
                    </a:p>
                    <a:p>
                      <a:pPr algn="l" rtl="0" fontAlgn="base">
                        <a:lnSpc>
                          <a:spcPct val="90000"/>
                        </a:lnSpc>
                        <a:spcBef>
                          <a:spcPts val="0"/>
                        </a:spcBef>
                        <a:spcAft>
                          <a:spcPts val="0"/>
                        </a:spcAft>
                      </a:pPr>
                      <a:r>
                        <a:rPr lang="de-DE" sz="1200" b="0" i="0" dirty="0">
                          <a:effectLst/>
                          <a:latin typeface="+mn-lt"/>
                        </a:rPr>
                        <a:t>2 – Handabdruck  </a:t>
                      </a:r>
                    </a:p>
                    <a:p>
                      <a:pPr algn="l" rtl="0" fontAlgn="base">
                        <a:lnSpc>
                          <a:spcPct val="90000"/>
                        </a:lnSpc>
                        <a:spcBef>
                          <a:spcPts val="0"/>
                        </a:spcBef>
                        <a:spcAft>
                          <a:spcPts val="0"/>
                        </a:spcAft>
                      </a:pPr>
                      <a:r>
                        <a:rPr lang="de-DE" sz="1200" b="0" i="0" dirty="0">
                          <a:effectLst/>
                          <a:latin typeface="+mn-lt"/>
                        </a:rPr>
                        <a:t> </a:t>
                      </a:r>
                    </a:p>
                    <a:p>
                      <a:pPr algn="l" rtl="0" fontAlgn="base">
                        <a:lnSpc>
                          <a:spcPct val="90000"/>
                        </a:lnSpc>
                        <a:spcBef>
                          <a:spcPts val="0"/>
                        </a:spcBef>
                        <a:spcAft>
                          <a:spcPts val="0"/>
                        </a:spcAft>
                      </a:pPr>
                      <a:r>
                        <a:rPr lang="de-DE" sz="1200" b="0" i="0" u="sng" dirty="0">
                          <a:effectLst/>
                          <a:latin typeface="+mn-lt"/>
                        </a:rPr>
                        <a:t>Lernziel:</a:t>
                      </a:r>
                      <a:r>
                        <a:rPr lang="de-DE" sz="1200" b="0" i="0" dirty="0">
                          <a:effectLst/>
                          <a:latin typeface="+mn-lt"/>
                        </a:rPr>
                        <a:t> Die </a:t>
                      </a:r>
                      <a:r>
                        <a:rPr lang="de-DE" sz="1200" b="0" i="0" dirty="0" err="1">
                          <a:effectLst/>
                          <a:latin typeface="+mn-lt"/>
                        </a:rPr>
                        <a:t>SuS</a:t>
                      </a:r>
                      <a:r>
                        <a:rPr lang="de-DE" sz="1200" b="0" i="0" dirty="0">
                          <a:effectLst/>
                          <a:latin typeface="+mn-lt"/>
                        </a:rPr>
                        <a:t> lernen die Bandbreite von Handlungen kennen, können die unterschiedlichen Wirkungsgrade beurteilen, reflektieren Handlungen und ihre Wirkung auf unterschiedlichen Ebenen. </a:t>
                      </a:r>
                      <a:endParaRPr lang="de-DE" i="0" dirty="0"/>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Plenum – Aufstellung im Raum  </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Geleitetes Gespräch </a:t>
                      </a:r>
                    </a:p>
                    <a:p>
                      <a:pPr marL="171450" marR="0" lvl="0" indent="-171450" algn="l" defTabSz="1391900" rtl="0" eaLnBrk="1" fontAlgn="base" latinLnBrk="0" hangingPunct="1">
                        <a:lnSpc>
                          <a:spcPct val="90000"/>
                        </a:lnSpc>
                        <a:spcBef>
                          <a:spcPts val="0"/>
                        </a:spcBef>
                        <a:spcAft>
                          <a:spcPts val="0"/>
                        </a:spcAft>
                        <a:buClr>
                          <a:schemeClr val="accent4"/>
                        </a:buClr>
                        <a:buSzPct val="120000"/>
                        <a:buFont typeface="Arial" panose="020B0604020202020204" pitchFamily="34" charset="0"/>
                        <a:buChar char="•"/>
                        <a:tabLst/>
                        <a:defRPr/>
                      </a:pPr>
                      <a:r>
                        <a:rPr lang="de-DE" sz="1200" b="0" i="0" dirty="0">
                          <a:solidFill>
                            <a:schemeClr val="tx1"/>
                          </a:solidFill>
                          <a:effectLst/>
                          <a:latin typeface="+mn-lt"/>
                        </a:rPr>
                        <a:t>Arbeitsblatt 4</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endParaRPr lang="de-DE" sz="1200" b="0" i="0" dirty="0">
                        <a:solidFill>
                          <a:schemeClr val="tx1"/>
                        </a:solidFill>
                        <a:effectLst/>
                        <a:latin typeface="+mn-lt"/>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52702881"/>
                  </a:ext>
                </a:extLst>
              </a:tr>
              <a:tr h="447151">
                <a:tc>
                  <a:txBody>
                    <a:bodyPr/>
                    <a:lstStyle/>
                    <a:p>
                      <a:pPr algn="l" rtl="0" fontAlgn="base">
                        <a:lnSpc>
                          <a:spcPct val="90000"/>
                        </a:lnSpc>
                        <a:spcBef>
                          <a:spcPts val="0"/>
                        </a:spcBef>
                        <a:spcAft>
                          <a:spcPts val="0"/>
                        </a:spcAft>
                      </a:pPr>
                      <a:r>
                        <a:rPr lang="de-DE" sz="1200" b="1" i="0" dirty="0">
                          <a:effectLst/>
                          <a:latin typeface="+mn-lt"/>
                        </a:rPr>
                        <a:t>Ergebnis-sicherung</a:t>
                      </a: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10 min.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spcBef>
                          <a:spcPts val="0"/>
                        </a:spcBef>
                        <a:spcAft>
                          <a:spcPts val="0"/>
                        </a:spcAft>
                      </a:pPr>
                      <a:r>
                        <a:rPr lang="de-DE" sz="1200" b="0" i="0" dirty="0">
                          <a:effectLst/>
                          <a:latin typeface="+mn-lt"/>
                        </a:rPr>
                        <a:t>Die </a:t>
                      </a:r>
                      <a:r>
                        <a:rPr lang="de-DE" sz="1200" b="0" i="0" dirty="0" err="1">
                          <a:effectLst/>
                          <a:latin typeface="+mn-lt"/>
                        </a:rPr>
                        <a:t>SuS</a:t>
                      </a:r>
                      <a:r>
                        <a:rPr lang="de-DE" sz="1200" b="0" i="0" dirty="0">
                          <a:effectLst/>
                          <a:latin typeface="+mn-lt"/>
                        </a:rPr>
                        <a:t> übertragen die Diskussionsergebnisse auf ihr Arbeitsblatt.</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Einzelarbeit </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Arbeitsblatt 4</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635201332"/>
                  </a:ext>
                </a:extLst>
              </a:tr>
              <a:tr h="577233">
                <a:tc>
                  <a:txBody>
                    <a:bodyPr/>
                    <a:lstStyle/>
                    <a:p>
                      <a:pPr algn="l" rtl="0" fontAlgn="base">
                        <a:lnSpc>
                          <a:spcPct val="90000"/>
                        </a:lnSpc>
                        <a:spcBef>
                          <a:spcPts val="0"/>
                        </a:spcBef>
                        <a:spcAft>
                          <a:spcPts val="0"/>
                        </a:spcAft>
                      </a:pPr>
                      <a:r>
                        <a:rPr lang="de-DE" sz="1200" b="1" i="0" dirty="0">
                          <a:effectLst/>
                          <a:latin typeface="+mn-lt"/>
                        </a:rPr>
                        <a:t>Ergebnis-sicherung</a:t>
                      </a:r>
                      <a:r>
                        <a:rPr lang="de-DE" sz="1200" b="0" i="0" dirty="0">
                          <a:effectLst/>
                          <a:latin typeface="+mn-lt"/>
                        </a:rPr>
                        <a:t> </a:t>
                      </a:r>
                    </a:p>
                    <a:p>
                      <a:pPr algn="l" rtl="0" fontAlgn="base">
                        <a:lnSpc>
                          <a:spcPct val="90000"/>
                        </a:lnSpc>
                        <a:spcBef>
                          <a:spcPts val="0"/>
                        </a:spcBef>
                        <a:spcAft>
                          <a:spcPts val="0"/>
                        </a:spcAft>
                      </a:pPr>
                      <a:r>
                        <a:rPr lang="de-DE" sz="1200" b="0" i="0" dirty="0">
                          <a:effectLst/>
                          <a:latin typeface="+mn-lt"/>
                        </a:rPr>
                        <a:t>10 min.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1" i="0" dirty="0">
                          <a:effectLst/>
                          <a:latin typeface="+mn-lt"/>
                        </a:rPr>
                        <a:t>Inhalt</a:t>
                      </a:r>
                      <a:r>
                        <a:rPr lang="de-DE" sz="1200" b="0" i="0" dirty="0">
                          <a:effectLst/>
                          <a:latin typeface="+mn-lt"/>
                        </a:rPr>
                        <a:t>: </a:t>
                      </a:r>
                      <a:r>
                        <a:rPr lang="de-DE" sz="1200" b="0" i="0" dirty="0" err="1">
                          <a:effectLst/>
                          <a:latin typeface="+mn-lt"/>
                        </a:rPr>
                        <a:t>SuS</a:t>
                      </a:r>
                      <a:r>
                        <a:rPr lang="de-DE" sz="1200" b="0" i="0" dirty="0">
                          <a:effectLst/>
                          <a:latin typeface="+mn-lt"/>
                        </a:rPr>
                        <a:t> üben Anwendung der Big Points im digitalen Mini-Spiel</a:t>
                      </a:r>
                    </a:p>
                    <a:p>
                      <a:pPr algn="l" rtl="0" fontAlgn="base">
                        <a:lnSpc>
                          <a:spcPct val="90000"/>
                        </a:lnSpc>
                        <a:spcBef>
                          <a:spcPts val="0"/>
                        </a:spcBef>
                        <a:spcAft>
                          <a:spcPts val="0"/>
                        </a:spcAft>
                      </a:pPr>
                      <a:endParaRPr lang="de-DE" sz="1200" b="0" i="0" dirty="0">
                        <a:effectLst/>
                        <a:latin typeface="+mn-lt"/>
                      </a:endParaRPr>
                    </a:p>
                    <a:p>
                      <a:pPr algn="l" rtl="0" fontAlgn="base">
                        <a:lnSpc>
                          <a:spcPct val="90000"/>
                        </a:lnSpc>
                        <a:spcBef>
                          <a:spcPts val="0"/>
                        </a:spcBef>
                        <a:spcAft>
                          <a:spcPts val="0"/>
                        </a:spcAft>
                      </a:pPr>
                      <a:r>
                        <a:rPr lang="de-DE" sz="1200" b="0" i="0" u="sng" dirty="0">
                          <a:effectLst/>
                          <a:latin typeface="+mn-lt"/>
                        </a:rPr>
                        <a:t>Lernziel:</a:t>
                      </a:r>
                      <a:r>
                        <a:rPr lang="de-DE" sz="1200" b="0" i="0" u="none" dirty="0">
                          <a:effectLst/>
                          <a:latin typeface="+mn-lt"/>
                        </a:rPr>
                        <a:t> Die </a:t>
                      </a:r>
                      <a:r>
                        <a:rPr lang="de-DE" sz="1200" b="0" i="0" dirty="0" err="1">
                          <a:effectLst/>
                          <a:latin typeface="+mn-lt"/>
                        </a:rPr>
                        <a:t>SuS</a:t>
                      </a:r>
                      <a:r>
                        <a:rPr lang="de-DE" sz="1200" b="0" i="0" dirty="0">
                          <a:effectLst/>
                          <a:latin typeface="+mn-lt"/>
                        </a:rPr>
                        <a:t> festigen die kennengelernten Big Points.</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Einzelarbeit</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Smartphone</a:t>
                      </a:r>
                    </a:p>
                    <a:p>
                      <a:pPr marL="171450" marR="0" lvl="0" indent="-171450" algn="l" defTabSz="1391900" rtl="0" eaLnBrk="1" fontAlgn="base" latinLnBrk="0" hangingPunct="1">
                        <a:lnSpc>
                          <a:spcPct val="90000"/>
                        </a:lnSpc>
                        <a:spcBef>
                          <a:spcPts val="0"/>
                        </a:spcBef>
                        <a:spcAft>
                          <a:spcPts val="0"/>
                        </a:spcAft>
                        <a:buClr>
                          <a:schemeClr val="accent4"/>
                        </a:buClr>
                        <a:buSzPct val="120000"/>
                        <a:buFont typeface="Arial" panose="020B0604020202020204" pitchFamily="34" charset="0"/>
                        <a:buChar char="•"/>
                        <a:tabLst/>
                        <a:defRPr/>
                      </a:pPr>
                      <a:r>
                        <a:rPr lang="de-DE" sz="1200" b="0" i="0" dirty="0">
                          <a:solidFill>
                            <a:schemeClr val="tx1"/>
                          </a:solidFill>
                          <a:effectLst/>
                          <a:latin typeface="+mn-lt"/>
                        </a:rPr>
                        <a:t>Arbeitsblatt 4</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644949287"/>
                  </a:ext>
                </a:extLst>
              </a:tr>
              <a:tr h="447151">
                <a:tc>
                  <a:txBody>
                    <a:bodyPr/>
                    <a:lstStyle/>
                    <a:p>
                      <a:pPr algn="l" rtl="0" fontAlgn="base">
                        <a:lnSpc>
                          <a:spcPct val="90000"/>
                        </a:lnSpc>
                        <a:spcBef>
                          <a:spcPts val="0"/>
                        </a:spcBef>
                        <a:spcAft>
                          <a:spcPts val="0"/>
                        </a:spcAft>
                      </a:pPr>
                      <a:r>
                        <a:rPr lang="de-DE" sz="1200" b="1" i="0" dirty="0">
                          <a:effectLst/>
                          <a:latin typeface="+mn-lt"/>
                        </a:rPr>
                        <a:t>Abschluss</a:t>
                      </a:r>
                    </a:p>
                    <a:p>
                      <a:pPr algn="l" rtl="0" fontAlgn="base">
                        <a:lnSpc>
                          <a:spcPct val="90000"/>
                        </a:lnSpc>
                        <a:spcBef>
                          <a:spcPts val="0"/>
                        </a:spcBef>
                        <a:spcAft>
                          <a:spcPts val="0"/>
                        </a:spcAft>
                      </a:pPr>
                      <a:r>
                        <a:rPr lang="de-DE" sz="1200" b="0" i="0" dirty="0">
                          <a:effectLst/>
                          <a:latin typeface="+mn-lt"/>
                        </a:rPr>
                        <a:t>5 min. </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1391900" rtl="0" eaLnBrk="1" fontAlgn="base" latinLnBrk="0" hangingPunct="1">
                        <a:lnSpc>
                          <a:spcPct val="90000"/>
                        </a:lnSpc>
                        <a:spcBef>
                          <a:spcPts val="0"/>
                        </a:spcBef>
                        <a:spcAft>
                          <a:spcPts val="0"/>
                        </a:spcAft>
                        <a:buClrTx/>
                        <a:buSzTx/>
                        <a:buFontTx/>
                        <a:buNone/>
                        <a:tabLst/>
                        <a:defRPr/>
                      </a:pPr>
                      <a:r>
                        <a:rPr lang="de-DE" sz="1200" b="0" i="0" dirty="0">
                          <a:effectLst/>
                          <a:latin typeface="+mn-lt"/>
                        </a:rPr>
                        <a:t>Welche Ideen könnt ihr euch vorstellen, in Zukunft umzusetzen? Was nehmt ihr heute mit?</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1450" marR="0" lvl="0" indent="-171450" algn="l" defTabSz="1391900" rtl="0" eaLnBrk="1" fontAlgn="base" latinLnBrk="0" hangingPunct="1">
                        <a:lnSpc>
                          <a:spcPct val="90000"/>
                        </a:lnSpc>
                        <a:spcBef>
                          <a:spcPts val="0"/>
                        </a:spcBef>
                        <a:spcAft>
                          <a:spcPts val="0"/>
                        </a:spcAft>
                        <a:buClr>
                          <a:schemeClr val="accent4"/>
                        </a:buClr>
                        <a:buSzPct val="120000"/>
                        <a:buFont typeface="Arial" panose="020B0604020202020204" pitchFamily="34" charset="0"/>
                        <a:buChar char="•"/>
                        <a:tabLst/>
                        <a:defRPr/>
                      </a:pPr>
                      <a:r>
                        <a:rPr lang="de-DE" sz="1200" b="0" i="0" dirty="0">
                          <a:solidFill>
                            <a:schemeClr val="tx1"/>
                          </a:solidFill>
                          <a:effectLst/>
                          <a:latin typeface="+mn-lt"/>
                        </a:rPr>
                        <a:t>Arbeitsblatt 4</a:t>
                      </a:r>
                    </a:p>
                    <a:p>
                      <a:pPr marL="171450" indent="-171450" algn="l" rtl="0" fontAlgn="base">
                        <a:lnSpc>
                          <a:spcPct val="90000"/>
                        </a:lnSpc>
                        <a:spcBef>
                          <a:spcPts val="0"/>
                        </a:spcBef>
                        <a:spcAft>
                          <a:spcPts val="0"/>
                        </a:spcAft>
                        <a:buClr>
                          <a:schemeClr val="accent4"/>
                        </a:buClr>
                        <a:buSzPct val="120000"/>
                        <a:buFont typeface="Arial" panose="020B0604020202020204" pitchFamily="34" charset="0"/>
                        <a:buChar char="•"/>
                      </a:pPr>
                      <a:r>
                        <a:rPr lang="de-DE" sz="1200" b="0" i="0" dirty="0">
                          <a:solidFill>
                            <a:schemeClr val="tx1"/>
                          </a:solidFill>
                          <a:effectLst/>
                          <a:latin typeface="+mn-lt"/>
                        </a:rPr>
                        <a:t>Handout „Klimaschutz im Alltag: Wissen </a:t>
                      </a:r>
                      <a:r>
                        <a:rPr lang="de-DE" sz="1200" b="0" i="0" dirty="0" err="1">
                          <a:solidFill>
                            <a:schemeClr val="tx1"/>
                          </a:solidFill>
                          <a:effectLst/>
                          <a:latin typeface="+mn-lt"/>
                        </a:rPr>
                        <a:t>to</a:t>
                      </a:r>
                      <a:r>
                        <a:rPr lang="de-DE" sz="1200" b="0" i="0" dirty="0">
                          <a:solidFill>
                            <a:schemeClr val="tx1"/>
                          </a:solidFill>
                          <a:effectLst/>
                          <a:latin typeface="+mn-lt"/>
                        </a:rPr>
                        <a:t> </a:t>
                      </a:r>
                      <a:r>
                        <a:rPr lang="de-DE" sz="1200" b="0" i="0" dirty="0" err="1">
                          <a:solidFill>
                            <a:schemeClr val="tx1"/>
                          </a:solidFill>
                          <a:effectLst/>
                          <a:latin typeface="+mn-lt"/>
                        </a:rPr>
                        <a:t>go</a:t>
                      </a:r>
                      <a:r>
                        <a:rPr lang="de-DE" sz="1200" b="0" i="0" dirty="0">
                          <a:solidFill>
                            <a:schemeClr val="tx1"/>
                          </a:solidFill>
                          <a:effectLst/>
                          <a:latin typeface="+mn-lt"/>
                        </a:rPr>
                        <a:t>“</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53953655"/>
                  </a:ext>
                </a:extLst>
              </a:tr>
            </a:tbl>
          </a:graphicData>
        </a:graphic>
      </p:graphicFrame>
    </p:spTree>
    <p:extLst>
      <p:ext uri="{BB962C8B-B14F-4D97-AF65-F5344CB8AC3E}">
        <p14:creationId xmlns:p14="http://schemas.microsoft.com/office/powerpoint/2010/main" val="296290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DAEBC-3441-4909-BB02-C9164C1B52D9}"/>
              </a:ext>
            </a:extLst>
          </p:cNvPr>
          <p:cNvSpPr>
            <a:spLocks noGrp="1"/>
          </p:cNvSpPr>
          <p:nvPr>
            <p:ph type="title"/>
          </p:nvPr>
        </p:nvSpPr>
        <p:spPr/>
        <p:txBody>
          <a:bodyPr anchor="t"/>
          <a:lstStyle/>
          <a:p>
            <a:r>
              <a:rPr lang="de-DE" dirty="0"/>
              <a:t>Hintergründe und Begleitmaterialien</a:t>
            </a:r>
          </a:p>
        </p:txBody>
      </p:sp>
      <p:sp>
        <p:nvSpPr>
          <p:cNvPr id="3" name="Fußzeilenplatzhalter 2">
            <a:extLst>
              <a:ext uri="{FF2B5EF4-FFF2-40B4-BE49-F238E27FC236}">
                <a16:creationId xmlns:a16="http://schemas.microsoft.com/office/drawing/2014/main" id="{8402BA2D-0419-4638-8A1C-E2A4E9CBF849}"/>
              </a:ext>
            </a:extLst>
          </p:cNvPr>
          <p:cNvSpPr>
            <a:spLocks noGrp="1"/>
          </p:cNvSpPr>
          <p:nvPr>
            <p:ph type="ftr" sz="quarter" idx="10"/>
          </p:nvPr>
        </p:nvSpPr>
        <p:spPr/>
        <p:txBody>
          <a:bodyPr/>
          <a:lstStyle/>
          <a:p>
            <a:fld id="{9302D2D9-6C41-8943-9065-B4377A0BA008}" type="slidenum">
              <a:rPr lang="de-DE" smtClean="0"/>
              <a:pPr/>
              <a:t>6</a:t>
            </a:fld>
            <a:endParaRPr lang="de-DE" dirty="0"/>
          </a:p>
        </p:txBody>
      </p:sp>
      <p:sp>
        <p:nvSpPr>
          <p:cNvPr id="4" name="Textplatzhalter 3">
            <a:extLst>
              <a:ext uri="{FF2B5EF4-FFF2-40B4-BE49-F238E27FC236}">
                <a16:creationId xmlns:a16="http://schemas.microsoft.com/office/drawing/2014/main" id="{983084B5-71CF-46A4-BCD0-951C3BD49304}"/>
              </a:ext>
            </a:extLst>
          </p:cNvPr>
          <p:cNvSpPr>
            <a:spLocks noGrp="1"/>
          </p:cNvSpPr>
          <p:nvPr>
            <p:ph type="body" sz="quarter" idx="21"/>
          </p:nvPr>
        </p:nvSpPr>
        <p:spPr>
          <a:xfrm>
            <a:off x="386837" y="1941896"/>
            <a:ext cx="6786000" cy="7638521"/>
          </a:xfrm>
        </p:spPr>
        <p:txBody>
          <a:bodyPr/>
          <a:lstStyle/>
          <a:p>
            <a:r>
              <a:rPr lang="de-DE" sz="1200" b="1" dirty="0"/>
              <a:t>Folgende Dokumente stehen Ihnen auf der Klimawaage-Themenseite des Kompetenzzentrums Nachhaltiger Konsum zur Verfügung: </a:t>
            </a:r>
          </a:p>
          <a:p>
            <a:pPr marL="182563" lvl="1" indent="-182563"/>
            <a:r>
              <a:rPr lang="de-DE" sz="1200" dirty="0">
                <a:solidFill>
                  <a:srgbClr val="000000"/>
                </a:solidFill>
              </a:rPr>
              <a:t>Hintergrundpapier 1 mit häufig gestellten Fragen rund um nachhaltigen Konsum und Klimaschutz im Alltag</a:t>
            </a:r>
          </a:p>
          <a:p>
            <a:pPr marL="182563" lvl="1" indent="-182563"/>
            <a:r>
              <a:rPr lang="de-DE" sz="1200" dirty="0">
                <a:solidFill>
                  <a:srgbClr val="000000"/>
                </a:solidFill>
              </a:rPr>
              <a:t>Hintergrundpapier 2 mit Details zu Annahmen, Berechnungen und Quellen  </a:t>
            </a:r>
          </a:p>
          <a:p>
            <a:pPr marL="182563" lvl="1" indent="-182563"/>
            <a:r>
              <a:rPr lang="de-DE" sz="1200" dirty="0">
                <a:solidFill>
                  <a:srgbClr val="000000"/>
                </a:solidFill>
              </a:rPr>
              <a:t>Bastelanleitung und Leitfaden „Für die Praxis“</a:t>
            </a:r>
          </a:p>
          <a:p>
            <a:pPr marL="182563" lvl="1" indent="-182563"/>
            <a:r>
              <a:rPr lang="de-DE" sz="1200" dirty="0">
                <a:solidFill>
                  <a:srgbClr val="000000"/>
                </a:solidFill>
              </a:rPr>
              <a:t>Druckdateien: Etiketten und Labels für die Klimawaage-Dosen, Druckdatei für das Klimawaage-Kartenspiel, Poster (für Einsatz am Infostand) </a:t>
            </a:r>
          </a:p>
          <a:p>
            <a:r>
              <a:rPr lang="de-DE" sz="1200" dirty="0"/>
              <a:t>Wenn Sie neben der Klimawaage noch weitere Informationen und Infografiken bereitstellen wollen, dann schauen Sie doch mal auf der </a:t>
            </a:r>
            <a:r>
              <a:rPr lang="de-DE" sz="1200" u="sng" dirty="0">
                <a:hlinkClick r:id="rId2"/>
              </a:rPr>
              <a:t>Big-Points-Themenseite</a:t>
            </a:r>
            <a:r>
              <a:rPr lang="de-DE" sz="1200" dirty="0"/>
              <a:t> vorbei. </a:t>
            </a:r>
          </a:p>
          <a:p>
            <a:endParaRPr lang="de-DE" sz="1200" dirty="0"/>
          </a:p>
          <a:p>
            <a:r>
              <a:rPr lang="de-DE" sz="1200" b="1" dirty="0"/>
              <a:t>Interessiert am Thema? So können Sie sich perfekt vorbereiten! </a:t>
            </a:r>
          </a:p>
          <a:p>
            <a:r>
              <a:rPr lang="de-DE" sz="1200" dirty="0"/>
              <a:t>Wenn Sie selbst tiefer in das Thema einsteigen wollen, empfehlen wir die </a:t>
            </a:r>
            <a:r>
              <a:rPr lang="de-DE" sz="1200" b="1" dirty="0"/>
              <a:t>Bildungsplattform</a:t>
            </a:r>
            <a:r>
              <a:rPr lang="de-DE" sz="1200" dirty="0"/>
              <a:t> </a:t>
            </a:r>
            <a:r>
              <a:rPr lang="de-DE" sz="1200" b="1" dirty="0">
                <a:hlinkClick r:id="rId3"/>
              </a:rPr>
              <a:t>Denkwerkstatt Konsum</a:t>
            </a:r>
            <a:r>
              <a:rPr lang="de-DE" sz="1200" dirty="0"/>
              <a:t>. Sie hilft, Jugendlichen und Erwachsenen anhand von vielen Beispielen aus dem Alltag Zusammenhänge zu erkennen, veranschaulicht Forschungs- und Erfahrungswissen, hinterfragt provokante Thesen, deckt Widersprüche auf und informiert zum Teil spielerisch über Handlungsmöglichkeiten. </a:t>
            </a:r>
          </a:p>
          <a:p>
            <a:r>
              <a:rPr lang="de-DE" sz="1200" dirty="0"/>
              <a:t>Ziel ist es, den Nutzer*innen jenseits von reinem Faktenwissen Orientierung zu bieten und sie in die Lage zu versetzen, Hintergründe zu verstehen. </a:t>
            </a:r>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r>
              <a:rPr lang="de-DE" sz="1200" dirty="0"/>
              <a:t>Außerdem ist es spannend vor oder nach der Unterrichtseinheit mit der Klimawaage auch einmal selbst auf die Waage zu steigen und sich den eigenen CO</a:t>
            </a:r>
            <a:r>
              <a:rPr lang="de-DE" sz="1200" baseline="-25000" dirty="0"/>
              <a:t>2</a:t>
            </a:r>
            <a:r>
              <a:rPr lang="de-DE" sz="1200" dirty="0"/>
              <a:t>-Fußabdruck errechnen zu lassen. Den </a:t>
            </a:r>
            <a:r>
              <a:rPr lang="de-DE" sz="1200" b="1" dirty="0"/>
              <a:t>CO</a:t>
            </a:r>
            <a:r>
              <a:rPr lang="de-DE" sz="1200" b="1" baseline="-25000" dirty="0"/>
              <a:t>2</a:t>
            </a:r>
            <a:r>
              <a:rPr lang="de-DE" sz="1200" b="1" dirty="0"/>
              <a:t>-Rechner</a:t>
            </a:r>
            <a:r>
              <a:rPr lang="de-DE" sz="1200" dirty="0"/>
              <a:t> des Umweltbundesamtes finden Sie unter </a:t>
            </a:r>
            <a:r>
              <a:rPr lang="de-DE" sz="1200" u="sng" dirty="0">
                <a:hlinkClick r:id="rId4"/>
              </a:rPr>
              <a:t>https://uba.co2-rechner.de</a:t>
            </a:r>
            <a:r>
              <a:rPr lang="de-DE" sz="1200" dirty="0"/>
              <a:t>.  </a:t>
            </a:r>
          </a:p>
          <a:p>
            <a:r>
              <a:rPr lang="de-DE" sz="1200" dirty="0"/>
              <a:t>Fehlen jetzt noch konkrete Tipps? Von A wie Autokauf bis W wie Wäsche waschen: Die </a:t>
            </a:r>
            <a:r>
              <a:rPr lang="de-DE" sz="1200" b="1" dirty="0"/>
              <a:t>UBA-Umwelttipps</a:t>
            </a:r>
            <a:r>
              <a:rPr lang="de-DE" sz="1200" dirty="0"/>
              <a:t> vom Umweltbundesamt (</a:t>
            </a:r>
            <a:r>
              <a:rPr lang="de-DE" sz="1200" u="sng" dirty="0">
                <a:hlinkClick r:id="rId5"/>
              </a:rPr>
              <a:t>www.uba-umwelttipps.de</a:t>
            </a:r>
            <a:r>
              <a:rPr lang="de-DE" sz="1200" dirty="0"/>
              <a:t>) bieten auf knapp 100 Themenseiten Tipps zu Alltagshandlungen sowie Kauf, Nutzung und Entsorgung von Produkten und Dienstleistungen.  </a:t>
            </a:r>
          </a:p>
          <a:p>
            <a:endParaRPr lang="de-DE" sz="1200" b="1" dirty="0"/>
          </a:p>
          <a:p>
            <a:r>
              <a:rPr lang="de-DE" sz="1200" b="1" dirty="0"/>
              <a:t>Fragen? Feedback? Melden Sie sich bei uns! </a:t>
            </a:r>
          </a:p>
          <a:p>
            <a:r>
              <a:rPr lang="de-DE" sz="1200" dirty="0"/>
              <a:t>Bei Fragen können Sie sich gerne jederzeit an die Geschäftsstelle des Kompetenzzentrums Nachhaltiger Konsum im Umweltbundesamt wenden. Wir freuen uns sehr über Feedback, um unser Angebot zu verbessern. Ebenfalls freuen wir uns über Anregungen und Wünsche bezüglich weiterer Kommunikationsangebote im Bereich nachhaltiger Konsum. Sie erreichen uns per Mail unter </a:t>
            </a:r>
            <a:r>
              <a:rPr lang="de-DE" sz="1200" b="1" dirty="0"/>
              <a:t>mail@nachhaltigerkonsum.info</a:t>
            </a:r>
            <a:r>
              <a:rPr lang="de-DE" sz="1200" dirty="0"/>
              <a:t> und telefonisch unter </a:t>
            </a:r>
            <a:r>
              <a:rPr lang="de-DE" sz="1200" b="1" dirty="0"/>
              <a:t>0340 – 2103 2200</a:t>
            </a:r>
            <a:r>
              <a:rPr lang="de-DE" sz="1200" dirty="0"/>
              <a:t>.  </a:t>
            </a:r>
          </a:p>
          <a:p>
            <a:endParaRPr lang="de-DE" sz="1200" dirty="0"/>
          </a:p>
          <a:p>
            <a:endParaRPr lang="de-DE" sz="1200" dirty="0"/>
          </a:p>
        </p:txBody>
      </p:sp>
      <p:sp>
        <p:nvSpPr>
          <p:cNvPr id="11" name="Textplatzhalter 10">
            <a:extLst>
              <a:ext uri="{FF2B5EF4-FFF2-40B4-BE49-F238E27FC236}">
                <a16:creationId xmlns:a16="http://schemas.microsoft.com/office/drawing/2014/main" id="{306F6B6C-D6D6-46AE-A265-F84C29601496}"/>
              </a:ext>
            </a:extLst>
          </p:cNvPr>
          <p:cNvSpPr>
            <a:spLocks noGrp="1"/>
          </p:cNvSpPr>
          <p:nvPr>
            <p:ph type="body" sz="quarter" idx="22"/>
          </p:nvPr>
        </p:nvSpPr>
        <p:spPr/>
        <p:txBody>
          <a:bodyPr/>
          <a:lstStyle/>
          <a:p>
            <a:r>
              <a:rPr lang="de-DE" dirty="0"/>
              <a:t>Unterrichtseinheit: Klimaschutz im Alltag – worauf kommt’s an? </a:t>
            </a:r>
          </a:p>
        </p:txBody>
      </p:sp>
      <p:grpSp>
        <p:nvGrpSpPr>
          <p:cNvPr id="16" name="Gruppieren 15">
            <a:extLst>
              <a:ext uri="{FF2B5EF4-FFF2-40B4-BE49-F238E27FC236}">
                <a16:creationId xmlns:a16="http://schemas.microsoft.com/office/drawing/2014/main" id="{2D78B419-1D42-4903-92D1-D43F261AE854}"/>
              </a:ext>
            </a:extLst>
          </p:cNvPr>
          <p:cNvGrpSpPr/>
          <p:nvPr/>
        </p:nvGrpSpPr>
        <p:grpSpPr>
          <a:xfrm>
            <a:off x="387168" y="5557950"/>
            <a:ext cx="6785157" cy="1473665"/>
            <a:chOff x="387169" y="824892"/>
            <a:chExt cx="3392668" cy="3849866"/>
          </a:xfrm>
        </p:grpSpPr>
        <p:sp>
          <p:nvSpPr>
            <p:cNvPr id="17" name="Rectangle 1">
              <a:extLst>
                <a:ext uri="{FF2B5EF4-FFF2-40B4-BE49-F238E27FC236}">
                  <a16:creationId xmlns:a16="http://schemas.microsoft.com/office/drawing/2014/main" id="{8EA0D71B-838D-495F-ABA6-826DACE2DC5C}"/>
                </a:ext>
              </a:extLst>
            </p:cNvPr>
            <p:cNvSpPr/>
            <p:nvPr/>
          </p:nvSpPr>
          <p:spPr>
            <a:xfrm>
              <a:off x="387169" y="824892"/>
              <a:ext cx="3392668" cy="38498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8" name="Textplatzhalter 13">
              <a:extLst>
                <a:ext uri="{FF2B5EF4-FFF2-40B4-BE49-F238E27FC236}">
                  <a16:creationId xmlns:a16="http://schemas.microsoft.com/office/drawing/2014/main" id="{B237E3C1-6268-4533-B7A3-3B3AC5DA829A}"/>
                </a:ext>
              </a:extLst>
            </p:cNvPr>
            <p:cNvSpPr txBox="1">
              <a:spLocks/>
            </p:cNvSpPr>
            <p:nvPr/>
          </p:nvSpPr>
          <p:spPr>
            <a:xfrm>
              <a:off x="443439" y="936206"/>
              <a:ext cx="3280127" cy="3627238"/>
            </a:xfrm>
            <a:prstGeom prst="rect">
              <a:avLst/>
            </a:prstGeo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kern="0" dirty="0">
                  <a:solidFill>
                    <a:srgbClr val="000000"/>
                  </a:solidFill>
                </a:rPr>
                <a:t>Interessant vor allem für Jugendliche in diesem Kontext ist das </a:t>
              </a:r>
              <a:r>
                <a:rPr lang="de-DE" sz="1200" b="1" kern="0" dirty="0"/>
                <a:t>Online-Spiel „Rette Yuki“</a:t>
              </a:r>
              <a:r>
                <a:rPr lang="de-DE" sz="1200" kern="0" dirty="0">
                  <a:solidFill>
                    <a:srgbClr val="000000"/>
                  </a:solidFill>
                </a:rPr>
                <a:t>. Hier kann man die Big Points des nachhaltigen Konsums spielerisch am Smartphone erkunden. Ziel des Spiels ist es den Eisbären Yuki zu retten und herauszufinden, welche Handlungen im Alltag wirkungsvoll für das Klima sind.</a:t>
              </a:r>
            </a:p>
            <a:p>
              <a:pPr marL="0" lvl="1" indent="0">
                <a:lnSpc>
                  <a:spcPct val="100000"/>
                </a:lnSpc>
                <a:buNone/>
                <a:defRPr/>
              </a:pPr>
              <a:r>
                <a:rPr lang="de-DE" sz="1200" kern="0" dirty="0">
                  <a:solidFill>
                    <a:srgbClr val="000000"/>
                  </a:solidFill>
                </a:rPr>
                <a:t>Die Durchführung des Spiels dauert nur fünf Minuten: </a:t>
              </a:r>
              <a:br>
                <a:rPr lang="de-DE" sz="1200" kern="0" dirty="0">
                  <a:solidFill>
                    <a:srgbClr val="000000"/>
                  </a:solidFill>
                </a:rPr>
              </a:br>
              <a:r>
                <a:rPr lang="de-DE" sz="1200" dirty="0">
                  <a:latin typeface="Slack-Lato"/>
                  <a:hlinkClick r:id="rId6"/>
                </a:rPr>
                <a:t>https://nachhaltigerkonsum.info/Minigame/</a:t>
              </a:r>
              <a:endParaRPr lang="de-DE" sz="1200" dirty="0"/>
            </a:p>
          </p:txBody>
        </p:sp>
      </p:grpSp>
      <p:pic>
        <p:nvPicPr>
          <p:cNvPr id="12" name="Picture 2" descr="A blue circle with a letter i in it&#10;&#10;Description automatically generated">
            <a:extLst>
              <a:ext uri="{FF2B5EF4-FFF2-40B4-BE49-F238E27FC236}">
                <a16:creationId xmlns:a16="http://schemas.microsoft.com/office/drawing/2014/main" id="{806020A9-AC32-49CC-B100-30B9FF959013}"/>
              </a:ext>
            </a:extLst>
          </p:cNvPr>
          <p:cNvPicPr>
            <a:picLocks noChangeAspect="1"/>
          </p:cNvPicPr>
          <p:nvPr/>
        </p:nvPicPr>
        <p:blipFill>
          <a:blip r:embed="rId7"/>
          <a:stretch>
            <a:fillRect/>
          </a:stretch>
        </p:blipFill>
        <p:spPr>
          <a:xfrm>
            <a:off x="6694503" y="6561048"/>
            <a:ext cx="360000" cy="360000"/>
          </a:xfrm>
          <a:prstGeom prst="rect">
            <a:avLst/>
          </a:prstGeom>
        </p:spPr>
      </p:pic>
    </p:spTree>
    <p:extLst>
      <p:ext uri="{BB962C8B-B14F-4D97-AF65-F5344CB8AC3E}">
        <p14:creationId xmlns:p14="http://schemas.microsoft.com/office/powerpoint/2010/main" val="2615732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05A28366-F7DD-49AC-9BEF-14DA51F0B6DD}"/>
              </a:ext>
            </a:extLst>
          </p:cNvPr>
          <p:cNvGraphicFramePr>
            <a:graphicFrameLocks noGrp="1"/>
          </p:cNvGraphicFramePr>
          <p:nvPr>
            <p:extLst>
              <p:ext uri="{D42A27DB-BD31-4B8C-83A1-F6EECF244321}">
                <p14:modId xmlns:p14="http://schemas.microsoft.com/office/powerpoint/2010/main" val="4074844372"/>
              </p:ext>
            </p:extLst>
          </p:nvPr>
        </p:nvGraphicFramePr>
        <p:xfrm>
          <a:off x="387349" y="405804"/>
          <a:ext cx="6785488" cy="318888"/>
        </p:xfrm>
        <a:graphic>
          <a:graphicData uri="http://schemas.openxmlformats.org/drawingml/2006/table">
            <a:tbl>
              <a:tblPr/>
              <a:tblGrid>
                <a:gridCol w="6785488">
                  <a:extLst>
                    <a:ext uri="{9D8B030D-6E8A-4147-A177-3AD203B41FA5}">
                      <a16:colId xmlns:a16="http://schemas.microsoft.com/office/drawing/2014/main" val="2469808579"/>
                    </a:ext>
                  </a:extLst>
                </a:gridCol>
              </a:tblGrid>
              <a:tr h="0">
                <a:tc>
                  <a:txBody>
                    <a:bodyPr/>
                    <a:lstStyle/>
                    <a:p>
                      <a:pPr algn="l" rtl="0" fontAlgn="base">
                        <a:lnSpc>
                          <a:spcPct val="90000"/>
                        </a:lnSpc>
                      </a:pPr>
                      <a:r>
                        <a:rPr lang="de-DE" sz="1800" b="1" i="0" dirty="0">
                          <a:effectLst/>
                          <a:latin typeface="+mn-lt"/>
                        </a:rPr>
                        <a:t>Arbeitsaufträge / Lösungen </a:t>
                      </a:r>
                      <a:r>
                        <a:rPr lang="de-DE" sz="1800" b="0" i="0" dirty="0">
                          <a:effectLst/>
                          <a:latin typeface="+mn-lt"/>
                        </a:rPr>
                        <a:t>(1/2)</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bl>
          </a:graphicData>
        </a:graphic>
      </p:graphicFrame>
      <p:sp>
        <p:nvSpPr>
          <p:cNvPr id="10" name="Rectangle 1">
            <a:extLst>
              <a:ext uri="{FF2B5EF4-FFF2-40B4-BE49-F238E27FC236}">
                <a16:creationId xmlns:a16="http://schemas.microsoft.com/office/drawing/2014/main" id="{5A14095A-7F40-45FB-A14A-00A0E52AC07E}"/>
              </a:ext>
            </a:extLst>
          </p:cNvPr>
          <p:cNvSpPr/>
          <p:nvPr/>
        </p:nvSpPr>
        <p:spPr>
          <a:xfrm>
            <a:off x="387349" y="866625"/>
            <a:ext cx="6784977" cy="2153301"/>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t"/>
          <a:lstStyle/>
          <a:p>
            <a:pPr marL="0" lvl="1" indent="0">
              <a:lnSpc>
                <a:spcPct val="90000"/>
              </a:lnSpc>
              <a:spcAft>
                <a:spcPts val="200"/>
              </a:spcAft>
              <a:buNone/>
              <a:defRPr/>
            </a:pPr>
            <a:r>
              <a:rPr lang="de-DE" sz="1200" b="1" kern="0" dirty="0">
                <a:solidFill>
                  <a:schemeClr val="accent1"/>
                </a:solidFill>
              </a:rPr>
              <a:t>Einstieg: Gesprächsmühle / Plenum (10 min.) </a:t>
            </a:r>
          </a:p>
          <a:p>
            <a:pPr marL="0" lvl="1" indent="0">
              <a:lnSpc>
                <a:spcPct val="90000"/>
              </a:lnSpc>
              <a:spcAft>
                <a:spcPts val="200"/>
              </a:spcAft>
              <a:buNone/>
              <a:defRPr/>
            </a:pPr>
            <a:r>
              <a:rPr lang="de-DE" sz="1200" kern="0" dirty="0">
                <a:solidFill>
                  <a:srgbClr val="000000"/>
                </a:solidFill>
              </a:rPr>
              <a:t>Die </a:t>
            </a:r>
            <a:r>
              <a:rPr lang="de-DE" sz="1200" kern="0" dirty="0" err="1">
                <a:solidFill>
                  <a:srgbClr val="000000"/>
                </a:solidFill>
              </a:rPr>
              <a:t>SuS</a:t>
            </a:r>
            <a:r>
              <a:rPr lang="de-DE" sz="1200" kern="0" dirty="0">
                <a:solidFill>
                  <a:srgbClr val="000000"/>
                </a:solidFill>
              </a:rPr>
              <a:t> bewegen sich im Raum. Mit einem Signal finden sie sich zu zweit zusammen und diskutieren eine Minute eine Frage. Anschließend laufen sie weiter durch den Raum und finden sich mit dem Signal wieder zusammen usw.</a:t>
            </a:r>
          </a:p>
          <a:p>
            <a:pPr marL="0" lvl="1" indent="0">
              <a:lnSpc>
                <a:spcPct val="90000"/>
              </a:lnSpc>
              <a:spcAft>
                <a:spcPts val="200"/>
              </a:spcAft>
              <a:buNone/>
              <a:defRPr/>
            </a:pPr>
            <a:r>
              <a:rPr lang="de-DE" sz="1200" kern="0" dirty="0">
                <a:solidFill>
                  <a:srgbClr val="000000"/>
                </a:solidFill>
              </a:rPr>
              <a:t>Anregende Fragen für den Austausch:</a:t>
            </a:r>
          </a:p>
          <a:p>
            <a:pPr marL="180975" lvl="1" indent="-180975">
              <a:lnSpc>
                <a:spcPct val="90000"/>
              </a:lnSpc>
              <a:spcAft>
                <a:spcPts val="200"/>
              </a:spcAft>
              <a:buClr>
                <a:schemeClr val="accent4"/>
              </a:buClr>
              <a:buSzPct val="120000"/>
              <a:buFont typeface="Arial" panose="020B0604020202020204" pitchFamily="34" charset="0"/>
              <a:buChar char="•"/>
              <a:defRPr/>
            </a:pPr>
            <a:r>
              <a:rPr lang="de-DE" sz="1200" kern="0" dirty="0">
                <a:solidFill>
                  <a:srgbClr val="000000"/>
                </a:solidFill>
              </a:rPr>
              <a:t>Welche klimafreundlichen Handlungen kennst du?</a:t>
            </a:r>
          </a:p>
          <a:p>
            <a:pPr marL="180975" lvl="1" indent="-180975">
              <a:lnSpc>
                <a:spcPct val="90000"/>
              </a:lnSpc>
              <a:spcAft>
                <a:spcPts val="200"/>
              </a:spcAft>
              <a:buClr>
                <a:schemeClr val="accent4"/>
              </a:buClr>
              <a:buSzPct val="120000"/>
              <a:buFont typeface="Arial" panose="020B0604020202020204" pitchFamily="34" charset="0"/>
              <a:buChar char="•"/>
              <a:defRPr/>
            </a:pPr>
            <a:r>
              <a:rPr lang="de-DE" sz="1200" kern="0" dirty="0">
                <a:solidFill>
                  <a:srgbClr val="000000"/>
                </a:solidFill>
              </a:rPr>
              <a:t>Welche klimafreundlichen Handlungen setzt du bereits im Alltag um?</a:t>
            </a:r>
          </a:p>
          <a:p>
            <a:pPr marL="180975" lvl="1" indent="-180975">
              <a:lnSpc>
                <a:spcPct val="90000"/>
              </a:lnSpc>
              <a:spcAft>
                <a:spcPts val="200"/>
              </a:spcAft>
              <a:buClr>
                <a:schemeClr val="accent4"/>
              </a:buClr>
              <a:buSzPct val="120000"/>
              <a:buFont typeface="Arial" panose="020B0604020202020204" pitchFamily="34" charset="0"/>
              <a:buChar char="•"/>
              <a:defRPr/>
            </a:pPr>
            <a:r>
              <a:rPr lang="de-DE" sz="1200" kern="0" dirty="0">
                <a:solidFill>
                  <a:srgbClr val="000000"/>
                </a:solidFill>
              </a:rPr>
              <a:t>Welche klimafreundlichen Handlungen kannst du dir nicht vorstellen, umzusetzen? Warum nicht?</a:t>
            </a:r>
          </a:p>
          <a:p>
            <a:pPr marL="180975" lvl="1" indent="-180975">
              <a:lnSpc>
                <a:spcPct val="90000"/>
              </a:lnSpc>
              <a:spcAft>
                <a:spcPts val="200"/>
              </a:spcAft>
              <a:buClr>
                <a:schemeClr val="accent4"/>
              </a:buClr>
              <a:buSzPct val="120000"/>
              <a:buFont typeface="Arial" panose="020B0604020202020204" pitchFamily="34" charset="0"/>
              <a:buChar char="•"/>
              <a:defRPr/>
            </a:pPr>
            <a:r>
              <a:rPr lang="de-DE" sz="1200" kern="0" dirty="0">
                <a:solidFill>
                  <a:srgbClr val="000000"/>
                </a:solidFill>
              </a:rPr>
              <a:t>Bezieht Stellung: Eure Schule entscheidet sich, dass alle einen Monat mit dem Rad, zu Fuß oder dem ÖPNV zur Schule kommen (ausgenommen Personen, für die das nicht möglich ist).</a:t>
            </a:r>
          </a:p>
          <a:p>
            <a:pPr marL="180975" lvl="1" indent="-180975">
              <a:lnSpc>
                <a:spcPct val="90000"/>
              </a:lnSpc>
              <a:spcAft>
                <a:spcPts val="200"/>
              </a:spcAft>
              <a:buClr>
                <a:schemeClr val="accent4"/>
              </a:buClr>
              <a:buSzPct val="120000"/>
              <a:buFont typeface="Arial" panose="020B0604020202020204" pitchFamily="34" charset="0"/>
              <a:buChar char="•"/>
              <a:defRPr/>
            </a:pPr>
            <a:r>
              <a:rPr lang="de-DE" sz="1200" kern="0" dirty="0">
                <a:solidFill>
                  <a:srgbClr val="000000"/>
                </a:solidFill>
              </a:rPr>
              <a:t>Bezieht Stellung: Künftig gibt es zwei vegetarische und ein Fleischessen in der Schulkantine.</a:t>
            </a:r>
          </a:p>
        </p:txBody>
      </p:sp>
      <p:sp>
        <p:nvSpPr>
          <p:cNvPr id="12" name="Rectangle 1">
            <a:extLst>
              <a:ext uri="{FF2B5EF4-FFF2-40B4-BE49-F238E27FC236}">
                <a16:creationId xmlns:a16="http://schemas.microsoft.com/office/drawing/2014/main" id="{F27B6E05-F799-4A36-86C2-7D33A6300B21}"/>
              </a:ext>
            </a:extLst>
          </p:cNvPr>
          <p:cNvSpPr/>
          <p:nvPr/>
        </p:nvSpPr>
        <p:spPr>
          <a:xfrm>
            <a:off x="387349" y="3161859"/>
            <a:ext cx="6784977" cy="7004825"/>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t"/>
          <a:lstStyle/>
          <a:p>
            <a:pPr marL="0" lvl="1" indent="0">
              <a:lnSpc>
                <a:spcPct val="100000"/>
              </a:lnSpc>
              <a:spcAft>
                <a:spcPts val="300"/>
              </a:spcAft>
              <a:buNone/>
              <a:defRPr/>
            </a:pPr>
            <a:r>
              <a:rPr lang="de-DE" sz="1200" b="1" kern="0" dirty="0">
                <a:solidFill>
                  <a:schemeClr val="accent1"/>
                </a:solidFill>
              </a:rPr>
              <a:t>Erarbeitung: Fußabdruck und Handabdruck / Partnerarbeit (25 min.)</a:t>
            </a:r>
          </a:p>
          <a:p>
            <a:pPr marL="0" lvl="1">
              <a:spcAft>
                <a:spcPts val="300"/>
              </a:spcAft>
              <a:buClr>
                <a:schemeClr val="accent4"/>
              </a:buClr>
              <a:buSzPct val="120000"/>
              <a:defRPr/>
            </a:pPr>
            <a:r>
              <a:rPr lang="de-DE" sz="1200" kern="0" dirty="0">
                <a:solidFill>
                  <a:srgbClr val="000000"/>
                </a:solidFill>
              </a:rPr>
              <a:t>Benötigte Materialien: Drei Dosen / Karten pro Paar; Arbeitsblätter 1 / 2 / 3 </a:t>
            </a:r>
          </a:p>
        </p:txBody>
      </p:sp>
      <p:graphicFrame>
        <p:nvGraphicFramePr>
          <p:cNvPr id="4" name="Tabelle 3">
            <a:extLst>
              <a:ext uri="{FF2B5EF4-FFF2-40B4-BE49-F238E27FC236}">
                <a16:creationId xmlns:a16="http://schemas.microsoft.com/office/drawing/2014/main" id="{B50F976E-039E-4AD6-A4C2-38A3FA4BCAE8}"/>
              </a:ext>
            </a:extLst>
          </p:cNvPr>
          <p:cNvGraphicFramePr>
            <a:graphicFrameLocks noGrp="1"/>
          </p:cNvGraphicFramePr>
          <p:nvPr>
            <p:extLst>
              <p:ext uri="{D42A27DB-BD31-4B8C-83A1-F6EECF244321}">
                <p14:modId xmlns:p14="http://schemas.microsoft.com/office/powerpoint/2010/main" val="759011466"/>
              </p:ext>
            </p:extLst>
          </p:nvPr>
        </p:nvGraphicFramePr>
        <p:xfrm>
          <a:off x="480060" y="3719762"/>
          <a:ext cx="6573084" cy="6351928"/>
        </p:xfrm>
        <a:graphic>
          <a:graphicData uri="http://schemas.openxmlformats.org/drawingml/2006/table">
            <a:tbl>
              <a:tblPr/>
              <a:tblGrid>
                <a:gridCol w="2191028">
                  <a:extLst>
                    <a:ext uri="{9D8B030D-6E8A-4147-A177-3AD203B41FA5}">
                      <a16:colId xmlns:a16="http://schemas.microsoft.com/office/drawing/2014/main" val="1361555809"/>
                    </a:ext>
                  </a:extLst>
                </a:gridCol>
                <a:gridCol w="2191028">
                  <a:extLst>
                    <a:ext uri="{9D8B030D-6E8A-4147-A177-3AD203B41FA5}">
                      <a16:colId xmlns:a16="http://schemas.microsoft.com/office/drawing/2014/main" val="1921885057"/>
                    </a:ext>
                  </a:extLst>
                </a:gridCol>
                <a:gridCol w="2191028">
                  <a:extLst>
                    <a:ext uri="{9D8B030D-6E8A-4147-A177-3AD203B41FA5}">
                      <a16:colId xmlns:a16="http://schemas.microsoft.com/office/drawing/2014/main" val="3085352841"/>
                    </a:ext>
                  </a:extLst>
                </a:gridCol>
              </a:tblGrid>
              <a:tr h="334312">
                <a:tc>
                  <a:txBody>
                    <a:bodyPr/>
                    <a:lstStyle/>
                    <a:p>
                      <a:pPr algn="ctr" fontAlgn="ctr">
                        <a:lnSpc>
                          <a:spcPct val="90000"/>
                        </a:lnSpc>
                      </a:pPr>
                      <a:r>
                        <a:rPr lang="de-DE" sz="1000" b="1" i="0" u="none" strike="noStrike" dirty="0">
                          <a:solidFill>
                            <a:schemeClr val="tx1"/>
                          </a:solidFill>
                          <a:effectLst/>
                          <a:latin typeface="Calibri" panose="020F0502020204030204" pitchFamily="34" charset="0"/>
                        </a:rPr>
                        <a:t>Big Points ( &gt; 200 kg CO</a:t>
                      </a:r>
                      <a:r>
                        <a:rPr lang="de-DE" sz="1000" b="1" i="0" u="none" strike="noStrike" baseline="-25000" dirty="0">
                          <a:solidFill>
                            <a:schemeClr val="tx1"/>
                          </a:solidFill>
                          <a:effectLst/>
                          <a:latin typeface="Calibri" panose="020F0502020204030204" pitchFamily="34" charset="0"/>
                        </a:rPr>
                        <a:t>2</a:t>
                      </a:r>
                      <a:r>
                        <a:rPr lang="de-DE" sz="1000" b="1" i="0" u="none" strike="noStrike" dirty="0">
                          <a:solidFill>
                            <a:schemeClr val="tx1"/>
                          </a:solidFill>
                          <a:effectLst/>
                          <a:latin typeface="Calibri" panose="020F0502020204030204" pitchFamily="34" charset="0"/>
                        </a:rPr>
                        <a:t>)</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ct val="90000"/>
                        </a:lnSpc>
                      </a:pPr>
                      <a:r>
                        <a:rPr lang="de-DE" sz="1000" b="1" i="0" u="none" strike="noStrike" dirty="0">
                          <a:solidFill>
                            <a:schemeClr val="tx1"/>
                          </a:solidFill>
                          <a:effectLst/>
                          <a:latin typeface="Calibri" panose="020F0502020204030204" pitchFamily="34" charset="0"/>
                        </a:rPr>
                        <a:t>Handlungen mit mittlerer Wirkung</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ct val="90000"/>
                        </a:lnSpc>
                      </a:pPr>
                      <a:r>
                        <a:rPr lang="de-DE" sz="1000" b="1" i="0" u="none" strike="noStrike" dirty="0">
                          <a:solidFill>
                            <a:schemeClr val="tx1"/>
                          </a:solidFill>
                          <a:effectLst/>
                          <a:latin typeface="Calibri" panose="020F0502020204030204" pitchFamily="34" charset="0"/>
                        </a:rPr>
                        <a:t>Peanuts ( &lt; 20 kg CO</a:t>
                      </a:r>
                      <a:r>
                        <a:rPr lang="de-DE" sz="1000" b="1" i="0" u="none" strike="noStrike" baseline="-25000" dirty="0">
                          <a:solidFill>
                            <a:schemeClr val="tx1"/>
                          </a:solidFill>
                          <a:effectLst/>
                          <a:latin typeface="Calibri" panose="020F0502020204030204" pitchFamily="34" charset="0"/>
                        </a:rPr>
                        <a:t>2</a:t>
                      </a:r>
                      <a:r>
                        <a:rPr lang="de-DE" sz="1000" b="1" i="0" u="none" strike="noStrike" dirty="0">
                          <a:solidFill>
                            <a:schemeClr val="tx1"/>
                          </a:solidFill>
                          <a:effectLst/>
                          <a:latin typeface="Calibri" panose="020F0502020204030204" pitchFamily="34" charset="0"/>
                        </a:rPr>
                        <a:t>)</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621976"/>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WG oder Familie für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Hafermilch begeistern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Vorwiegend regionale und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saisonale Ernährung</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Pflanzen mit Kochwasser gießen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statt wegkippen</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891169005"/>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Kleidung Secondhand statt neu kaufen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Müll richtig trennen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marR="0" lvl="0" indent="0" algn="ctr" defTabSz="1391900" rtl="0" eaLnBrk="1" fontAlgn="ctr" latinLnBrk="0" hangingPunct="1">
                        <a:lnSpc>
                          <a:spcPct val="90000"/>
                        </a:lnSpc>
                        <a:spcBef>
                          <a:spcPts val="0"/>
                        </a:spcBef>
                        <a:spcAft>
                          <a:spcPts val="0"/>
                        </a:spcAft>
                        <a:buClrTx/>
                        <a:buSzTx/>
                        <a:buFontTx/>
                        <a:buNone/>
                        <a:tabLst/>
                        <a:defRPr/>
                      </a:pPr>
                      <a:r>
                        <a:rPr lang="de-DE" sz="1000" b="0" i="0" u="none" strike="noStrike" dirty="0">
                          <a:solidFill>
                            <a:srgbClr val="000000"/>
                          </a:solidFill>
                          <a:effectLst/>
                          <a:latin typeface="Calibri" panose="020F0502020204030204" pitchFamily="34" charset="0"/>
                        </a:rPr>
                        <a:t>Handyladekabel immer ausstecken</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1003027"/>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Haus dämmen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Wäsche mit 30 °C statt 60 °C waschen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marR="0" lvl="0" indent="0" algn="ctr" defTabSz="1391900" rtl="0" eaLnBrk="1" fontAlgn="ctr" latinLnBrk="0" hangingPunct="1">
                        <a:lnSpc>
                          <a:spcPct val="90000"/>
                        </a:lnSpc>
                        <a:spcBef>
                          <a:spcPts val="0"/>
                        </a:spcBef>
                        <a:spcAft>
                          <a:spcPts val="0"/>
                        </a:spcAft>
                        <a:buClrTx/>
                        <a:buSzTx/>
                        <a:buFontTx/>
                        <a:buNone/>
                        <a:tabLst/>
                        <a:defRPr/>
                      </a:pPr>
                      <a:r>
                        <a:rPr lang="de-DE" sz="1000" b="0" i="0" u="none" strike="noStrike" dirty="0">
                          <a:solidFill>
                            <a:srgbClr val="000000"/>
                          </a:solidFill>
                          <a:effectLst/>
                          <a:latin typeface="Calibri" panose="020F0502020204030204" pitchFamily="34" charset="0"/>
                        </a:rPr>
                        <a:t>Keine </a:t>
                      </a:r>
                      <a:r>
                        <a:rPr lang="de-DE" sz="1000" b="0" i="0" u="none" strike="noStrike" dirty="0" err="1">
                          <a:solidFill>
                            <a:srgbClr val="000000"/>
                          </a:solidFill>
                          <a:effectLst/>
                          <a:latin typeface="Calibri" panose="020F0502020204030204" pitchFamily="34" charset="0"/>
                        </a:rPr>
                        <a:t>To</a:t>
                      </a:r>
                      <a:r>
                        <a:rPr lang="de-DE" sz="1000" b="0" i="0" u="none" strike="noStrike" dirty="0">
                          <a:solidFill>
                            <a:srgbClr val="000000"/>
                          </a:solidFill>
                          <a:effectLst/>
                          <a:latin typeface="Calibri" panose="020F0502020204030204" pitchFamily="34" charset="0"/>
                        </a:rPr>
                        <a:t>-Go-Becher mehr nutzen</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103487554"/>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Sparduschkopf einbauen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Komplett auf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Plastikverpackungen verzichten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marR="0" lvl="0" indent="0" algn="ctr" defTabSz="1391900" rtl="0" eaLnBrk="1" fontAlgn="ctr" latinLnBrk="0" hangingPunct="1">
                        <a:lnSpc>
                          <a:spcPct val="90000"/>
                        </a:lnSpc>
                        <a:spcBef>
                          <a:spcPts val="0"/>
                        </a:spcBef>
                        <a:spcAft>
                          <a:spcPts val="0"/>
                        </a:spcAft>
                        <a:buClrTx/>
                        <a:buSzTx/>
                        <a:buFontTx/>
                        <a:buNone/>
                        <a:tabLst/>
                        <a:defRPr/>
                      </a:pPr>
                      <a:r>
                        <a:rPr lang="de-DE" sz="1000" b="0" i="0" u="none" strike="noStrike" dirty="0">
                          <a:solidFill>
                            <a:srgbClr val="000000"/>
                          </a:solidFill>
                          <a:effectLst/>
                          <a:latin typeface="Calibri" panose="020F0502020204030204" pitchFamily="34" charset="0"/>
                        </a:rPr>
                        <a:t>Keine Erdbeeren im Winter kaufen</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8687647"/>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Halb so lang duschen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Hafermilch statt Kuhmilch</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Im Laden kaufen statt online bestellen</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661312344"/>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Auf nachhaltige Bank umstellen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5 Glühbirnen durch LEDs ersetzen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Täglich 2,5 Stunden weniger streamen (Musik, Video &amp; Games)</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303796499"/>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Kleidertauschparty in der Schule organisieren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Spülmaschine nutzen statt per Hand abspülen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624807208"/>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Rügen statt Mallorca: PKW statt Flugzeug</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Smartphone </a:t>
                      </a:r>
                      <a:r>
                        <a:rPr lang="de-DE" sz="1000" b="0" i="0" u="none" strike="noStrike" dirty="0" err="1">
                          <a:solidFill>
                            <a:srgbClr val="000000"/>
                          </a:solidFill>
                          <a:effectLst/>
                          <a:latin typeface="Calibri" panose="020F0502020204030204" pitchFamily="34" charset="0"/>
                        </a:rPr>
                        <a:t>refurbished</a:t>
                      </a:r>
                      <a:r>
                        <a:rPr lang="de-DE" sz="1000" b="0" i="0" u="none" strike="noStrike" dirty="0">
                          <a:solidFill>
                            <a:srgbClr val="000000"/>
                          </a:solidFill>
                          <a:effectLst/>
                          <a:latin typeface="Calibri" panose="020F0502020204030204" pitchFamily="34" charset="0"/>
                        </a:rPr>
                        <a:t>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statt neu kaufen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75996589"/>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Vegetarische Ernährung</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Täglich 1 Liter Leitungswasser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statt Flaschenwasser</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747974589"/>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Eine Woche Urlaub: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4-Sterne-Hotel statt Seekreuzfahrt</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Kinder mit Fahrrad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statt Auto zur Schule bringen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93568526"/>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Auf Ökostrom umstellen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Hände mit kaltem Wasser waschen</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marR="0" lvl="0" indent="0" algn="ctr" defTabSz="1391900" rtl="0" eaLnBrk="1" fontAlgn="ctr" latinLnBrk="0" hangingPunct="1">
                        <a:lnSpc>
                          <a:spcPct val="90000"/>
                        </a:lnSpc>
                        <a:spcBef>
                          <a:spcPts val="0"/>
                        </a:spcBef>
                        <a:spcAft>
                          <a:spcPts val="0"/>
                        </a:spcAft>
                        <a:buClrTx/>
                        <a:buSzTx/>
                        <a:buFontTx/>
                        <a:buNone/>
                        <a:tabLst/>
                        <a:defRPr/>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88232313"/>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Vegane Ernährung</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339450249"/>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Mit ÖPNV statt Auto zur Arbeit</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234819335"/>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E-Auto statt Verbrenner</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714746434"/>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Bei sich und den Eltern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Sparduschköpfe einbauen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577829707"/>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Mit Fahrgemeinschaft zur Arbeit statt alleine</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291070609"/>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Halb so viel Geld ausgeben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(Produkte und Dienstleistungen)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019082305"/>
                  </a:ext>
                </a:extLst>
              </a:tr>
              <a:tr h="334312">
                <a:tc>
                  <a:txBody>
                    <a:bodyPr/>
                    <a:lstStyle/>
                    <a:p>
                      <a:pPr algn="ctr" fontAlgn="ctr">
                        <a:lnSpc>
                          <a:spcPct val="90000"/>
                        </a:lnSpc>
                      </a:pPr>
                      <a:r>
                        <a:rPr lang="de-DE" sz="1000" b="0" i="0" u="none" strike="noStrike" dirty="0">
                          <a:solidFill>
                            <a:srgbClr val="000000"/>
                          </a:solidFill>
                          <a:effectLst/>
                          <a:latin typeface="Calibri" panose="020F0502020204030204" pitchFamily="34" charset="0"/>
                        </a:rPr>
                        <a:t>Die Nachbarsfamilie für </a:t>
                      </a:r>
                      <a:br>
                        <a:rPr lang="de-DE" sz="1000" b="0" i="0" u="none" strike="noStrike" dirty="0">
                          <a:solidFill>
                            <a:srgbClr val="000000"/>
                          </a:solidFill>
                          <a:effectLst/>
                          <a:latin typeface="Calibri" panose="020F0502020204030204" pitchFamily="34" charset="0"/>
                        </a:rPr>
                      </a:br>
                      <a:r>
                        <a:rPr lang="de-DE" sz="1000" b="0" i="0" u="none" strike="noStrike" dirty="0">
                          <a:solidFill>
                            <a:srgbClr val="000000"/>
                          </a:solidFill>
                          <a:effectLst/>
                          <a:latin typeface="Calibri" panose="020F0502020204030204" pitchFamily="34" charset="0"/>
                        </a:rPr>
                        <a:t>Ökostrom begeistern</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90000"/>
                        </a:lnSpc>
                      </a:pPr>
                      <a:endParaRPr lang="de-DE" sz="1000" b="0" i="0" u="none" strike="noStrike" dirty="0">
                        <a:solidFill>
                          <a:srgbClr val="000000"/>
                        </a:solidFill>
                        <a:effectLst/>
                        <a:latin typeface="Calibri" panose="020F0502020204030204" pitchFamily="34"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29880514"/>
                  </a:ext>
                </a:extLst>
              </a:tr>
            </a:tbl>
          </a:graphicData>
        </a:graphic>
      </p:graphicFrame>
    </p:spTree>
    <p:extLst>
      <p:ext uri="{BB962C8B-B14F-4D97-AF65-F5344CB8AC3E}">
        <p14:creationId xmlns:p14="http://schemas.microsoft.com/office/powerpoint/2010/main" val="2037960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05A28366-F7DD-49AC-9BEF-14DA51F0B6DD}"/>
              </a:ext>
            </a:extLst>
          </p:cNvPr>
          <p:cNvGraphicFramePr>
            <a:graphicFrameLocks noGrp="1"/>
          </p:cNvGraphicFramePr>
          <p:nvPr>
            <p:extLst>
              <p:ext uri="{D42A27DB-BD31-4B8C-83A1-F6EECF244321}">
                <p14:modId xmlns:p14="http://schemas.microsoft.com/office/powerpoint/2010/main" val="238061745"/>
              </p:ext>
            </p:extLst>
          </p:nvPr>
        </p:nvGraphicFramePr>
        <p:xfrm>
          <a:off x="387349" y="405804"/>
          <a:ext cx="6785488" cy="318888"/>
        </p:xfrm>
        <a:graphic>
          <a:graphicData uri="http://schemas.openxmlformats.org/drawingml/2006/table">
            <a:tbl>
              <a:tblPr/>
              <a:tblGrid>
                <a:gridCol w="6785488">
                  <a:extLst>
                    <a:ext uri="{9D8B030D-6E8A-4147-A177-3AD203B41FA5}">
                      <a16:colId xmlns:a16="http://schemas.microsoft.com/office/drawing/2014/main" val="2469808579"/>
                    </a:ext>
                  </a:extLst>
                </a:gridCol>
              </a:tblGrid>
              <a:tr h="0">
                <a:tc>
                  <a:txBody>
                    <a:bodyPr/>
                    <a:lstStyle/>
                    <a:p>
                      <a:pPr algn="l" rtl="0" fontAlgn="base">
                        <a:lnSpc>
                          <a:spcPct val="90000"/>
                        </a:lnSpc>
                      </a:pPr>
                      <a:r>
                        <a:rPr lang="de-DE" sz="1800" b="1" i="0" dirty="0">
                          <a:effectLst/>
                          <a:latin typeface="+mn-lt"/>
                        </a:rPr>
                        <a:t>Arbeitsaufträge / Lösungen </a:t>
                      </a:r>
                      <a:r>
                        <a:rPr lang="de-DE" sz="1800" b="0" i="0" dirty="0">
                          <a:effectLst/>
                          <a:latin typeface="+mn-lt"/>
                        </a:rPr>
                        <a:t>(2/2)</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bl>
          </a:graphicData>
        </a:graphic>
      </p:graphicFrame>
      <p:sp>
        <p:nvSpPr>
          <p:cNvPr id="10" name="Rectangle 1">
            <a:extLst>
              <a:ext uri="{FF2B5EF4-FFF2-40B4-BE49-F238E27FC236}">
                <a16:creationId xmlns:a16="http://schemas.microsoft.com/office/drawing/2014/main" id="{5A14095A-7F40-45FB-A14A-00A0E52AC07E}"/>
              </a:ext>
            </a:extLst>
          </p:cNvPr>
          <p:cNvSpPr/>
          <p:nvPr/>
        </p:nvSpPr>
        <p:spPr>
          <a:xfrm>
            <a:off x="387349" y="866624"/>
            <a:ext cx="6784977" cy="5245418"/>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t"/>
          <a:lstStyle/>
          <a:p>
            <a:pPr marL="0" lvl="1" indent="0">
              <a:lnSpc>
                <a:spcPct val="100000"/>
              </a:lnSpc>
              <a:spcAft>
                <a:spcPts val="300"/>
              </a:spcAft>
              <a:buNone/>
              <a:defRPr/>
            </a:pPr>
            <a:r>
              <a:rPr lang="de-DE" sz="1200" b="1" kern="0" dirty="0">
                <a:solidFill>
                  <a:schemeClr val="accent1"/>
                </a:solidFill>
              </a:rPr>
              <a:t>Vertiefung: Einsparpotenzial  &amp; Handabdruck / Plenum (10 min.)</a:t>
            </a:r>
          </a:p>
          <a:p>
            <a:pPr marL="0" lvl="1" indent="0">
              <a:lnSpc>
                <a:spcPct val="100000"/>
              </a:lnSpc>
              <a:spcAft>
                <a:spcPts val="300"/>
              </a:spcAft>
              <a:buNone/>
              <a:defRPr/>
            </a:pPr>
            <a:r>
              <a:rPr lang="de-DE" sz="1200" kern="0" dirty="0">
                <a:solidFill>
                  <a:srgbClr val="000000"/>
                </a:solidFill>
              </a:rPr>
              <a:t>Benötigte Materialien: Arbeitsblatt 4, Smartphone</a:t>
            </a:r>
          </a:p>
          <a:p>
            <a:pPr marL="0" lvl="1" indent="0">
              <a:lnSpc>
                <a:spcPct val="100000"/>
              </a:lnSpc>
              <a:spcAft>
                <a:spcPts val="300"/>
              </a:spcAft>
              <a:buNone/>
              <a:defRPr/>
            </a:pPr>
            <a:endParaRPr lang="de-DE" sz="1200" kern="0" dirty="0">
              <a:solidFill>
                <a:srgbClr val="000000"/>
              </a:solidFill>
            </a:endParaRPr>
          </a:p>
          <a:p>
            <a:pPr marL="0" lvl="1" indent="0">
              <a:lnSpc>
                <a:spcPct val="100000"/>
              </a:lnSpc>
              <a:spcAft>
                <a:spcPts val="300"/>
              </a:spcAft>
              <a:buNone/>
              <a:defRPr/>
            </a:pPr>
            <a:r>
              <a:rPr lang="de-DE" sz="1200" b="1" kern="0" dirty="0">
                <a:solidFill>
                  <a:srgbClr val="000000"/>
                </a:solidFill>
              </a:rPr>
              <a:t>1 – Aufstellung nach Einsparpotenzial </a:t>
            </a:r>
          </a:p>
          <a:p>
            <a:pPr marL="0" lvl="1">
              <a:spcAft>
                <a:spcPts val="300"/>
              </a:spcAft>
              <a:buClr>
                <a:schemeClr val="accent4"/>
              </a:buClr>
              <a:buSzPct val="120000"/>
              <a:defRPr/>
            </a:pPr>
            <a:r>
              <a:rPr lang="de-DE" sz="1200" kern="0" dirty="0">
                <a:solidFill>
                  <a:srgbClr val="000000"/>
                </a:solidFill>
              </a:rPr>
              <a:t>Jede Person nimmt sich eine Dose/Karte aus der eigenen Auswahl.  </a:t>
            </a:r>
          </a:p>
          <a:p>
            <a:pPr marL="180975" lvl="1" indent="-180975">
              <a:spcAft>
                <a:spcPts val="300"/>
              </a:spcAft>
              <a:buClr>
                <a:schemeClr val="accent4"/>
              </a:buClr>
              <a:buSzPct val="120000"/>
              <a:buFont typeface="Arial" panose="020B0604020202020204" pitchFamily="34" charset="0"/>
              <a:buChar char="•"/>
              <a:defRPr/>
            </a:pPr>
            <a:r>
              <a:rPr lang="de-DE" sz="1200" kern="0" dirty="0">
                <a:solidFill>
                  <a:srgbClr val="000000"/>
                </a:solidFill>
              </a:rPr>
              <a:t>Stellt euch im Klassenraum auf und sortiert euch entsprechend der Höhe des Einsparpotenzials.  </a:t>
            </a:r>
          </a:p>
          <a:p>
            <a:pPr marL="180975" lvl="1" indent="-180975">
              <a:spcAft>
                <a:spcPts val="300"/>
              </a:spcAft>
              <a:buClr>
                <a:schemeClr val="accent4"/>
              </a:buClr>
              <a:buSzPct val="120000"/>
              <a:buFont typeface="Arial" panose="020B0604020202020204" pitchFamily="34" charset="0"/>
              <a:buChar char="•"/>
              <a:defRPr/>
            </a:pPr>
            <a:r>
              <a:rPr lang="de-DE" sz="1200" kern="0" dirty="0">
                <a:solidFill>
                  <a:srgbClr val="000000"/>
                </a:solidFill>
              </a:rPr>
              <a:t>Lest die Dosen/Karten der Reihe nach vor. </a:t>
            </a:r>
          </a:p>
          <a:p>
            <a:pPr marL="180975" lvl="1" indent="-180975">
              <a:spcAft>
                <a:spcPts val="300"/>
              </a:spcAft>
              <a:buClr>
                <a:schemeClr val="accent4"/>
              </a:buClr>
              <a:buSzPct val="120000"/>
              <a:buFont typeface="Arial" panose="020B0604020202020204" pitchFamily="34" charset="0"/>
              <a:buChar char="•"/>
              <a:defRPr/>
            </a:pPr>
            <a:r>
              <a:rPr lang="de-DE" sz="1200" kern="0" dirty="0">
                <a:solidFill>
                  <a:srgbClr val="000000"/>
                </a:solidFill>
              </a:rPr>
              <a:t>Diskutiert folgende Fragen: </a:t>
            </a:r>
          </a:p>
          <a:p>
            <a:pPr marL="360363" lvl="2" indent="-179388">
              <a:spcAft>
                <a:spcPts val="300"/>
              </a:spcAft>
              <a:buClr>
                <a:schemeClr val="accent4"/>
              </a:buClr>
              <a:buSzPct val="120000"/>
              <a:buFont typeface="Arial" panose="020B0604020202020204" pitchFamily="34" charset="0"/>
              <a:buChar char="•"/>
              <a:defRPr/>
            </a:pPr>
            <a:r>
              <a:rPr lang="de-DE" sz="1200" kern="0" dirty="0">
                <a:solidFill>
                  <a:srgbClr val="000000"/>
                </a:solidFill>
              </a:rPr>
              <a:t>Was überrascht euch bei dieser Aufstellung? </a:t>
            </a:r>
          </a:p>
          <a:p>
            <a:pPr marL="360363" lvl="2" indent="-179388">
              <a:spcAft>
                <a:spcPts val="300"/>
              </a:spcAft>
              <a:buClr>
                <a:schemeClr val="accent4"/>
              </a:buClr>
              <a:buSzPct val="120000"/>
              <a:buFont typeface="Arial" panose="020B0604020202020204" pitchFamily="34" charset="0"/>
              <a:buChar char="•"/>
              <a:defRPr/>
            </a:pPr>
            <a:r>
              <a:rPr lang="de-DE" sz="1200" kern="0" dirty="0">
                <a:solidFill>
                  <a:srgbClr val="000000"/>
                </a:solidFill>
              </a:rPr>
              <a:t>Was sind eure Kernerkenntnisse? </a:t>
            </a:r>
          </a:p>
          <a:p>
            <a:pPr marL="360363" lvl="2" indent="-179388">
              <a:spcAft>
                <a:spcPts val="300"/>
              </a:spcAft>
              <a:buClr>
                <a:schemeClr val="accent4"/>
              </a:buClr>
              <a:buSzPct val="120000"/>
              <a:buFont typeface="Arial" panose="020B0604020202020204" pitchFamily="34" charset="0"/>
              <a:buChar char="•"/>
              <a:defRPr/>
            </a:pPr>
            <a:r>
              <a:rPr lang="de-DE" sz="1200" kern="0" dirty="0">
                <a:solidFill>
                  <a:srgbClr val="000000"/>
                </a:solidFill>
              </a:rPr>
              <a:t>Fallen euch Handlungen auf, mit denen eine möglichst große Wirkung für den Klimaschutz erzielt werden kann? </a:t>
            </a:r>
          </a:p>
          <a:p>
            <a:pPr marL="0" lvl="1" indent="0">
              <a:lnSpc>
                <a:spcPct val="100000"/>
              </a:lnSpc>
              <a:spcAft>
                <a:spcPts val="300"/>
              </a:spcAft>
              <a:buNone/>
              <a:defRPr/>
            </a:pPr>
            <a:r>
              <a:rPr lang="de-DE" sz="1200" b="1" kern="0" dirty="0">
                <a:solidFill>
                  <a:srgbClr val="000000"/>
                </a:solidFill>
              </a:rPr>
              <a:t>2 – Handabdruck </a:t>
            </a:r>
          </a:p>
          <a:p>
            <a:pPr marL="0" lvl="1">
              <a:spcAft>
                <a:spcPts val="300"/>
              </a:spcAft>
              <a:buClr>
                <a:schemeClr val="accent4"/>
              </a:buClr>
              <a:buSzPct val="120000"/>
              <a:defRPr/>
            </a:pPr>
            <a:r>
              <a:rPr lang="de-DE" sz="1200" kern="0" dirty="0">
                <a:solidFill>
                  <a:srgbClr val="000000"/>
                </a:solidFill>
              </a:rPr>
              <a:t>Alle Personen, die eine Karte eines Handabdrucks haben, melden sich. </a:t>
            </a:r>
          </a:p>
          <a:p>
            <a:pPr marL="180975" lvl="1" indent="-180975">
              <a:spcAft>
                <a:spcPts val="300"/>
              </a:spcAft>
              <a:buClr>
                <a:schemeClr val="accent4"/>
              </a:buClr>
              <a:buSzPct val="120000"/>
              <a:buFont typeface="Arial" panose="020B0604020202020204" pitchFamily="34" charset="0"/>
              <a:buChar char="•"/>
              <a:defRPr/>
            </a:pPr>
            <a:r>
              <a:rPr lang="de-DE" sz="1200" kern="0" dirty="0">
                <a:solidFill>
                  <a:srgbClr val="000000"/>
                </a:solidFill>
              </a:rPr>
              <a:t>Alle Maßnahmen, die dem Handabdruck zugeordnet werden können, sind gleichzeitig Big Points. Begründet diese Aussage. </a:t>
            </a:r>
          </a:p>
          <a:p>
            <a:pPr marL="180975" lvl="1" indent="-180975">
              <a:spcAft>
                <a:spcPts val="300"/>
              </a:spcAft>
              <a:buClr>
                <a:schemeClr val="accent4"/>
              </a:buClr>
              <a:buSzPct val="120000"/>
              <a:buFont typeface="Arial" panose="020B0604020202020204" pitchFamily="34" charset="0"/>
              <a:buChar char="•"/>
              <a:defRPr/>
            </a:pPr>
            <a:r>
              <a:rPr lang="de-DE" sz="1200" kern="0" dirty="0">
                <a:solidFill>
                  <a:srgbClr val="000000"/>
                </a:solidFill>
              </a:rPr>
              <a:t>Die Dose / Karte Rügen statt Mallorca (Flugverzicht) spart 540 kg CO</a:t>
            </a:r>
            <a:r>
              <a:rPr lang="de-DE" sz="1200" kern="0" baseline="-25000" dirty="0">
                <a:solidFill>
                  <a:srgbClr val="000000"/>
                </a:solidFill>
              </a:rPr>
              <a:t>2</a:t>
            </a:r>
            <a:r>
              <a:rPr lang="de-DE" sz="1200" kern="0" dirty="0">
                <a:solidFill>
                  <a:srgbClr val="000000"/>
                </a:solidFill>
              </a:rPr>
              <a:t> ein. Wie viele Dosen / Karten mit den niedrigsten Einsparpotenzial braucht ihr, um auf dasselbe Ergebnis zu kommen?</a:t>
            </a:r>
          </a:p>
          <a:p>
            <a:pPr marL="0" lvl="1">
              <a:lnSpc>
                <a:spcPct val="90000"/>
              </a:lnSpc>
              <a:spcAft>
                <a:spcPts val="300"/>
              </a:spcAft>
              <a:buClr>
                <a:schemeClr val="accent4"/>
              </a:buClr>
              <a:buSzPct val="120000"/>
              <a:defRPr/>
            </a:pPr>
            <a:endParaRPr lang="de-DE" sz="1200" kern="0" dirty="0">
              <a:solidFill>
                <a:srgbClr val="000000"/>
              </a:solidFill>
            </a:endParaRPr>
          </a:p>
          <a:p>
            <a:pPr marL="0" lvl="1">
              <a:lnSpc>
                <a:spcPct val="90000"/>
              </a:lnSpc>
              <a:spcAft>
                <a:spcPts val="300"/>
              </a:spcAft>
              <a:buClr>
                <a:schemeClr val="accent4"/>
              </a:buClr>
              <a:buSzPct val="120000"/>
              <a:defRPr/>
            </a:pPr>
            <a:r>
              <a:rPr lang="de-DE" sz="1200" b="1" kern="0" dirty="0">
                <a:solidFill>
                  <a:schemeClr val="accent1"/>
                </a:solidFill>
              </a:rPr>
              <a:t>Ergebnissicherung / Einzelarbeit (10 min.)</a:t>
            </a:r>
          </a:p>
          <a:p>
            <a:pPr marL="0" lvl="1">
              <a:lnSpc>
                <a:spcPct val="90000"/>
              </a:lnSpc>
              <a:spcAft>
                <a:spcPts val="300"/>
              </a:spcAft>
              <a:buClr>
                <a:schemeClr val="accent4"/>
              </a:buClr>
              <a:buSzPct val="120000"/>
              <a:defRPr/>
            </a:pPr>
            <a:r>
              <a:rPr lang="de-DE" sz="1200" kern="0" dirty="0">
                <a:solidFill>
                  <a:srgbClr val="000000"/>
                </a:solidFill>
              </a:rPr>
              <a:t>Übertragt die Diskussionsergebnisse auf das Arbeitsblatt 4 (Punkt 1).</a:t>
            </a:r>
          </a:p>
          <a:p>
            <a:pPr marL="0" lvl="1">
              <a:lnSpc>
                <a:spcPct val="90000"/>
              </a:lnSpc>
              <a:spcAft>
                <a:spcPts val="300"/>
              </a:spcAft>
              <a:buClr>
                <a:schemeClr val="accent4"/>
              </a:buClr>
              <a:buSzPct val="120000"/>
              <a:defRPr/>
            </a:pPr>
            <a:endParaRPr lang="de-DE" sz="1200" kern="0" dirty="0">
              <a:solidFill>
                <a:srgbClr val="000000"/>
              </a:solidFill>
            </a:endParaRPr>
          </a:p>
          <a:p>
            <a:pPr marL="0" lvl="1">
              <a:lnSpc>
                <a:spcPct val="90000"/>
              </a:lnSpc>
              <a:spcAft>
                <a:spcPts val="300"/>
              </a:spcAft>
              <a:buClr>
                <a:schemeClr val="accent4"/>
              </a:buClr>
              <a:buSzPct val="120000"/>
              <a:defRPr/>
            </a:pPr>
            <a:r>
              <a:rPr lang="de-DE" sz="1200" b="1" kern="0" dirty="0">
                <a:solidFill>
                  <a:schemeClr val="accent1"/>
                </a:solidFill>
              </a:rPr>
              <a:t>Vertiefung: Mini-Spiel „Rette Yuki“ / Einzelarbeit (10 min.)</a:t>
            </a:r>
          </a:p>
          <a:p>
            <a:pPr marL="0" lvl="1">
              <a:lnSpc>
                <a:spcPct val="90000"/>
              </a:lnSpc>
              <a:spcAft>
                <a:spcPts val="300"/>
              </a:spcAft>
              <a:buClr>
                <a:schemeClr val="accent4"/>
              </a:buClr>
              <a:buSzPct val="120000"/>
              <a:defRPr/>
            </a:pPr>
            <a:r>
              <a:rPr lang="de-DE" sz="1200" kern="0" dirty="0">
                <a:solidFill>
                  <a:srgbClr val="000000"/>
                </a:solidFill>
              </a:rPr>
              <a:t>Ruft mit eurem Handy das Mini-Spiel auf und befolgt die Anweisungen laut Arbeitsblatt 4 (Punkt 2).</a:t>
            </a:r>
          </a:p>
          <a:p>
            <a:pPr marL="0" lvl="1">
              <a:spcAft>
                <a:spcPts val="300"/>
              </a:spcAft>
              <a:buClr>
                <a:schemeClr val="accent4"/>
              </a:buClr>
              <a:buSzPct val="120000"/>
              <a:defRPr/>
            </a:pPr>
            <a:endParaRPr lang="de-DE" sz="1200" kern="0" dirty="0">
              <a:solidFill>
                <a:srgbClr val="000000"/>
              </a:solidFill>
            </a:endParaRPr>
          </a:p>
          <a:p>
            <a:pPr marL="0" lvl="1">
              <a:spcAft>
                <a:spcPts val="300"/>
              </a:spcAft>
              <a:buClr>
                <a:schemeClr val="accent4"/>
              </a:buClr>
              <a:buSzPct val="120000"/>
              <a:defRPr/>
            </a:pPr>
            <a:endParaRPr lang="de-DE" sz="1200" kern="0" dirty="0">
              <a:solidFill>
                <a:srgbClr val="000000"/>
              </a:solidFill>
            </a:endParaRPr>
          </a:p>
          <a:p>
            <a:pPr marL="180975" lvl="1" indent="-180975">
              <a:spcAft>
                <a:spcPts val="300"/>
              </a:spcAft>
              <a:buClr>
                <a:schemeClr val="accent4"/>
              </a:buClr>
              <a:buSzPct val="120000"/>
              <a:buFont typeface="Arial" panose="020B0604020202020204" pitchFamily="34" charset="0"/>
              <a:buChar char="•"/>
              <a:defRPr/>
            </a:pPr>
            <a:endParaRPr lang="de-DE" sz="1200" kern="0" dirty="0">
              <a:solidFill>
                <a:srgbClr val="000000"/>
              </a:solidFill>
            </a:endParaRPr>
          </a:p>
          <a:p>
            <a:pPr marL="180975" lvl="1" indent="-180975">
              <a:spcAft>
                <a:spcPts val="300"/>
              </a:spcAft>
              <a:buClr>
                <a:schemeClr val="accent4"/>
              </a:buClr>
              <a:buSzPct val="120000"/>
              <a:buFont typeface="Arial" panose="020B0604020202020204" pitchFamily="34" charset="0"/>
              <a:buChar char="•"/>
              <a:defRPr/>
            </a:pPr>
            <a:endParaRPr lang="de-DE" sz="1200" kern="0" dirty="0">
              <a:solidFill>
                <a:srgbClr val="000000"/>
              </a:solidFill>
            </a:endParaRPr>
          </a:p>
          <a:p>
            <a:pPr marL="0" lvl="1">
              <a:spcAft>
                <a:spcPts val="300"/>
              </a:spcAft>
              <a:buClr>
                <a:schemeClr val="accent4"/>
              </a:buClr>
              <a:buSzPct val="120000"/>
              <a:defRPr/>
            </a:pPr>
            <a:endParaRPr lang="de-DE" sz="1200" kern="0" dirty="0">
              <a:solidFill>
                <a:srgbClr val="000000"/>
              </a:solidFill>
            </a:endParaRPr>
          </a:p>
        </p:txBody>
      </p:sp>
      <p:sp>
        <p:nvSpPr>
          <p:cNvPr id="9" name="Rectangle 1">
            <a:extLst>
              <a:ext uri="{FF2B5EF4-FFF2-40B4-BE49-F238E27FC236}">
                <a16:creationId xmlns:a16="http://schemas.microsoft.com/office/drawing/2014/main" id="{9D6C6539-59F4-479F-9D3A-AA8AF5DAC8B0}"/>
              </a:ext>
            </a:extLst>
          </p:cNvPr>
          <p:cNvSpPr/>
          <p:nvPr/>
        </p:nvSpPr>
        <p:spPr>
          <a:xfrm>
            <a:off x="387349" y="6248592"/>
            <a:ext cx="6784977" cy="3571683"/>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t"/>
          <a:lstStyle/>
          <a:p>
            <a:pPr marL="0" lvl="1" indent="0">
              <a:lnSpc>
                <a:spcPct val="100000"/>
              </a:lnSpc>
              <a:spcAft>
                <a:spcPts val="300"/>
              </a:spcAft>
              <a:buNone/>
              <a:defRPr/>
            </a:pPr>
            <a:r>
              <a:rPr lang="de-DE" sz="1200" b="1" kern="0" dirty="0">
                <a:solidFill>
                  <a:schemeClr val="accent1"/>
                </a:solidFill>
              </a:rPr>
              <a:t>Abschluss / Gruppendiskussion (5 min.)</a:t>
            </a:r>
          </a:p>
          <a:p>
            <a:pPr marL="0" lvl="1" indent="0">
              <a:lnSpc>
                <a:spcPct val="100000"/>
              </a:lnSpc>
              <a:spcAft>
                <a:spcPts val="300"/>
              </a:spcAft>
              <a:buNone/>
              <a:defRPr/>
            </a:pPr>
            <a:r>
              <a:rPr lang="de-DE" sz="1200" kern="0" dirty="0">
                <a:solidFill>
                  <a:srgbClr val="000000"/>
                </a:solidFill>
              </a:rPr>
              <a:t>Arbeitsblatt 4 (Punkt 3): Welche Ideen könnt ihr euch vorstellen, in Zukunft umzusetzen?</a:t>
            </a:r>
          </a:p>
          <a:p>
            <a:pPr marL="0" lvl="1" indent="0">
              <a:lnSpc>
                <a:spcPct val="100000"/>
              </a:lnSpc>
              <a:spcAft>
                <a:spcPts val="300"/>
              </a:spcAft>
              <a:buNone/>
              <a:defRPr/>
            </a:pPr>
            <a:r>
              <a:rPr lang="de-DE" sz="1200" kern="0" dirty="0">
                <a:solidFill>
                  <a:srgbClr val="000000"/>
                </a:solidFill>
              </a:rPr>
              <a:t>Was nehmt ihr heute mit?</a:t>
            </a:r>
          </a:p>
          <a:p>
            <a:pPr marL="0" lvl="1" indent="0">
              <a:lnSpc>
                <a:spcPct val="100000"/>
              </a:lnSpc>
              <a:spcAft>
                <a:spcPts val="300"/>
              </a:spcAft>
              <a:buNone/>
              <a:defRPr/>
            </a:pPr>
            <a:endParaRPr lang="de-DE" sz="1200" b="1" kern="0" dirty="0">
              <a:solidFill>
                <a:srgbClr val="000000"/>
              </a:solidFill>
            </a:endParaRPr>
          </a:p>
          <a:p>
            <a:pPr marL="0" lvl="1" indent="0">
              <a:lnSpc>
                <a:spcPct val="100000"/>
              </a:lnSpc>
              <a:spcAft>
                <a:spcPts val="300"/>
              </a:spcAft>
              <a:buNone/>
              <a:defRPr/>
            </a:pPr>
            <a:r>
              <a:rPr lang="de-DE" sz="1200" b="1" kern="0" dirty="0">
                <a:solidFill>
                  <a:srgbClr val="000000"/>
                </a:solidFill>
              </a:rPr>
              <a:t>Kernerkenntnisse: </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Alltagshandlungen haben sehr unterschiedlich große Auswirkungen aufs Klima.</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Die Big Points sind sehr wirksam. Es ist sinnvoll, hier anzusetzen, da sich viele Treibhausgase einsparen lassen. </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Viele kleine klimafreundliche Maßnahmen sind zwar gut, wiegen aber sehr umweltschädliche nicht auf.</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Fußabdruck reduzieren: Ich spare CO</a:t>
            </a:r>
            <a:r>
              <a:rPr lang="de-DE" sz="1200" kern="0" baseline="-25000" dirty="0">
                <a:solidFill>
                  <a:srgbClr val="000000"/>
                </a:solidFill>
              </a:rPr>
              <a:t>2</a:t>
            </a:r>
            <a:r>
              <a:rPr lang="de-DE" sz="1200" kern="0" dirty="0">
                <a:solidFill>
                  <a:srgbClr val="000000"/>
                </a:solidFill>
              </a:rPr>
              <a:t> ein. </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Handabdruck: Ich motiviere andere, CO</a:t>
            </a:r>
            <a:r>
              <a:rPr lang="de-DE" sz="1200" kern="0" baseline="-25000" dirty="0">
                <a:solidFill>
                  <a:srgbClr val="000000"/>
                </a:solidFill>
              </a:rPr>
              <a:t>2</a:t>
            </a:r>
            <a:r>
              <a:rPr lang="de-DE" sz="1200" kern="0" dirty="0">
                <a:solidFill>
                  <a:srgbClr val="000000"/>
                </a:solidFill>
              </a:rPr>
              <a:t> einzusparen. Dann ist die Wirkung noch größer. </a:t>
            </a:r>
            <a:br>
              <a:rPr lang="de-DE" sz="1200" kern="0" dirty="0">
                <a:solidFill>
                  <a:srgbClr val="000000"/>
                </a:solidFill>
              </a:rPr>
            </a:br>
            <a:r>
              <a:rPr lang="de-DE" sz="1200" kern="0" dirty="0">
                <a:solidFill>
                  <a:srgbClr val="000000"/>
                </a:solidFill>
              </a:rPr>
              <a:t>Denn: Je mehr Menschen CO</a:t>
            </a:r>
            <a:r>
              <a:rPr lang="de-DE" sz="1200" kern="0" baseline="-25000" dirty="0">
                <a:solidFill>
                  <a:srgbClr val="000000"/>
                </a:solidFill>
              </a:rPr>
              <a:t>2</a:t>
            </a:r>
            <a:r>
              <a:rPr lang="de-DE" sz="1200" kern="0" dirty="0">
                <a:solidFill>
                  <a:srgbClr val="000000"/>
                </a:solidFill>
              </a:rPr>
              <a:t> einsparen, desto besser für das Klima.</a:t>
            </a:r>
          </a:p>
          <a:p>
            <a:pPr marL="180975" lvl="1" indent="-180975">
              <a:lnSpc>
                <a:spcPct val="100000"/>
              </a:lnSpc>
              <a:spcAft>
                <a:spcPts val="300"/>
              </a:spcAft>
              <a:buClr>
                <a:schemeClr val="accent4"/>
              </a:buClr>
              <a:buSzPct val="120000"/>
              <a:buFont typeface="Arial" panose="020B0604020202020204" pitchFamily="34" charset="0"/>
              <a:buChar char="•"/>
              <a:defRPr/>
            </a:pPr>
            <a:r>
              <a:rPr lang="de-DE" sz="1200" kern="0" dirty="0">
                <a:solidFill>
                  <a:srgbClr val="000000"/>
                </a:solidFill>
              </a:rPr>
              <a:t>Veränderte Alltagsstrukturen helfen, nachhaltiges Handeln zu verstetigen (Carsharing, Ökostrom, vegetarisch/vegan ernähren).</a:t>
            </a:r>
          </a:p>
          <a:p>
            <a:pPr marL="180975" lvl="1" indent="-180975">
              <a:lnSpc>
                <a:spcPct val="100000"/>
              </a:lnSpc>
              <a:spcAft>
                <a:spcPts val="300"/>
              </a:spcAft>
              <a:buClr>
                <a:schemeClr val="accent4"/>
              </a:buClr>
              <a:buSzPct val="120000"/>
              <a:buFont typeface="Arial" panose="020B0604020202020204" pitchFamily="34" charset="0"/>
              <a:buChar char="•"/>
              <a:defRPr/>
            </a:pPr>
            <a:endParaRPr lang="de-DE" sz="1200" kern="0" dirty="0">
              <a:solidFill>
                <a:srgbClr val="000000"/>
              </a:solidFill>
            </a:endParaRPr>
          </a:p>
          <a:p>
            <a:pPr marL="0" lvl="1">
              <a:lnSpc>
                <a:spcPct val="100000"/>
              </a:lnSpc>
              <a:spcAft>
                <a:spcPts val="300"/>
              </a:spcAft>
              <a:buClr>
                <a:schemeClr val="accent4"/>
              </a:buClr>
              <a:buSzPct val="120000"/>
              <a:defRPr/>
            </a:pPr>
            <a:r>
              <a:rPr lang="de-DE" sz="1200" kern="0" dirty="0">
                <a:solidFill>
                  <a:srgbClr val="000000"/>
                </a:solidFill>
              </a:rPr>
              <a:t>Aushändigung des Handouts „Klimaschutz im Alltag: Wissen </a:t>
            </a:r>
            <a:r>
              <a:rPr lang="de-DE" sz="1200" kern="0" dirty="0" err="1">
                <a:solidFill>
                  <a:srgbClr val="000000"/>
                </a:solidFill>
              </a:rPr>
              <a:t>to</a:t>
            </a:r>
            <a:r>
              <a:rPr lang="de-DE" sz="1200" kern="0" dirty="0">
                <a:solidFill>
                  <a:srgbClr val="000000"/>
                </a:solidFill>
              </a:rPr>
              <a:t> </a:t>
            </a:r>
            <a:r>
              <a:rPr lang="de-DE" sz="1200" kern="0" dirty="0" err="1">
                <a:solidFill>
                  <a:srgbClr val="000000"/>
                </a:solidFill>
              </a:rPr>
              <a:t>go</a:t>
            </a:r>
            <a:r>
              <a:rPr lang="de-DE" sz="1200" kern="0" dirty="0">
                <a:solidFill>
                  <a:srgbClr val="000000"/>
                </a:solidFill>
              </a:rPr>
              <a:t>“</a:t>
            </a:r>
          </a:p>
          <a:p>
            <a:pPr marL="0" lvl="1">
              <a:lnSpc>
                <a:spcPct val="100000"/>
              </a:lnSpc>
              <a:spcAft>
                <a:spcPts val="300"/>
              </a:spcAft>
              <a:buClr>
                <a:schemeClr val="accent4"/>
              </a:buClr>
              <a:buSzPct val="120000"/>
              <a:defRPr/>
            </a:pPr>
            <a:endParaRPr lang="de-DE" sz="1200" kern="0" dirty="0">
              <a:solidFill>
                <a:srgbClr val="000000"/>
              </a:solidFill>
            </a:endParaRPr>
          </a:p>
        </p:txBody>
      </p:sp>
    </p:spTree>
    <p:extLst>
      <p:ext uri="{BB962C8B-B14F-4D97-AF65-F5344CB8AC3E}">
        <p14:creationId xmlns:p14="http://schemas.microsoft.com/office/powerpoint/2010/main" val="100980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9D0AD79-488A-4435-9B77-7D1278F6DF6E}"/>
              </a:ext>
            </a:extLst>
          </p:cNvPr>
          <p:cNvSpPr>
            <a:spLocks noGrp="1"/>
          </p:cNvSpPr>
          <p:nvPr>
            <p:ph type="ftr" sz="quarter" idx="4294967295"/>
          </p:nvPr>
        </p:nvSpPr>
        <p:spPr>
          <a:xfrm>
            <a:off x="6120246" y="9883599"/>
            <a:ext cx="1052259" cy="455354"/>
          </a:xfrm>
        </p:spPr>
        <p:txBody>
          <a:bodyPr/>
          <a:lstStyle/>
          <a:p>
            <a:fld id="{9302D2D9-6C41-8943-9065-B4377A0BA008}" type="slidenum">
              <a:rPr lang="de-DE" smtClean="0"/>
              <a:pPr/>
              <a:t>9</a:t>
            </a:fld>
            <a:endParaRPr lang="de-DE" dirty="0"/>
          </a:p>
        </p:txBody>
      </p:sp>
      <p:graphicFrame>
        <p:nvGraphicFramePr>
          <p:cNvPr id="12" name="Tabelle 11">
            <a:extLst>
              <a:ext uri="{FF2B5EF4-FFF2-40B4-BE49-F238E27FC236}">
                <a16:creationId xmlns:a16="http://schemas.microsoft.com/office/drawing/2014/main" id="{C740339F-A39F-45FC-B521-BAE860E15B5D}"/>
              </a:ext>
            </a:extLst>
          </p:cNvPr>
          <p:cNvGraphicFramePr>
            <a:graphicFrameLocks noGrp="1"/>
          </p:cNvGraphicFramePr>
          <p:nvPr>
            <p:extLst>
              <p:ext uri="{D42A27DB-BD31-4B8C-83A1-F6EECF244321}">
                <p14:modId xmlns:p14="http://schemas.microsoft.com/office/powerpoint/2010/main" val="1358045221"/>
              </p:ext>
            </p:extLst>
          </p:nvPr>
        </p:nvGraphicFramePr>
        <p:xfrm>
          <a:off x="387349" y="405804"/>
          <a:ext cx="6785488" cy="9137297"/>
        </p:xfrm>
        <a:graphic>
          <a:graphicData uri="http://schemas.openxmlformats.org/drawingml/2006/table">
            <a:tbl>
              <a:tblPr/>
              <a:tblGrid>
                <a:gridCol w="912062">
                  <a:extLst>
                    <a:ext uri="{9D8B030D-6E8A-4147-A177-3AD203B41FA5}">
                      <a16:colId xmlns:a16="http://schemas.microsoft.com/office/drawing/2014/main" val="2469808579"/>
                    </a:ext>
                  </a:extLst>
                </a:gridCol>
                <a:gridCol w="148389">
                  <a:extLst>
                    <a:ext uri="{9D8B030D-6E8A-4147-A177-3AD203B41FA5}">
                      <a16:colId xmlns:a16="http://schemas.microsoft.com/office/drawing/2014/main" val="753361161"/>
                    </a:ext>
                  </a:extLst>
                </a:gridCol>
                <a:gridCol w="3489961">
                  <a:extLst>
                    <a:ext uri="{9D8B030D-6E8A-4147-A177-3AD203B41FA5}">
                      <a16:colId xmlns:a16="http://schemas.microsoft.com/office/drawing/2014/main" val="2862748128"/>
                    </a:ext>
                  </a:extLst>
                </a:gridCol>
                <a:gridCol w="2235076">
                  <a:extLst>
                    <a:ext uri="{9D8B030D-6E8A-4147-A177-3AD203B41FA5}">
                      <a16:colId xmlns:a16="http://schemas.microsoft.com/office/drawing/2014/main" val="591880503"/>
                    </a:ext>
                  </a:extLst>
                </a:gridCol>
              </a:tblGrid>
              <a:tr h="0">
                <a:tc gridSpan="4">
                  <a:txBody>
                    <a:bodyPr/>
                    <a:lstStyle/>
                    <a:p>
                      <a:pPr algn="l" rtl="0" fontAlgn="base">
                        <a:lnSpc>
                          <a:spcPct val="90000"/>
                        </a:lnSpc>
                      </a:pPr>
                      <a:r>
                        <a:rPr lang="de-DE" sz="1800" b="1" i="0" dirty="0">
                          <a:effectLst/>
                          <a:latin typeface="+mn-lt"/>
                        </a:rPr>
                        <a:t>Arbeitsblatt 1: Der CO</a:t>
                      </a:r>
                      <a:r>
                        <a:rPr lang="de-DE" sz="1800" b="1" i="0" baseline="-25000" dirty="0">
                          <a:effectLst/>
                          <a:latin typeface="+mn-lt"/>
                        </a:rPr>
                        <a:t>2</a:t>
                      </a:r>
                      <a:r>
                        <a:rPr lang="de-DE" sz="1800" b="1" i="0" dirty="0">
                          <a:effectLst/>
                          <a:latin typeface="+mn-lt"/>
                        </a:rPr>
                        <a:t>-Fußabdruck</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2160000">
                <a:tc gridSpan="2">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59950543"/>
                  </a:ext>
                </a:extLst>
              </a:tr>
              <a:tr h="432000">
                <a:tc gridSpan="4">
                  <a:txBody>
                    <a:bodyPr/>
                    <a:lstStyle/>
                    <a:p>
                      <a:pPr marL="265113" indent="-265113" algn="l" rtl="0" fontAlgn="base">
                        <a:lnSpc>
                          <a:spcPct val="100000"/>
                        </a:lnSpc>
                        <a:buFont typeface="+mj-lt"/>
                        <a:buAutoNum type="arabicPeriod"/>
                      </a:pPr>
                      <a:r>
                        <a:rPr lang="de-DE" sz="1200" b="0" i="0" dirty="0">
                          <a:solidFill>
                            <a:schemeClr val="tx1"/>
                          </a:solidFill>
                          <a:effectLst/>
                          <a:latin typeface="+mn-lt"/>
                        </a:rPr>
                        <a:t>Notiere die wichtigsten Merkmale der Definition des CO</a:t>
                      </a:r>
                      <a:r>
                        <a:rPr lang="de-DE" sz="1200" b="0" i="0" baseline="-25000" dirty="0">
                          <a:solidFill>
                            <a:schemeClr val="tx1"/>
                          </a:solidFill>
                          <a:effectLst/>
                          <a:latin typeface="+mn-lt"/>
                        </a:rPr>
                        <a:t>2</a:t>
                      </a:r>
                      <a:r>
                        <a:rPr lang="de-DE" sz="1200" b="0" i="0" dirty="0">
                          <a:solidFill>
                            <a:schemeClr val="tx1"/>
                          </a:solidFill>
                          <a:effectLst/>
                          <a:latin typeface="+mn-lt"/>
                        </a:rPr>
                        <a:t>-Fußabdrucks in Stichpunkten.</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2253929">
                <a:tc gridSpan="4">
                  <a:txBody>
                    <a:bodyPr/>
                    <a:lstStyle/>
                    <a:p>
                      <a:pPr algn="l" rtl="0" fontAlgn="base">
                        <a:lnSpc>
                          <a:spcPct val="100000"/>
                        </a:lnSpc>
                      </a:pPr>
                      <a:endParaRPr lang="de-DE" sz="1200" b="0" i="0" dirty="0">
                        <a:effectLst/>
                        <a:latin typeface="+mn-lt"/>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3877003"/>
                  </a:ext>
                </a:extLst>
              </a:tr>
              <a:tr h="432000">
                <a:tc gridSpan="4">
                  <a:txBody>
                    <a:bodyPr/>
                    <a:lstStyle/>
                    <a:p>
                      <a:pPr marL="265113" indent="-265113" algn="l" defTabSz="1391900" rtl="0" eaLnBrk="1" fontAlgn="base" latinLnBrk="0" hangingPunct="1">
                        <a:lnSpc>
                          <a:spcPct val="100000"/>
                        </a:lnSpc>
                        <a:buFont typeface="+mj-lt"/>
                        <a:buAutoNum type="arabicPeriod" startAt="2"/>
                      </a:pPr>
                      <a:r>
                        <a:rPr lang="de-DE" sz="1200" b="0" i="0" kern="1200" dirty="0">
                          <a:solidFill>
                            <a:schemeClr val="tx1"/>
                          </a:solidFill>
                          <a:effectLst/>
                          <a:latin typeface="+mn-lt"/>
                          <a:ea typeface="+mn-ea"/>
                          <a:cs typeface="+mn-cs"/>
                        </a:rPr>
                        <a:t>Schau die vor dir liegenden Dosen/Karten an. Gibt es Maßnahmen, die du bereits umsetzt? </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Notiere diese hier.</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52702881"/>
                  </a:ext>
                </a:extLst>
              </a:tr>
              <a:tr h="1368000">
                <a:tc gridSpan="4">
                  <a:txBody>
                    <a:bodyPr/>
                    <a:lstStyle/>
                    <a:p>
                      <a:pPr marL="444500" indent="-179388" algn="l" rtl="0" fontAlgn="base">
                        <a:lnSpc>
                          <a:spcPct val="100000"/>
                        </a:lnSpc>
                        <a:spcAft>
                          <a:spcPts val="1800"/>
                        </a:spcAft>
                        <a:buClr>
                          <a:schemeClr val="accent4"/>
                        </a:buClr>
                        <a:buSzPct val="120000"/>
                        <a:buFont typeface="Arial" panose="020B0604020202020204" pitchFamily="34" charset="0"/>
                        <a:buChar char="•"/>
                      </a:pPr>
                      <a:r>
                        <a:rPr lang="de-DE" sz="1200" b="0" i="0" dirty="0">
                          <a:solidFill>
                            <a:schemeClr val="bg2"/>
                          </a:solidFill>
                          <a:effectLst/>
                          <a:latin typeface="+mn-lt"/>
                        </a:rPr>
                        <a:t>.</a:t>
                      </a:r>
                    </a:p>
                    <a:p>
                      <a:pPr marL="444500" indent="-179388" algn="l" rtl="0" fontAlgn="base">
                        <a:lnSpc>
                          <a:spcPct val="100000"/>
                        </a:lnSpc>
                        <a:spcAft>
                          <a:spcPts val="1800"/>
                        </a:spcAft>
                        <a:buClr>
                          <a:schemeClr val="accent4"/>
                        </a:buClr>
                        <a:buSzPct val="120000"/>
                        <a:buFont typeface="Arial" panose="020B0604020202020204" pitchFamily="34" charset="0"/>
                        <a:buChar char="•"/>
                      </a:pPr>
                      <a:r>
                        <a:rPr lang="de-DE" sz="1200" b="0" i="0" dirty="0">
                          <a:solidFill>
                            <a:schemeClr val="bg2"/>
                          </a:solidFill>
                          <a:effectLst/>
                          <a:latin typeface="+mn-lt"/>
                        </a:rPr>
                        <a:t>.</a:t>
                      </a:r>
                    </a:p>
                    <a:p>
                      <a:pPr marL="444500" indent="-179388" algn="l" rtl="0" fontAlgn="base">
                        <a:lnSpc>
                          <a:spcPct val="100000"/>
                        </a:lnSpc>
                        <a:spcAft>
                          <a:spcPts val="1800"/>
                        </a:spcAft>
                        <a:buClr>
                          <a:schemeClr val="accent4"/>
                        </a:buClr>
                        <a:buSzPct val="120000"/>
                        <a:buFont typeface="Arial" panose="020B0604020202020204" pitchFamily="34" charset="0"/>
                        <a:buChar char="•"/>
                      </a:pPr>
                      <a:r>
                        <a:rPr lang="de-DE" sz="1200" b="0" i="0" dirty="0">
                          <a:solidFill>
                            <a:schemeClr val="bg2"/>
                          </a:solidFill>
                          <a:effectLst/>
                          <a:latin typeface="+mn-lt"/>
                        </a:rPr>
                        <a:t>.</a:t>
                      </a:r>
                    </a:p>
                  </a:txBody>
                  <a:tcPr marL="36000" marR="36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35201332"/>
                  </a:ext>
                </a:extLst>
              </a:tr>
              <a:tr h="432000">
                <a:tc gridSpan="4">
                  <a:txBody>
                    <a:bodyPr/>
                    <a:lstStyle/>
                    <a:p>
                      <a:pPr marL="265113" indent="-265113" algn="l" rtl="0" fontAlgn="base">
                        <a:lnSpc>
                          <a:spcPct val="100000"/>
                        </a:lnSpc>
                        <a:buFont typeface="+mj-lt"/>
                        <a:buAutoNum type="arabicPeriod" startAt="3"/>
                      </a:pPr>
                      <a:r>
                        <a:rPr lang="de-DE" sz="1200" b="0" i="0" dirty="0">
                          <a:effectLst/>
                          <a:latin typeface="+mn-lt"/>
                        </a:rPr>
                        <a:t>Welche Maßnahmen zur Reduktion des Fußabdrucks sind besonders wirksam? </a:t>
                      </a:r>
                      <a:br>
                        <a:rPr lang="de-DE" sz="1200" b="0" i="0" dirty="0">
                          <a:effectLst/>
                          <a:latin typeface="+mn-lt"/>
                        </a:rPr>
                      </a:br>
                      <a:r>
                        <a:rPr lang="de-DE" sz="1200" b="0" i="0" dirty="0">
                          <a:effectLst/>
                          <a:latin typeface="+mn-lt"/>
                        </a:rPr>
                        <a:t>Schaut auf die Rückseite der Dosen / Karten und bringt sie in eine Reihenfolge, </a:t>
                      </a:r>
                      <a:br>
                        <a:rPr lang="de-DE" sz="1200" b="0" i="0" dirty="0">
                          <a:effectLst/>
                          <a:latin typeface="+mn-lt"/>
                        </a:rPr>
                      </a:br>
                      <a:r>
                        <a:rPr lang="de-DE" sz="1200" b="0" i="0" dirty="0">
                          <a:effectLst/>
                          <a:latin typeface="+mn-lt"/>
                        </a:rPr>
                        <a:t>von „am wenigsten wirksam“ (3.) bis „am wirksamsten“ (1.). Notiert hier eure Reihenfolge.</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tc>
                <a:tc hMerge="1">
                  <a:txBody>
                    <a:bodyPr/>
                    <a:lstStyle/>
                    <a:p>
                      <a:pPr algn="l" rtl="0" fontAlgn="base">
                        <a:lnSpc>
                          <a:spcPct val="90000"/>
                        </a:lnSpc>
                      </a:pPr>
                      <a:endParaRPr lang="de-DE" sz="1400" b="0" i="0" dirty="0">
                        <a:effectLst/>
                        <a:latin typeface="+mn-lt"/>
                      </a:endParaRPr>
                    </a:p>
                  </a:txBody>
                  <a:tcPr marL="36000" marR="36000" marT="36000" marB="36000">
                    <a:lnL w="12700" cmpd="sng">
                      <a:noFill/>
                      <a:prstDash val="solid"/>
                    </a:lnL>
                    <a:lnT w="12700" cmpd="sng">
                      <a:noFill/>
                      <a:prstDash val="solid"/>
                    </a:lnT>
                  </a:tcPr>
                </a:tc>
                <a:extLst>
                  <a:ext uri="{0D108BD9-81ED-4DB2-BD59-A6C34878D82A}">
                    <a16:rowId xmlns:a16="http://schemas.microsoft.com/office/drawing/2014/main" val="1625446919"/>
                  </a:ext>
                </a:extLst>
              </a:tr>
              <a:tr h="1440000">
                <a:tc>
                  <a:txBody>
                    <a:bodyPr/>
                    <a:lstStyle/>
                    <a:p>
                      <a:pPr marL="266700" indent="0" algn="l" rtl="0" fontAlgn="base">
                        <a:lnSpc>
                          <a:spcPct val="100000"/>
                        </a:lnSpc>
                        <a:spcAft>
                          <a:spcPts val="600"/>
                        </a:spcAft>
                        <a:buClrTx/>
                        <a:buSzPct val="100000"/>
                        <a:buFont typeface="+mj-lt"/>
                        <a:buNone/>
                      </a:pPr>
                      <a:br>
                        <a:rPr lang="de-DE" sz="1200" b="0" i="0" dirty="0">
                          <a:solidFill>
                            <a:schemeClr val="tx1"/>
                          </a:solidFill>
                          <a:effectLst/>
                          <a:latin typeface="+mn-lt"/>
                        </a:rPr>
                      </a:br>
                      <a:r>
                        <a:rPr lang="de-DE" sz="1200" b="0" i="0" dirty="0">
                          <a:solidFill>
                            <a:schemeClr val="tx1"/>
                          </a:solidFill>
                          <a:effectLst/>
                          <a:latin typeface="+mn-lt"/>
                        </a:rPr>
                        <a:t>1. </a:t>
                      </a:r>
                    </a:p>
                    <a:p>
                      <a:pPr marL="266700" indent="0" algn="l" rtl="0" fontAlgn="base">
                        <a:lnSpc>
                          <a:spcPct val="100000"/>
                        </a:lnSpc>
                        <a:spcAft>
                          <a:spcPts val="600"/>
                        </a:spcAft>
                        <a:buClrTx/>
                        <a:buSzPct val="100000"/>
                        <a:buFont typeface="+mj-lt"/>
                        <a:buNone/>
                      </a:pPr>
                      <a:endParaRPr lang="de-DE" sz="1200" b="0" i="0" dirty="0">
                        <a:solidFill>
                          <a:schemeClr val="tx1"/>
                        </a:solidFill>
                        <a:effectLst/>
                        <a:latin typeface="+mn-lt"/>
                      </a:endParaRPr>
                    </a:p>
                    <a:p>
                      <a:pPr marL="266700" indent="0" algn="l" rtl="0" fontAlgn="base">
                        <a:lnSpc>
                          <a:spcPct val="100000"/>
                        </a:lnSpc>
                        <a:spcAft>
                          <a:spcPts val="600"/>
                        </a:spcAft>
                        <a:buClrTx/>
                        <a:buSzPct val="100000"/>
                        <a:buFont typeface="+mj-lt"/>
                        <a:buNone/>
                      </a:pPr>
                      <a:r>
                        <a:rPr lang="de-DE" sz="1200" b="0" i="0" dirty="0">
                          <a:solidFill>
                            <a:schemeClr val="tx1"/>
                          </a:solidFill>
                          <a:effectLst/>
                          <a:latin typeface="+mn-lt"/>
                        </a:rPr>
                        <a:t>2.</a:t>
                      </a:r>
                    </a:p>
                    <a:p>
                      <a:pPr marL="266700" indent="0" algn="l" rtl="0" fontAlgn="base">
                        <a:lnSpc>
                          <a:spcPct val="100000"/>
                        </a:lnSpc>
                        <a:spcAft>
                          <a:spcPts val="600"/>
                        </a:spcAft>
                        <a:buClrTx/>
                        <a:buSzPct val="100000"/>
                        <a:buFont typeface="+mj-lt"/>
                        <a:buNone/>
                      </a:pPr>
                      <a:endParaRPr lang="de-DE" sz="1200" b="0" i="0" dirty="0">
                        <a:solidFill>
                          <a:schemeClr val="tx1"/>
                        </a:solidFill>
                        <a:effectLst/>
                        <a:latin typeface="+mn-lt"/>
                      </a:endParaRPr>
                    </a:p>
                    <a:p>
                      <a:pPr marL="266700" indent="0" algn="l" rtl="0" fontAlgn="base">
                        <a:lnSpc>
                          <a:spcPct val="100000"/>
                        </a:lnSpc>
                        <a:spcAft>
                          <a:spcPts val="600"/>
                        </a:spcAft>
                        <a:buClrTx/>
                        <a:buSzPct val="100000"/>
                        <a:buFont typeface="+mj-lt"/>
                        <a:buNone/>
                      </a:pPr>
                      <a:r>
                        <a:rPr lang="de-DE" sz="1200" b="0" i="0" dirty="0">
                          <a:solidFill>
                            <a:schemeClr val="tx1"/>
                          </a:solidFill>
                          <a:effectLst/>
                          <a:latin typeface="+mn-lt"/>
                        </a:rPr>
                        <a:t>3.</a:t>
                      </a:r>
                    </a:p>
                  </a:txBody>
                  <a:tcPr marL="36000" marR="36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nSpc>
                          <a:spcPct val="100000"/>
                        </a:lnSpc>
                      </a:pPr>
                      <a:endParaRPr lang="de-DE" sz="1200" dirty="0"/>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l" rtl="0" fontAlgn="base">
                        <a:lnSpc>
                          <a:spcPct val="90000"/>
                        </a:lnSpc>
                      </a:pPr>
                      <a:endParaRPr lang="de-DE" dirty="0"/>
                    </a:p>
                  </a:txBody>
                  <a:tcPr marL="36000" marR="36000" marT="36000" marB="36000"/>
                </a:tc>
                <a:tc hMerge="1">
                  <a:txBody>
                    <a:bodyPr/>
                    <a:lstStyle/>
                    <a:p>
                      <a:pPr algn="l" rtl="0" fontAlgn="base">
                        <a:lnSpc>
                          <a:spcPct val="90000"/>
                        </a:lnSpc>
                      </a:pPr>
                      <a:endParaRPr lang="de-DE" sz="1200" b="0" i="0" dirty="0">
                        <a:effectLst/>
                        <a:latin typeface="+mn-lt"/>
                      </a:endParaRPr>
                    </a:p>
                  </a:txBody>
                  <a:tcPr marL="36000" marR="36000" marT="36000" marB="36000">
                    <a:lnL w="12700" cmpd="sng">
                      <a:noFill/>
                      <a:prstDash val="solid"/>
                    </a:lnL>
                  </a:tcPr>
                </a:tc>
                <a:extLst>
                  <a:ext uri="{0D108BD9-81ED-4DB2-BD59-A6C34878D82A}">
                    <a16:rowId xmlns:a16="http://schemas.microsoft.com/office/drawing/2014/main" val="2524400666"/>
                  </a:ext>
                </a:extLst>
              </a:tr>
            </a:tbl>
          </a:graphicData>
        </a:graphic>
      </p:graphicFrame>
      <p:grpSp>
        <p:nvGrpSpPr>
          <p:cNvPr id="2" name="Gruppieren 1">
            <a:extLst>
              <a:ext uri="{FF2B5EF4-FFF2-40B4-BE49-F238E27FC236}">
                <a16:creationId xmlns:a16="http://schemas.microsoft.com/office/drawing/2014/main" id="{930CB857-212D-4017-91B3-25999F70BD43}"/>
              </a:ext>
            </a:extLst>
          </p:cNvPr>
          <p:cNvGrpSpPr/>
          <p:nvPr/>
        </p:nvGrpSpPr>
        <p:grpSpPr>
          <a:xfrm>
            <a:off x="387168" y="824893"/>
            <a:ext cx="6785157" cy="1858150"/>
            <a:chOff x="387169" y="824892"/>
            <a:chExt cx="3392668" cy="3849866"/>
          </a:xfrm>
        </p:grpSpPr>
        <p:sp>
          <p:nvSpPr>
            <p:cNvPr id="5" name="Rectangle 1">
              <a:extLst>
                <a:ext uri="{FF2B5EF4-FFF2-40B4-BE49-F238E27FC236}">
                  <a16:creationId xmlns:a16="http://schemas.microsoft.com/office/drawing/2014/main" id="{0EB0B0F2-E8DD-428D-AC19-D08ED3A67606}"/>
                </a:ext>
              </a:extLst>
            </p:cNvPr>
            <p:cNvSpPr/>
            <p:nvPr/>
          </p:nvSpPr>
          <p:spPr>
            <a:xfrm>
              <a:off x="387169" y="824892"/>
              <a:ext cx="3392668" cy="38498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 name="Textplatzhalter 13">
              <a:extLst>
                <a:ext uri="{FF2B5EF4-FFF2-40B4-BE49-F238E27FC236}">
                  <a16:creationId xmlns:a16="http://schemas.microsoft.com/office/drawing/2014/main" id="{69C7AF47-F2F5-40BB-8287-47E2C022A852}"/>
                </a:ext>
              </a:extLst>
            </p:cNvPr>
            <p:cNvSpPr txBox="1">
              <a:spLocks/>
            </p:cNvSpPr>
            <p:nvPr/>
          </p:nvSpPr>
          <p:spPr>
            <a:xfrm>
              <a:off x="443439" y="936206"/>
              <a:ext cx="3280127" cy="3627238"/>
            </a:xfrm>
            <a:prstGeom prst="rect">
              <a:avLst/>
            </a:prstGeo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kern="0" dirty="0">
                  <a:solidFill>
                    <a:srgbClr val="000000"/>
                  </a:solidFill>
                </a:rPr>
                <a:t>Der Fußabdruck misst die Treibhausgasemissionen, die eine Person in einem Jahr verursacht. </a:t>
              </a:r>
            </a:p>
            <a:p>
              <a:pPr marL="0" lvl="1" indent="0">
                <a:lnSpc>
                  <a:spcPct val="100000"/>
                </a:lnSpc>
                <a:buNone/>
                <a:defRPr/>
              </a:pPr>
              <a:r>
                <a:rPr lang="de-DE" sz="1200" kern="0" dirty="0">
                  <a:solidFill>
                    <a:srgbClr val="000000"/>
                  </a:solidFill>
                </a:rPr>
                <a:t>Um den Durchschnittswert zu berechnen, werden die durch die in Deutschland lebenden Verbraucher*innen entstandenen Emissionen durch die Gesamtzahl der deutschen Bevölkerung dividiert (auch Emissionen, die im Ausland z.B. in der Produktion von Gütern oder in der Mobilität durch Urlaubsreisen darin enthalten sind).  </a:t>
              </a:r>
            </a:p>
            <a:p>
              <a:pPr marL="0" lvl="1" indent="0">
                <a:lnSpc>
                  <a:spcPct val="100000"/>
                </a:lnSpc>
                <a:buNone/>
                <a:defRPr/>
              </a:pPr>
              <a:r>
                <a:rPr lang="de-DE" sz="1200" kern="0" dirty="0">
                  <a:solidFill>
                    <a:srgbClr val="000000"/>
                  </a:solidFill>
                </a:rPr>
                <a:t>Die unterschiedlichen Treibhausgase werden alle in Kohlenstoffdioxid (CO</a:t>
              </a:r>
              <a:r>
                <a:rPr lang="de-DE" sz="1200" kern="0" baseline="-25000" dirty="0">
                  <a:solidFill>
                    <a:srgbClr val="000000"/>
                  </a:solidFill>
                </a:rPr>
                <a:t>2</a:t>
              </a:r>
              <a:r>
                <a:rPr lang="de-DE" sz="1200" kern="0" dirty="0">
                  <a:solidFill>
                    <a:srgbClr val="000000"/>
                  </a:solidFill>
                </a:rPr>
                <a:t>) umgerechnet, um die gesamten Emissionen berechnen zu können. Daher wird der Fußabdruck auch CO</a:t>
              </a:r>
              <a:r>
                <a:rPr lang="de-DE" sz="1200" kern="0" baseline="-25000" dirty="0">
                  <a:solidFill>
                    <a:srgbClr val="000000"/>
                  </a:solidFill>
                </a:rPr>
                <a:t>2</a:t>
              </a:r>
              <a:r>
                <a:rPr lang="de-DE" sz="1200" kern="0" dirty="0">
                  <a:solidFill>
                    <a:srgbClr val="000000"/>
                  </a:solidFill>
                </a:rPr>
                <a:t>-Fußabdruck genannt.  </a:t>
              </a:r>
            </a:p>
          </p:txBody>
        </p:sp>
      </p:grpSp>
      <p:grpSp>
        <p:nvGrpSpPr>
          <p:cNvPr id="16" name="Gruppieren 15">
            <a:extLst>
              <a:ext uri="{FF2B5EF4-FFF2-40B4-BE49-F238E27FC236}">
                <a16:creationId xmlns:a16="http://schemas.microsoft.com/office/drawing/2014/main" id="{F2ECF1D6-E749-4621-B047-EA0AEFC8C9B9}"/>
              </a:ext>
            </a:extLst>
          </p:cNvPr>
          <p:cNvGrpSpPr/>
          <p:nvPr/>
        </p:nvGrpSpPr>
        <p:grpSpPr>
          <a:xfrm>
            <a:off x="6705255" y="940202"/>
            <a:ext cx="372979" cy="372979"/>
            <a:chOff x="-3787818" y="791033"/>
            <a:chExt cx="2724236" cy="2724236"/>
          </a:xfrm>
        </p:grpSpPr>
        <p:sp>
          <p:nvSpPr>
            <p:cNvPr id="17" name="Ellipse 16">
              <a:extLst>
                <a:ext uri="{FF2B5EF4-FFF2-40B4-BE49-F238E27FC236}">
                  <a16:creationId xmlns:a16="http://schemas.microsoft.com/office/drawing/2014/main" id="{ED0F3CFD-85FE-4891-A5F7-66241845C42D}"/>
                </a:ext>
              </a:extLst>
            </p:cNvPr>
            <p:cNvSpPr/>
            <p:nvPr/>
          </p:nvSpPr>
          <p:spPr>
            <a:xfrm>
              <a:off x="-3787818" y="791033"/>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8" name="Picture 5">
              <a:extLst>
                <a:ext uri="{FF2B5EF4-FFF2-40B4-BE49-F238E27FC236}">
                  <a16:creationId xmlns:a16="http://schemas.microsoft.com/office/drawing/2014/main" id="{20F08805-0E73-4549-9EE4-D4BC85E2D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38792418"/>
      </p:ext>
    </p:extLst>
  </p:cSld>
  <p:clrMapOvr>
    <a:masterClrMapping/>
  </p:clrMapOvr>
</p:sld>
</file>

<file path=ppt/theme/theme1.xml><?xml version="1.0" encoding="utf-8"?>
<a:theme xmlns:a="http://schemas.openxmlformats.org/drawingml/2006/main" name="Standarddesign">
  <a:themeElements>
    <a:clrScheme name="KNK-Farbpalette">
      <a:dk1>
        <a:srgbClr val="000000"/>
      </a:dk1>
      <a:lt1>
        <a:srgbClr val="FFFFFF"/>
      </a:lt1>
      <a:dk2>
        <a:srgbClr val="191819"/>
      </a:dk2>
      <a:lt2>
        <a:srgbClr val="FFFFFF"/>
      </a:lt2>
      <a:accent1>
        <a:srgbClr val="007987"/>
      </a:accent1>
      <a:accent2>
        <a:srgbClr val="90C909"/>
      </a:accent2>
      <a:accent3>
        <a:srgbClr val="36ABB9"/>
      </a:accent3>
      <a:accent4>
        <a:srgbClr val="A3B1B5"/>
      </a:accent4>
      <a:accent5>
        <a:srgbClr val="BDC8CC"/>
      </a:accent5>
      <a:accent6>
        <a:srgbClr val="DFE7EA"/>
      </a:accent6>
      <a:hlink>
        <a:srgbClr val="36ABB9"/>
      </a:hlink>
      <a:folHlink>
        <a:srgbClr val="90C90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80C8"/>
            </a:gs>
            <a:gs pos="100000">
              <a:schemeClr val="accent1">
                <a:alpha val="50000"/>
              </a:schemeClr>
            </a:gs>
          </a:gsLst>
          <a:lin ang="16200000" scaled="0"/>
          <a:tileRect/>
        </a:gradFill>
        <a:ln>
          <a:noFill/>
        </a:ln>
      </a:spPr>
      <a:bodyPr anchor="ctr"/>
      <a:lstStyle>
        <a:defPPr algn="ctr" fontAlgn="auto">
          <a:spcBef>
            <a:spcPts val="0"/>
          </a:spcBef>
          <a:spcAft>
            <a:spcPts val="0"/>
          </a:spcAft>
          <a:defRPr sz="1800" dirty="0">
            <a:solidFill>
              <a:schemeClr val="bg1"/>
            </a:solidFill>
            <a:latin typeface="BundesSans Web Regula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accent1"/>
        </a:solidFill>
        <a:ln w="22225" cap="flat" cmpd="sng" algn="ctr">
          <a:solidFill>
            <a:schemeClr val="accent1"/>
          </a:solidFill>
          <a:prstDash val="solid"/>
          <a:round/>
          <a:headEnd type="none" w="med" len="med"/>
          <a:tailEnd type="triangle"/>
        </a:ln>
        <a:effectLst/>
      </a:spPr>
      <a:bodyPr/>
      <a:lstStyle/>
    </a:lnDef>
  </a:objectDefaults>
  <a:extraClrSchemeLst>
    <a:extraClrScheme>
      <a:clrScheme name="BMU-qu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MU-qu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MU-qu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MU-qu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MU-qu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MU-qu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MU-qu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EDA7C0E1E64D94198F9BE2C1E6F0A16" ma:contentTypeVersion="15" ma:contentTypeDescription="Ein neues Dokument erstellen." ma:contentTypeScope="" ma:versionID="4d213aff7b3c0b0af1a57fdf7cd7d1f5">
  <xsd:schema xmlns:xsd="http://www.w3.org/2001/XMLSchema" xmlns:xs="http://www.w3.org/2001/XMLSchema" xmlns:p="http://schemas.microsoft.com/office/2006/metadata/properties" xmlns:ns2="dbc02011-ca48-48fe-87ff-91818fac6df1" xmlns:ns3="b6bd614d-4a3c-44d6-9ec0-057a2a564816" targetNamespace="http://schemas.microsoft.com/office/2006/metadata/properties" ma:root="true" ma:fieldsID="eb5a79ec23415ee96074db1bdc283758" ns2:_="" ns3:_="">
    <xsd:import namespace="dbc02011-ca48-48fe-87ff-91818fac6df1"/>
    <xsd:import namespace="b6bd614d-4a3c-44d6-9ec0-057a2a5648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c02011-ca48-48fe-87ff-91818fac6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44ccb53-644c-440d-9c8a-00f4314de91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bd614d-4a3c-44d6-9ec0-057a2a56481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e28fc3-59f6-45e1-b5ad-64ffbe536f12}" ma:internalName="TaxCatchAll" ma:showField="CatchAllData" ma:web="b6bd614d-4a3c-44d6-9ec0-057a2a56481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BEE006-CC5F-4328-BBBC-4E39C17164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c02011-ca48-48fe-87ff-91818fac6df1"/>
    <ds:schemaRef ds:uri="b6bd614d-4a3c-44d6-9ec0-057a2a5648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40EB37-C6EC-440C-ACD1-61946F1185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Standarddesign.thmx</Template>
  <TotalTime>0</TotalTime>
  <Words>3299</Words>
  <Application>Microsoft Office PowerPoint</Application>
  <PresentationFormat>Benutzerdefiniert</PresentationFormat>
  <Paragraphs>292</Paragraphs>
  <Slides>13</Slides>
  <Notes>1</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13</vt:i4>
      </vt:variant>
    </vt:vector>
  </HeadingPairs>
  <TitlesOfParts>
    <vt:vector size="24" baseType="lpstr">
      <vt:lpstr>ＭＳ Ｐゴシック</vt:lpstr>
      <vt:lpstr>Calibri</vt:lpstr>
      <vt:lpstr>Roboto Light</vt:lpstr>
      <vt:lpstr>Times New Roman</vt:lpstr>
      <vt:lpstr>Arial</vt:lpstr>
      <vt:lpstr>Slack-Lato</vt:lpstr>
      <vt:lpstr>Roboto Black</vt:lpstr>
      <vt:lpstr>Roboto</vt:lpstr>
      <vt:lpstr>BundesSans Web Regular</vt:lpstr>
      <vt:lpstr>Arial Black</vt:lpstr>
      <vt:lpstr>Standarddesign</vt:lpstr>
      <vt:lpstr>Klimaschutz im Alltag – worauf kommt’s an?</vt:lpstr>
      <vt:lpstr>Inhaltsverzeichnis: Unterrichtseinheit</vt:lpstr>
      <vt:lpstr>Kurzbeschreibung und Ziel </vt:lpstr>
      <vt:lpstr>Lernziele und Kompetenzen </vt:lpstr>
      <vt:lpstr>Ablauf</vt:lpstr>
      <vt:lpstr>Hintergründe und Begleitmaterialien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Mirja Dittrich</dc:creator>
  <cp:lastModifiedBy>Pinnow, Anne</cp:lastModifiedBy>
  <cp:revision>529</cp:revision>
  <dcterms:created xsi:type="dcterms:W3CDTF">2017-06-06T12:29:25Z</dcterms:created>
  <dcterms:modified xsi:type="dcterms:W3CDTF">2024-12-17T13:16:50Z</dcterms:modified>
</cp:coreProperties>
</file>