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bookmarkIdSeed="3">
  <p:sldMasterIdLst>
    <p:sldMasterId id="2147483684" r:id="rId3"/>
  </p:sldMasterIdLst>
  <p:notesMasterIdLst>
    <p:notesMasterId r:id="rId57"/>
  </p:notesMasterIdLst>
  <p:handoutMasterIdLst>
    <p:handoutMasterId r:id="rId58"/>
  </p:handoutMasterIdLst>
  <p:sldIdLst>
    <p:sldId id="256" r:id="rId4"/>
    <p:sldId id="279" r:id="rId5"/>
    <p:sldId id="289" r:id="rId6"/>
    <p:sldId id="290" r:id="rId7"/>
    <p:sldId id="349" r:id="rId8"/>
    <p:sldId id="284" r:id="rId9"/>
    <p:sldId id="292" r:id="rId10"/>
    <p:sldId id="293" r:id="rId11"/>
    <p:sldId id="294" r:id="rId12"/>
    <p:sldId id="291" r:id="rId13"/>
    <p:sldId id="285" r:id="rId14"/>
    <p:sldId id="283" r:id="rId15"/>
    <p:sldId id="286" r:id="rId16"/>
    <p:sldId id="287" r:id="rId17"/>
    <p:sldId id="314" r:id="rId18"/>
    <p:sldId id="288" r:id="rId19"/>
    <p:sldId id="295" r:id="rId20"/>
    <p:sldId id="297" r:id="rId21"/>
    <p:sldId id="296" r:id="rId22"/>
    <p:sldId id="298" r:id="rId23"/>
    <p:sldId id="300" r:id="rId24"/>
    <p:sldId id="301" r:id="rId25"/>
    <p:sldId id="303" r:id="rId26"/>
    <p:sldId id="304" r:id="rId27"/>
    <p:sldId id="305" r:id="rId28"/>
    <p:sldId id="335" r:id="rId29"/>
    <p:sldId id="336" r:id="rId30"/>
    <p:sldId id="337" r:id="rId31"/>
    <p:sldId id="338" r:id="rId32"/>
    <p:sldId id="348" r:id="rId33"/>
    <p:sldId id="339" r:id="rId34"/>
    <p:sldId id="311" r:id="rId35"/>
    <p:sldId id="312" r:id="rId36"/>
    <p:sldId id="315" r:id="rId37"/>
    <p:sldId id="313" r:id="rId38"/>
    <p:sldId id="316" r:id="rId39"/>
    <p:sldId id="318" r:id="rId40"/>
    <p:sldId id="322" r:id="rId41"/>
    <p:sldId id="323" r:id="rId42"/>
    <p:sldId id="324" r:id="rId43"/>
    <p:sldId id="340" r:id="rId44"/>
    <p:sldId id="341" r:id="rId45"/>
    <p:sldId id="342" r:id="rId46"/>
    <p:sldId id="343" r:id="rId47"/>
    <p:sldId id="344" r:id="rId48"/>
    <p:sldId id="332" r:id="rId49"/>
    <p:sldId id="333" r:id="rId50"/>
    <p:sldId id="345" r:id="rId51"/>
    <p:sldId id="347" r:id="rId52"/>
    <p:sldId id="346" r:id="rId53"/>
    <p:sldId id="350" r:id="rId54"/>
    <p:sldId id="351" r:id="rId55"/>
    <p:sldId id="334" r:id="rId56"/>
  </p:sldIdLst>
  <p:sldSz cx="7559675" cy="10439400"/>
  <p:notesSz cx="6797675" cy="9926638"/>
  <p:embeddedFontLst>
    <p:embeddedFont>
      <p:font typeface="Arial Black" panose="020B0A04020102020204" pitchFamily="34" charset="0"/>
      <p:bold r:id="rId59"/>
    </p:embeddedFont>
    <p:embeddedFont>
      <p:font typeface="BundesSans Web Regular" panose="020B0604020202020204" charset="0"/>
      <p:regular r:id="rId60"/>
      <p:bold r:id="rId61"/>
      <p:italic r:id="rId62"/>
    </p:embeddedFont>
    <p:embeddedFont>
      <p:font typeface="Inria Sans" panose="020B0604020202020204" charset="0"/>
      <p:regular r:id="rId63"/>
      <p:bold r:id="rId64"/>
      <p:italic r:id="rId65"/>
      <p:boldItalic r:id="rId66"/>
    </p:embeddedFont>
    <p:embeddedFont>
      <p:font typeface="Roboto Light" panose="02000000000000000000" pitchFamily="2" charset="0"/>
      <p:regular r:id="rId67"/>
      <p:italic r:id="rId68"/>
    </p:embeddedFont>
  </p:embeddedFontLst>
  <p:defaultTextStyle>
    <a:defPPr>
      <a:defRPr lang="de-DE"/>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Klimaschutz im Alltag: Worauf kommt's an? Teste es mit der Klimawaage" id="{3C4AF2FE-453E-4FB8-9998-020E91B8B76B}">
          <p14:sldIdLst>
            <p14:sldId id="256"/>
            <p14:sldId id="279"/>
            <p14:sldId id="289"/>
            <p14:sldId id="290"/>
            <p14:sldId id="349"/>
            <p14:sldId id="284"/>
            <p14:sldId id="292"/>
            <p14:sldId id="293"/>
            <p14:sldId id="294"/>
            <p14:sldId id="291"/>
            <p14:sldId id="285"/>
            <p14:sldId id="283"/>
            <p14:sldId id="286"/>
            <p14:sldId id="287"/>
            <p14:sldId id="314"/>
            <p14:sldId id="288"/>
            <p14:sldId id="295"/>
            <p14:sldId id="297"/>
            <p14:sldId id="296"/>
            <p14:sldId id="298"/>
            <p14:sldId id="300"/>
            <p14:sldId id="301"/>
            <p14:sldId id="303"/>
            <p14:sldId id="304"/>
            <p14:sldId id="305"/>
            <p14:sldId id="335"/>
            <p14:sldId id="336"/>
            <p14:sldId id="337"/>
            <p14:sldId id="338"/>
            <p14:sldId id="348"/>
            <p14:sldId id="339"/>
            <p14:sldId id="311"/>
            <p14:sldId id="312"/>
            <p14:sldId id="315"/>
            <p14:sldId id="313"/>
            <p14:sldId id="316"/>
            <p14:sldId id="318"/>
            <p14:sldId id="322"/>
            <p14:sldId id="323"/>
            <p14:sldId id="324"/>
            <p14:sldId id="340"/>
            <p14:sldId id="341"/>
            <p14:sldId id="342"/>
            <p14:sldId id="343"/>
            <p14:sldId id="344"/>
            <p14:sldId id="332"/>
            <p14:sldId id="333"/>
            <p14:sldId id="345"/>
            <p14:sldId id="347"/>
            <p14:sldId id="346"/>
            <p14:sldId id="350"/>
            <p14:sldId id="351"/>
            <p14:sldId id="334"/>
          </p14:sldIdLst>
        </p14:section>
      </p14:sectionLst>
    </p:ext>
    <p:ext uri="{EFAFB233-063F-42B5-8137-9DF3F51BA10A}">
      <p15:sldGuideLst xmlns:p15="http://schemas.microsoft.com/office/powerpoint/2012/main">
        <p15:guide id="1" orient="horz" pos="3288" userDrawn="1">
          <p15:clr>
            <a:srgbClr val="A4A3A4"/>
          </p15:clr>
        </p15:guide>
        <p15:guide id="2" pos="238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ber, Maria" initials="HM" lastIdx="11" clrIdx="0">
    <p:extLst>
      <p:ext uri="{19B8F6BF-5375-455C-9EA6-DF929625EA0E}">
        <p15:presenceInfo xmlns:p15="http://schemas.microsoft.com/office/powerpoint/2012/main" userId="S-1-5-21-837650375-1690420205-4123535123-19693" providerId="AD"/>
      </p:ext>
    </p:extLst>
  </p:cmAuthor>
  <p:cmAuthor id="2" name="Pinnow, Anne" initials="PA" lastIdx="3" clrIdx="1">
    <p:extLst>
      <p:ext uri="{19B8F6BF-5375-455C-9EA6-DF929625EA0E}">
        <p15:presenceInfo xmlns:p15="http://schemas.microsoft.com/office/powerpoint/2012/main" userId="S-1-5-21-837650375-1690420205-4123535123-21154" providerId="AD"/>
      </p:ext>
    </p:extLst>
  </p:cmAuthor>
  <p:cmAuthor id="3" name="Czioska, Helen" initials="CH" lastIdx="1" clrIdx="2">
    <p:extLst>
      <p:ext uri="{19B8F6BF-5375-455C-9EA6-DF929625EA0E}">
        <p15:presenceInfo xmlns:p15="http://schemas.microsoft.com/office/powerpoint/2012/main" userId="S-1-5-21-837650375-1690420205-4123535123-114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7E91"/>
    <a:srgbClr val="EBF6F8"/>
    <a:srgbClr val="F2F4F5"/>
    <a:srgbClr val="128491"/>
    <a:srgbClr val="00606D"/>
    <a:srgbClr val="EC8311"/>
    <a:srgbClr val="FFD517"/>
    <a:srgbClr val="8E5C05"/>
    <a:srgbClr val="90CA09"/>
    <a:srgbClr val="145A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6096" autoAdjust="0"/>
  </p:normalViewPr>
  <p:slideViewPr>
    <p:cSldViewPr snapToGrid="0" snapToObjects="1">
      <p:cViewPr varScale="1">
        <p:scale>
          <a:sx n="85" d="100"/>
          <a:sy n="85" d="100"/>
        </p:scale>
        <p:origin x="2982" y="90"/>
      </p:cViewPr>
      <p:guideLst>
        <p:guide orient="horz" pos="3288"/>
        <p:guide pos="2381"/>
      </p:guideLst>
    </p:cSldViewPr>
  </p:slideViewPr>
  <p:outlineViewPr>
    <p:cViewPr>
      <p:scale>
        <a:sx n="33" d="100"/>
        <a:sy n="33" d="100"/>
      </p:scale>
      <p:origin x="0" y="-69216"/>
    </p:cViewPr>
  </p:outlineViewPr>
  <p:notesTextViewPr>
    <p:cViewPr>
      <p:scale>
        <a:sx n="400" d="100"/>
        <a:sy n="400" d="100"/>
      </p:scale>
      <p:origin x="0" y="0"/>
    </p:cViewPr>
  </p:notesTextViewPr>
  <p:notesViewPr>
    <p:cSldViewPr snapToGrid="0" snapToObjects="1">
      <p:cViewPr varScale="1">
        <p:scale>
          <a:sx n="89" d="100"/>
          <a:sy n="89" d="100"/>
        </p:scale>
        <p:origin x="3768"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5.fntdata"/><Relationship Id="rId68"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handoutMaster" Target="handoutMasters/handoutMaster1.xml"/><Relationship Id="rId66" Type="http://schemas.openxmlformats.org/officeDocument/2006/relationships/font" Target="fonts/font8.fntdata"/><Relationship Id="rId5" Type="http://schemas.openxmlformats.org/officeDocument/2006/relationships/slide" Target="slides/slide2.xml"/><Relationship Id="rId61" Type="http://schemas.openxmlformats.org/officeDocument/2006/relationships/font" Target="fonts/font3.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6.fntdata"/><Relationship Id="rId69"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4.fntdata"/><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solidFill>
                <a:latin typeface="Inria Sans" pitchFamily="2" charset="0"/>
                <a:ea typeface="+mn-ea"/>
                <a:cs typeface="+mn-cs"/>
              </a:defRPr>
            </a:pPr>
            <a:r>
              <a:rPr lang="en-US" dirty="0"/>
              <a:t>Pro-Kopf-</a:t>
            </a:r>
            <a:r>
              <a:rPr lang="en-US" dirty="0" err="1"/>
              <a:t>Emissionen</a:t>
            </a:r>
            <a:r>
              <a:rPr lang="en-US" dirty="0"/>
              <a:t> in Deutschland 2019* </a:t>
            </a:r>
            <a:br>
              <a:rPr lang="en-US" dirty="0"/>
            </a:br>
            <a:r>
              <a:rPr lang="en-US" dirty="0"/>
              <a:t>[in </a:t>
            </a:r>
            <a:r>
              <a:rPr lang="en-US" dirty="0" err="1"/>
              <a:t>Tonnen</a:t>
            </a:r>
            <a:r>
              <a:rPr lang="en-US" dirty="0"/>
              <a:t> CO</a:t>
            </a:r>
            <a:r>
              <a:rPr lang="en-US" baseline="-25000" dirty="0"/>
              <a:t>2</a:t>
            </a:r>
            <a:r>
              <a:rPr lang="en-US" dirty="0"/>
              <a:t>]</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solidFill>
              <a:latin typeface="Inria Sans" pitchFamily="2" charset="0"/>
              <a:ea typeface="+mn-ea"/>
              <a:cs typeface="+mn-cs"/>
            </a:defRPr>
          </a:pPr>
          <a:endParaRPr lang="de-DE"/>
        </a:p>
      </c:txPr>
    </c:title>
    <c:autoTitleDeleted val="0"/>
    <c:plotArea>
      <c:layout>
        <c:manualLayout>
          <c:layoutTarget val="inner"/>
          <c:xMode val="edge"/>
          <c:yMode val="edge"/>
          <c:x val="7.3480316109033841E-2"/>
          <c:y val="0.16918736598992543"/>
          <c:w val="0.88934760305959659"/>
          <c:h val="0.60494084487862898"/>
        </c:manualLayout>
      </c:layout>
      <c:barChart>
        <c:barDir val="col"/>
        <c:grouping val="clustered"/>
        <c:varyColors val="0"/>
        <c:ser>
          <c:idx val="0"/>
          <c:order val="0"/>
          <c:tx>
            <c:strRef>
              <c:f>Tabelle1!$B$1</c:f>
              <c:strCache>
                <c:ptCount val="1"/>
                <c:pt idx="0">
                  <c:v>Pro-Kopf-Emissionen [in Tonnen]</c:v>
                </c:pt>
              </c:strCache>
            </c:strRef>
          </c:tx>
          <c:spPr>
            <a:solidFill>
              <a:srgbClr val="EBF6F8"/>
            </a:solidFill>
            <a:ln>
              <a:solidFill>
                <a:schemeClr val="accent1"/>
              </a:solidFill>
            </a:ln>
            <a:effectLst/>
          </c:spPr>
          <c:invertIfNegative val="0"/>
          <c:dPt>
            <c:idx val="0"/>
            <c:invertIfNegative val="0"/>
            <c:bubble3D val="0"/>
            <c:spPr>
              <a:solidFill>
                <a:srgbClr val="EBF6F8"/>
              </a:solidFill>
              <a:ln>
                <a:solidFill>
                  <a:schemeClr val="accent1"/>
                </a:solidFill>
              </a:ln>
              <a:effectLst/>
            </c:spPr>
            <c:extLst>
              <c:ext xmlns:c16="http://schemas.microsoft.com/office/drawing/2014/chart" uri="{C3380CC4-5D6E-409C-BE32-E72D297353CC}">
                <c16:uniqueId val="{00000001-8D3B-4B37-A3E1-79E8B2B69299}"/>
              </c:ext>
            </c:extLst>
          </c:dPt>
          <c:dPt>
            <c:idx val="2"/>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3-204E-4D9C-9CA2-A044913DACCD}"/>
              </c:ext>
            </c:extLst>
          </c:dPt>
          <c:dPt>
            <c:idx val="3"/>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4-204E-4D9C-9CA2-A044913DACCD}"/>
              </c:ext>
            </c:extLst>
          </c:dPt>
          <c:dPt>
            <c:idx val="4"/>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5-204E-4D9C-9CA2-A044913DACCD}"/>
              </c:ext>
            </c:extLst>
          </c:dPt>
          <c:dLbls>
            <c:spPr>
              <a:solidFill>
                <a:schemeClr val="bg1"/>
              </a:solidFill>
              <a:ln>
                <a:noFill/>
              </a:ln>
              <a:effectLst/>
            </c:spPr>
            <c:txPr>
              <a:bodyPr rot="0" spcFirstLastPara="1" vertOverflow="ellipsis" vert="horz" wrap="square" anchor="ctr" anchorCtr="1"/>
              <a:lstStyle/>
              <a:p>
                <a:pPr>
                  <a:defRPr sz="800" b="0" i="0" u="none" strike="noStrike" kern="1200" baseline="0">
                    <a:solidFill>
                      <a:schemeClr val="tx1"/>
                    </a:solidFill>
                    <a:latin typeface="Inria Sans" pitchFamily="2" charset="0"/>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Tabelle1!$A$2:$A$6</c:f>
              <c:strCache>
                <c:ptCount val="5"/>
                <c:pt idx="0">
                  <c:v>Bevölkerung gesamt</c:v>
                </c:pt>
                <c:pt idx="1">
                  <c:v>Reichste 1 %</c:v>
                </c:pt>
                <c:pt idx="2">
                  <c:v>Oberen 10%</c:v>
                </c:pt>
                <c:pt idx="3">
                  <c:v>Mittlere 40 %</c:v>
                </c:pt>
                <c:pt idx="4">
                  <c:v>Untere 50 %</c:v>
                </c:pt>
              </c:strCache>
            </c:strRef>
          </c:cat>
          <c:val>
            <c:numRef>
              <c:f>Tabelle1!$B$2:$B$6</c:f>
              <c:numCache>
                <c:formatCode>General</c:formatCode>
                <c:ptCount val="5"/>
                <c:pt idx="0">
                  <c:v>11.3</c:v>
                </c:pt>
                <c:pt idx="1">
                  <c:v>117.8</c:v>
                </c:pt>
                <c:pt idx="2">
                  <c:v>34.1</c:v>
                </c:pt>
                <c:pt idx="3">
                  <c:v>12.2</c:v>
                </c:pt>
                <c:pt idx="4">
                  <c:v>5.9</c:v>
                </c:pt>
              </c:numCache>
            </c:numRef>
          </c:val>
          <c:extLst>
            <c:ext xmlns:c16="http://schemas.microsoft.com/office/drawing/2014/chart" uri="{C3380CC4-5D6E-409C-BE32-E72D297353CC}">
              <c16:uniqueId val="{00000002-8D3B-4B37-A3E1-79E8B2B69299}"/>
            </c:ext>
          </c:extLst>
        </c:ser>
        <c:dLbls>
          <c:showLegendKey val="0"/>
          <c:showVal val="0"/>
          <c:showCatName val="0"/>
          <c:showSerName val="0"/>
          <c:showPercent val="0"/>
          <c:showBubbleSize val="0"/>
        </c:dLbls>
        <c:gapWidth val="219"/>
        <c:overlap val="-27"/>
        <c:axId val="508824984"/>
        <c:axId val="508823672"/>
      </c:barChart>
      <c:catAx>
        <c:axId val="508824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Inria Sans" pitchFamily="2" charset="0"/>
                <a:ea typeface="+mn-ea"/>
                <a:cs typeface="+mn-cs"/>
              </a:defRPr>
            </a:pPr>
            <a:endParaRPr lang="de-DE"/>
          </a:p>
        </c:txPr>
        <c:crossAx val="508823672"/>
        <c:crosses val="autoZero"/>
        <c:auto val="1"/>
        <c:lblAlgn val="ctr"/>
        <c:lblOffset val="100"/>
        <c:noMultiLvlLbl val="0"/>
      </c:catAx>
      <c:valAx>
        <c:axId val="5088236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Inria Sans" pitchFamily="2" charset="0"/>
                <a:ea typeface="+mn-ea"/>
                <a:cs typeface="+mn-cs"/>
              </a:defRPr>
            </a:pPr>
            <a:endParaRPr lang="de-DE"/>
          </a:p>
        </c:txPr>
        <c:crossAx val="508824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4"/>
      </a:solidFill>
    </a:ln>
    <a:effectLst/>
  </c:spPr>
  <c:txPr>
    <a:bodyPr/>
    <a:lstStyle/>
    <a:p>
      <a:pPr>
        <a:defRPr sz="800">
          <a:solidFill>
            <a:schemeClr val="tx1"/>
          </a:solidFill>
          <a:latin typeface="Inria Sans" pitchFamily="2" charset="0"/>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solidFill>
                <a:latin typeface="Inria Sans" pitchFamily="2" charset="0"/>
                <a:ea typeface="+mn-ea"/>
                <a:cs typeface="+mn-cs"/>
              </a:defRPr>
            </a:pPr>
            <a:r>
              <a:rPr lang="en-US" dirty="0"/>
              <a:t>Pro-Kopf-</a:t>
            </a:r>
            <a:r>
              <a:rPr lang="en-US" dirty="0" err="1"/>
              <a:t>Emissionen</a:t>
            </a:r>
            <a:r>
              <a:rPr lang="en-US" dirty="0"/>
              <a:t> in Deutschland 2019* </a:t>
            </a:r>
            <a:br>
              <a:rPr lang="en-US" dirty="0"/>
            </a:br>
            <a:r>
              <a:rPr lang="en-US" dirty="0"/>
              <a:t>[in </a:t>
            </a:r>
            <a:r>
              <a:rPr lang="en-US" dirty="0" err="1"/>
              <a:t>Tonnen</a:t>
            </a:r>
            <a:r>
              <a:rPr lang="en-US" dirty="0"/>
              <a:t> CO</a:t>
            </a:r>
            <a:r>
              <a:rPr lang="en-US" baseline="-25000" dirty="0"/>
              <a:t>2</a:t>
            </a:r>
            <a:r>
              <a:rPr lang="en-US" dirty="0"/>
              <a:t>]</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solidFill>
              <a:latin typeface="Inria Sans" pitchFamily="2" charset="0"/>
              <a:ea typeface="+mn-ea"/>
              <a:cs typeface="+mn-cs"/>
            </a:defRPr>
          </a:pPr>
          <a:endParaRPr lang="de-DE"/>
        </a:p>
      </c:txPr>
    </c:title>
    <c:autoTitleDeleted val="0"/>
    <c:plotArea>
      <c:layout>
        <c:manualLayout>
          <c:layoutTarget val="inner"/>
          <c:xMode val="edge"/>
          <c:yMode val="edge"/>
          <c:x val="7.3480316109033841E-2"/>
          <c:y val="0.16918736598992543"/>
          <c:w val="0.88934760305959659"/>
          <c:h val="0.54194710110160094"/>
        </c:manualLayout>
      </c:layout>
      <c:barChart>
        <c:barDir val="col"/>
        <c:grouping val="clustered"/>
        <c:varyColors val="0"/>
        <c:ser>
          <c:idx val="0"/>
          <c:order val="0"/>
          <c:tx>
            <c:strRef>
              <c:f>Tabelle1!$B$1</c:f>
              <c:strCache>
                <c:ptCount val="1"/>
                <c:pt idx="0">
                  <c:v>Pro-Kopf-Emissionen [in Tonnen]</c:v>
                </c:pt>
              </c:strCache>
            </c:strRef>
          </c:tx>
          <c:spPr>
            <a:solidFill>
              <a:srgbClr val="EBF6F8"/>
            </a:solidFill>
            <a:ln>
              <a:solidFill>
                <a:schemeClr val="accent1"/>
              </a:solidFill>
            </a:ln>
            <a:effectLst/>
          </c:spPr>
          <c:invertIfNegative val="0"/>
          <c:dPt>
            <c:idx val="0"/>
            <c:invertIfNegative val="0"/>
            <c:bubble3D val="0"/>
            <c:spPr>
              <a:solidFill>
                <a:srgbClr val="EBF6F8"/>
              </a:solidFill>
              <a:ln>
                <a:solidFill>
                  <a:schemeClr val="accent1"/>
                </a:solidFill>
              </a:ln>
              <a:effectLst/>
            </c:spPr>
            <c:extLst>
              <c:ext xmlns:c16="http://schemas.microsoft.com/office/drawing/2014/chart" uri="{C3380CC4-5D6E-409C-BE32-E72D297353CC}">
                <c16:uniqueId val="{00000001-8D3B-4B37-A3E1-79E8B2B69299}"/>
              </c:ext>
            </c:extLst>
          </c:dPt>
          <c:dPt>
            <c:idx val="2"/>
            <c:invertIfNegative val="0"/>
            <c:bubble3D val="0"/>
            <c:spPr>
              <a:solidFill>
                <a:srgbClr val="177E91"/>
              </a:solidFill>
              <a:ln>
                <a:solidFill>
                  <a:schemeClr val="accent1"/>
                </a:solidFill>
              </a:ln>
              <a:effectLst/>
            </c:spPr>
            <c:extLst>
              <c:ext xmlns:c16="http://schemas.microsoft.com/office/drawing/2014/chart" uri="{C3380CC4-5D6E-409C-BE32-E72D297353CC}">
                <c16:uniqueId val="{00000002-7954-4F2E-A497-335FFF1045D7}"/>
              </c:ext>
            </c:extLst>
          </c:dPt>
          <c:dPt>
            <c:idx val="3"/>
            <c:invertIfNegative val="0"/>
            <c:bubble3D val="0"/>
            <c:spPr>
              <a:solidFill>
                <a:srgbClr val="177E91"/>
              </a:solidFill>
              <a:ln>
                <a:solidFill>
                  <a:schemeClr val="accent1"/>
                </a:solidFill>
              </a:ln>
              <a:effectLst/>
            </c:spPr>
            <c:extLst>
              <c:ext xmlns:c16="http://schemas.microsoft.com/office/drawing/2014/chart" uri="{C3380CC4-5D6E-409C-BE32-E72D297353CC}">
                <c16:uniqueId val="{00000003-7954-4F2E-A497-335FFF1045D7}"/>
              </c:ext>
            </c:extLst>
          </c:dPt>
          <c:dPt>
            <c:idx val="4"/>
            <c:invertIfNegative val="0"/>
            <c:bubble3D val="0"/>
            <c:spPr>
              <a:solidFill>
                <a:srgbClr val="177E91"/>
              </a:solidFill>
              <a:ln>
                <a:solidFill>
                  <a:schemeClr val="accent1"/>
                </a:solidFill>
              </a:ln>
              <a:effectLst/>
            </c:spPr>
            <c:extLst>
              <c:ext xmlns:c16="http://schemas.microsoft.com/office/drawing/2014/chart" uri="{C3380CC4-5D6E-409C-BE32-E72D297353CC}">
                <c16:uniqueId val="{00000004-7954-4F2E-A497-335FFF1045D7}"/>
              </c:ext>
            </c:extLst>
          </c:dPt>
          <c:dLbls>
            <c:spPr>
              <a:solidFill>
                <a:schemeClr val="bg1"/>
              </a:solidFill>
              <a:ln>
                <a:noFill/>
              </a:ln>
              <a:effectLst/>
            </c:spPr>
            <c:txPr>
              <a:bodyPr rot="0" spcFirstLastPara="1" vertOverflow="ellipsis" vert="horz" wrap="square" anchor="ctr" anchorCtr="1"/>
              <a:lstStyle/>
              <a:p>
                <a:pPr>
                  <a:defRPr sz="800" b="0" i="0" u="none" strike="noStrike" kern="1200" baseline="0">
                    <a:solidFill>
                      <a:schemeClr val="tx1"/>
                    </a:solidFill>
                    <a:latin typeface="Inria Sans" pitchFamily="2" charset="0"/>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Tabelle1!$A$2:$A$6</c:f>
              <c:strCache>
                <c:ptCount val="5"/>
                <c:pt idx="0">
                  <c:v>Bevölkerung gesamt</c:v>
                </c:pt>
                <c:pt idx="1">
                  <c:v>Reichste 1 %</c:v>
                </c:pt>
                <c:pt idx="2">
                  <c:v>Reichste 10 %</c:v>
                </c:pt>
                <c:pt idx="3">
                  <c:v>Mittlere 40 %</c:v>
                </c:pt>
                <c:pt idx="4">
                  <c:v>Untere 50 %</c:v>
                </c:pt>
              </c:strCache>
            </c:strRef>
          </c:cat>
          <c:val>
            <c:numRef>
              <c:f>Tabelle1!$B$2:$B$6</c:f>
              <c:numCache>
                <c:formatCode>General</c:formatCode>
                <c:ptCount val="5"/>
                <c:pt idx="0">
                  <c:v>11.3</c:v>
                </c:pt>
                <c:pt idx="1">
                  <c:v>117.8</c:v>
                </c:pt>
                <c:pt idx="2">
                  <c:v>34.1</c:v>
                </c:pt>
                <c:pt idx="3">
                  <c:v>12.2</c:v>
                </c:pt>
                <c:pt idx="4">
                  <c:v>5.9</c:v>
                </c:pt>
              </c:numCache>
            </c:numRef>
          </c:val>
          <c:extLst>
            <c:ext xmlns:c16="http://schemas.microsoft.com/office/drawing/2014/chart" uri="{C3380CC4-5D6E-409C-BE32-E72D297353CC}">
              <c16:uniqueId val="{00000002-8D3B-4B37-A3E1-79E8B2B69299}"/>
            </c:ext>
          </c:extLst>
        </c:ser>
        <c:dLbls>
          <c:showLegendKey val="0"/>
          <c:showVal val="0"/>
          <c:showCatName val="0"/>
          <c:showSerName val="0"/>
          <c:showPercent val="0"/>
          <c:showBubbleSize val="0"/>
        </c:dLbls>
        <c:gapWidth val="219"/>
        <c:overlap val="-27"/>
        <c:axId val="508824984"/>
        <c:axId val="508823672"/>
      </c:barChart>
      <c:catAx>
        <c:axId val="508824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Inria Sans" pitchFamily="2" charset="0"/>
                <a:ea typeface="+mn-ea"/>
                <a:cs typeface="+mn-cs"/>
              </a:defRPr>
            </a:pPr>
            <a:endParaRPr lang="de-DE"/>
          </a:p>
        </c:txPr>
        <c:crossAx val="508823672"/>
        <c:crosses val="autoZero"/>
        <c:auto val="1"/>
        <c:lblAlgn val="ctr"/>
        <c:lblOffset val="100"/>
        <c:noMultiLvlLbl val="0"/>
      </c:catAx>
      <c:valAx>
        <c:axId val="5088236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Inria Sans" pitchFamily="2" charset="0"/>
                <a:ea typeface="+mn-ea"/>
                <a:cs typeface="+mn-cs"/>
              </a:defRPr>
            </a:pPr>
            <a:endParaRPr lang="de-DE"/>
          </a:p>
        </c:txPr>
        <c:crossAx val="508824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4"/>
      </a:solidFill>
    </a:ln>
    <a:effectLst/>
  </c:spPr>
  <c:txPr>
    <a:bodyPr/>
    <a:lstStyle/>
    <a:p>
      <a:pPr>
        <a:defRPr sz="800">
          <a:solidFill>
            <a:schemeClr val="tx1"/>
          </a:solidFill>
          <a:latin typeface="Inria Sans" pitchFamily="2" charset="0"/>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spPr>
            <a:solidFill>
              <a:schemeClr val="accent3">
                <a:lumMod val="20000"/>
                <a:lumOff val="80000"/>
              </a:schemeClr>
            </a:solidFill>
            <a:ln>
              <a:solidFill>
                <a:schemeClr val="accent1"/>
              </a:solidFill>
            </a:ln>
          </c:spPr>
          <c:dPt>
            <c:idx val="0"/>
            <c:bubble3D val="0"/>
            <c:spPr>
              <a:solidFill>
                <a:schemeClr val="accent3">
                  <a:lumMod val="20000"/>
                  <a:lumOff val="80000"/>
                </a:schemeClr>
              </a:solidFill>
              <a:ln w="19050">
                <a:solidFill>
                  <a:schemeClr val="accent1"/>
                </a:solidFill>
              </a:ln>
              <a:effectLst/>
            </c:spPr>
            <c:extLst>
              <c:ext xmlns:c16="http://schemas.microsoft.com/office/drawing/2014/chart" uri="{C3380CC4-5D6E-409C-BE32-E72D297353CC}">
                <c16:uniqueId val="{00000001-CA8E-45E6-A628-111312011FE8}"/>
              </c:ext>
            </c:extLst>
          </c:dPt>
          <c:dPt>
            <c:idx val="1"/>
            <c:bubble3D val="0"/>
            <c:spPr>
              <a:solidFill>
                <a:schemeClr val="accent3">
                  <a:lumMod val="20000"/>
                  <a:lumOff val="80000"/>
                </a:schemeClr>
              </a:solidFill>
              <a:ln w="19050">
                <a:solidFill>
                  <a:schemeClr val="accent1"/>
                </a:solidFill>
              </a:ln>
              <a:effectLst/>
            </c:spPr>
            <c:extLst>
              <c:ext xmlns:c16="http://schemas.microsoft.com/office/drawing/2014/chart" uri="{C3380CC4-5D6E-409C-BE32-E72D297353CC}">
                <c16:uniqueId val="{00000003-CA8E-45E6-A628-111312011FE8}"/>
              </c:ext>
            </c:extLst>
          </c:dPt>
          <c:dPt>
            <c:idx val="2"/>
            <c:bubble3D val="0"/>
            <c:spPr>
              <a:solidFill>
                <a:schemeClr val="accent3">
                  <a:lumMod val="20000"/>
                  <a:lumOff val="80000"/>
                </a:schemeClr>
              </a:solidFill>
              <a:ln w="19050">
                <a:solidFill>
                  <a:schemeClr val="accent1"/>
                </a:solidFill>
              </a:ln>
              <a:effectLst/>
            </c:spPr>
            <c:extLst>
              <c:ext xmlns:c16="http://schemas.microsoft.com/office/drawing/2014/chart" uri="{C3380CC4-5D6E-409C-BE32-E72D297353CC}">
                <c16:uniqueId val="{00000005-CA8E-45E6-A628-111312011FE8}"/>
              </c:ext>
            </c:extLst>
          </c:dPt>
          <c:dPt>
            <c:idx val="3"/>
            <c:bubble3D val="0"/>
            <c:spPr>
              <a:solidFill>
                <a:schemeClr val="accent3">
                  <a:lumMod val="20000"/>
                  <a:lumOff val="80000"/>
                </a:schemeClr>
              </a:solidFill>
              <a:ln w="19050">
                <a:solidFill>
                  <a:schemeClr val="accent1"/>
                </a:solidFill>
              </a:ln>
              <a:effectLst/>
            </c:spPr>
            <c:extLst>
              <c:ext xmlns:c16="http://schemas.microsoft.com/office/drawing/2014/chart" uri="{C3380CC4-5D6E-409C-BE32-E72D297353CC}">
                <c16:uniqueId val="{00000007-CA8E-45E6-A628-111312011FE8}"/>
              </c:ext>
            </c:extLst>
          </c:dPt>
          <c:dLbls>
            <c:dLbl>
              <c:idx val="0"/>
              <c:layout>
                <c:manualLayout>
                  <c:x val="-0.23382041087473468"/>
                  <c:y val="0.17979213982540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A8E-45E6-A628-111312011FE8}"/>
                </c:ext>
              </c:extLst>
            </c:dLbl>
            <c:dLbl>
              <c:idx val="1"/>
              <c:layout>
                <c:manualLayout>
                  <c:x val="8.4222238624938162E-2"/>
                  <c:y val="-0.1996387112764502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A8E-45E6-A628-111312011FE8}"/>
                </c:ext>
              </c:extLst>
            </c:dLbl>
            <c:dLbl>
              <c:idx val="2"/>
              <c:layout>
                <c:manualLayout>
                  <c:x val="0.17545214973108408"/>
                  <c:y val="0.2357980882202240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A8E-45E6-A628-111312011FE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Tabelle1!$A$2:$A$4</c:f>
              <c:strCache>
                <c:ptCount val="3"/>
                <c:pt idx="0">
                  <c:v>2. Quartal</c:v>
                </c:pt>
                <c:pt idx="1">
                  <c:v>3. Quartal</c:v>
                </c:pt>
                <c:pt idx="2">
                  <c:v>4. Quartal</c:v>
                </c:pt>
              </c:strCache>
            </c:strRef>
          </c:cat>
          <c:val>
            <c:numRef>
              <c:f>Tabelle1!$B$2:$B$4</c:f>
              <c:numCache>
                <c:formatCode>0.0%</c:formatCode>
                <c:ptCount val="3"/>
                <c:pt idx="0">
                  <c:v>0.30299999999999999</c:v>
                </c:pt>
                <c:pt idx="1">
                  <c:v>0.434</c:v>
                </c:pt>
                <c:pt idx="2">
                  <c:v>0.26200000000000001</c:v>
                </c:pt>
              </c:numCache>
            </c:numRef>
          </c:val>
          <c:extLst>
            <c:ext xmlns:c16="http://schemas.microsoft.com/office/drawing/2014/chart" uri="{C3380CC4-5D6E-409C-BE32-E72D297353CC}">
              <c16:uniqueId val="{00000000-3CAB-4356-9391-3C8F0B2C191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023E8E3-AADB-5348-9545-2CF489F6870E}"/>
              </a:ext>
            </a:extLst>
          </p:cNvPr>
          <p:cNvSpPr>
            <a:spLocks noGrp="1"/>
          </p:cNvSpPr>
          <p:nvPr>
            <p:ph type="hdr" sz="quarter"/>
          </p:nvPr>
        </p:nvSpPr>
        <p:spPr>
          <a:xfrm>
            <a:off x="0" y="0"/>
            <a:ext cx="2944958" cy="497129"/>
          </a:xfrm>
          <a:prstGeom prst="rect">
            <a:avLst/>
          </a:prstGeom>
        </p:spPr>
        <p:txBody>
          <a:bodyPr vert="horz" lIns="92345" tIns="46173" rIns="92345" bIns="46173" rtlCol="0"/>
          <a:lstStyle>
            <a:lvl1pPr algn="l">
              <a:defRPr sz="1200"/>
            </a:lvl1pPr>
          </a:lstStyle>
          <a:p>
            <a:endParaRPr lang="de-DE"/>
          </a:p>
        </p:txBody>
      </p:sp>
      <p:sp>
        <p:nvSpPr>
          <p:cNvPr id="3" name="Datumsplatzhalter 2">
            <a:extLst>
              <a:ext uri="{FF2B5EF4-FFF2-40B4-BE49-F238E27FC236}">
                <a16:creationId xmlns:a16="http://schemas.microsoft.com/office/drawing/2014/main" id="{F4F48CAB-7DF6-3447-83A0-D6F67881C2DF}"/>
              </a:ext>
            </a:extLst>
          </p:cNvPr>
          <p:cNvSpPr>
            <a:spLocks noGrp="1"/>
          </p:cNvSpPr>
          <p:nvPr>
            <p:ph type="dt" sz="quarter" idx="1"/>
          </p:nvPr>
        </p:nvSpPr>
        <p:spPr>
          <a:xfrm>
            <a:off x="3851098" y="0"/>
            <a:ext cx="2944958" cy="497129"/>
          </a:xfrm>
          <a:prstGeom prst="rect">
            <a:avLst/>
          </a:prstGeom>
        </p:spPr>
        <p:txBody>
          <a:bodyPr vert="horz" lIns="92345" tIns="46173" rIns="92345" bIns="46173" rtlCol="0"/>
          <a:lstStyle>
            <a:lvl1pPr algn="r">
              <a:defRPr sz="1200"/>
            </a:lvl1pPr>
          </a:lstStyle>
          <a:p>
            <a:fld id="{1D7C09A5-FD45-3D4A-99D3-EBF26A62709F}" type="datetimeFigureOut">
              <a:rPr lang="de-DE" smtClean="0"/>
              <a:t>04.03.2026</a:t>
            </a:fld>
            <a:endParaRPr lang="de-DE"/>
          </a:p>
        </p:txBody>
      </p:sp>
      <p:sp>
        <p:nvSpPr>
          <p:cNvPr id="4" name="Fußzeilenplatzhalter 3">
            <a:extLst>
              <a:ext uri="{FF2B5EF4-FFF2-40B4-BE49-F238E27FC236}">
                <a16:creationId xmlns:a16="http://schemas.microsoft.com/office/drawing/2014/main" id="{1B3C3C9C-2F59-8E46-B05F-4DAF86B0CB59}"/>
              </a:ext>
            </a:extLst>
          </p:cNvPr>
          <p:cNvSpPr>
            <a:spLocks noGrp="1"/>
          </p:cNvSpPr>
          <p:nvPr>
            <p:ph type="ftr" sz="quarter" idx="2"/>
          </p:nvPr>
        </p:nvSpPr>
        <p:spPr>
          <a:xfrm>
            <a:off x="0" y="9429509"/>
            <a:ext cx="2944958" cy="497129"/>
          </a:xfrm>
          <a:prstGeom prst="rect">
            <a:avLst/>
          </a:prstGeom>
        </p:spPr>
        <p:txBody>
          <a:bodyPr vert="horz" lIns="92345" tIns="46173" rIns="92345" bIns="46173"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FDB85B64-CA43-D548-B0DB-97AD5A810152}"/>
              </a:ext>
            </a:extLst>
          </p:cNvPr>
          <p:cNvSpPr>
            <a:spLocks noGrp="1"/>
          </p:cNvSpPr>
          <p:nvPr>
            <p:ph type="sldNum" sz="quarter" idx="3"/>
          </p:nvPr>
        </p:nvSpPr>
        <p:spPr>
          <a:xfrm>
            <a:off x="3851098" y="9429509"/>
            <a:ext cx="2944958" cy="497129"/>
          </a:xfrm>
          <a:prstGeom prst="rect">
            <a:avLst/>
          </a:prstGeom>
        </p:spPr>
        <p:txBody>
          <a:bodyPr vert="horz" lIns="92345" tIns="46173" rIns="92345" bIns="46173" rtlCol="0" anchor="b"/>
          <a:lstStyle>
            <a:lvl1pPr algn="r">
              <a:defRPr sz="1200"/>
            </a:lvl1pPr>
          </a:lstStyle>
          <a:p>
            <a:fld id="{F31CB097-B4ED-804A-924A-9C1CE4924AAC}" type="slidenum">
              <a:rPr lang="de-DE" smtClean="0"/>
              <a:t>‹Nr.›</a:t>
            </a:fld>
            <a:endParaRPr lang="de-DE"/>
          </a:p>
        </p:txBody>
      </p:sp>
    </p:spTree>
    <p:extLst>
      <p:ext uri="{BB962C8B-B14F-4D97-AF65-F5344CB8AC3E}">
        <p14:creationId xmlns:p14="http://schemas.microsoft.com/office/powerpoint/2010/main" val="41917881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958" cy="497129"/>
          </a:xfrm>
          <a:prstGeom prst="rect">
            <a:avLst/>
          </a:prstGeom>
        </p:spPr>
        <p:txBody>
          <a:bodyPr vert="horz" lIns="92345" tIns="46173" rIns="92345" bIns="46173" rtlCol="0"/>
          <a:lstStyle>
            <a:lvl1pPr algn="l">
              <a:defRPr sz="1200"/>
            </a:lvl1pPr>
          </a:lstStyle>
          <a:p>
            <a:endParaRPr lang="de-DE"/>
          </a:p>
        </p:txBody>
      </p:sp>
      <p:sp>
        <p:nvSpPr>
          <p:cNvPr id="3" name="Datumsplatzhalter 2"/>
          <p:cNvSpPr>
            <a:spLocks noGrp="1"/>
          </p:cNvSpPr>
          <p:nvPr>
            <p:ph type="dt" idx="1"/>
          </p:nvPr>
        </p:nvSpPr>
        <p:spPr>
          <a:xfrm>
            <a:off x="3851098" y="0"/>
            <a:ext cx="2944958" cy="497129"/>
          </a:xfrm>
          <a:prstGeom prst="rect">
            <a:avLst/>
          </a:prstGeom>
        </p:spPr>
        <p:txBody>
          <a:bodyPr vert="horz" lIns="92345" tIns="46173" rIns="92345" bIns="46173" rtlCol="0"/>
          <a:lstStyle>
            <a:lvl1pPr algn="r">
              <a:defRPr sz="1200"/>
            </a:lvl1pPr>
          </a:lstStyle>
          <a:p>
            <a:fld id="{C2E71721-6DD9-D847-8B9F-75C4FA7EF129}" type="datetimeFigureOut">
              <a:rPr lang="de-DE" smtClean="0"/>
              <a:t>04.03.2026</a:t>
            </a:fld>
            <a:endParaRPr lang="de-DE"/>
          </a:p>
        </p:txBody>
      </p:sp>
      <p:sp>
        <p:nvSpPr>
          <p:cNvPr id="4" name="Folienbildplatzhalter 3"/>
          <p:cNvSpPr>
            <a:spLocks noGrp="1" noRot="1" noChangeAspect="1"/>
          </p:cNvSpPr>
          <p:nvPr>
            <p:ph type="sldImg" idx="2"/>
          </p:nvPr>
        </p:nvSpPr>
        <p:spPr>
          <a:xfrm>
            <a:off x="2185988" y="1241425"/>
            <a:ext cx="2425700" cy="3349625"/>
          </a:xfrm>
          <a:prstGeom prst="rect">
            <a:avLst/>
          </a:prstGeom>
          <a:noFill/>
          <a:ln w="12700">
            <a:solidFill>
              <a:prstClr val="black"/>
            </a:solidFill>
          </a:ln>
        </p:spPr>
        <p:txBody>
          <a:bodyPr vert="horz" lIns="92345" tIns="46173" rIns="92345" bIns="46173" rtlCol="0" anchor="ctr"/>
          <a:lstStyle/>
          <a:p>
            <a:endParaRPr lang="de-DE"/>
          </a:p>
        </p:txBody>
      </p:sp>
      <p:sp>
        <p:nvSpPr>
          <p:cNvPr id="5" name="Notizenplatzhalter 4"/>
          <p:cNvSpPr>
            <a:spLocks noGrp="1"/>
          </p:cNvSpPr>
          <p:nvPr>
            <p:ph type="body" sz="quarter" idx="3"/>
          </p:nvPr>
        </p:nvSpPr>
        <p:spPr>
          <a:xfrm>
            <a:off x="679606" y="4776896"/>
            <a:ext cx="5438464" cy="3908515"/>
          </a:xfrm>
          <a:prstGeom prst="rect">
            <a:avLst/>
          </a:prstGeom>
        </p:spPr>
        <p:txBody>
          <a:bodyPr vert="horz" lIns="92345" tIns="46173" rIns="92345" bIns="46173"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9509"/>
            <a:ext cx="2944958" cy="497129"/>
          </a:xfrm>
          <a:prstGeom prst="rect">
            <a:avLst/>
          </a:prstGeom>
        </p:spPr>
        <p:txBody>
          <a:bodyPr vert="horz" lIns="92345" tIns="46173" rIns="92345" bIns="46173" rtlCol="0" anchor="b"/>
          <a:lstStyle>
            <a:lvl1pPr algn="l">
              <a:defRPr sz="1200"/>
            </a:lvl1pPr>
          </a:lstStyle>
          <a:p>
            <a:endParaRPr lang="de-DE"/>
          </a:p>
        </p:txBody>
      </p:sp>
      <p:sp>
        <p:nvSpPr>
          <p:cNvPr id="7" name="Foliennummernplatzhalter 6"/>
          <p:cNvSpPr>
            <a:spLocks noGrp="1"/>
          </p:cNvSpPr>
          <p:nvPr>
            <p:ph type="sldNum" sz="quarter" idx="5"/>
          </p:nvPr>
        </p:nvSpPr>
        <p:spPr>
          <a:xfrm>
            <a:off x="3851098" y="9429509"/>
            <a:ext cx="2944958" cy="497129"/>
          </a:xfrm>
          <a:prstGeom prst="rect">
            <a:avLst/>
          </a:prstGeom>
        </p:spPr>
        <p:txBody>
          <a:bodyPr vert="horz" lIns="92345" tIns="46173" rIns="92345" bIns="46173" rtlCol="0" anchor="b"/>
          <a:lstStyle>
            <a:lvl1pPr algn="r">
              <a:defRPr sz="1200"/>
            </a:lvl1pPr>
          </a:lstStyle>
          <a:p>
            <a:fld id="{2211A35F-75B1-3247-8201-89AE8D48A28F}" type="slidenum">
              <a:rPr lang="de-DE" smtClean="0"/>
              <a:t>‹Nr.›</a:t>
            </a:fld>
            <a:endParaRPr lang="de-DE"/>
          </a:p>
        </p:txBody>
      </p:sp>
    </p:spTree>
    <p:extLst>
      <p:ext uri="{BB962C8B-B14F-4D97-AF65-F5344CB8AC3E}">
        <p14:creationId xmlns:p14="http://schemas.microsoft.com/office/powerpoint/2010/main" val="2488650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211A35F-75B1-3247-8201-89AE8D48A28F}" type="slidenum">
              <a:rPr lang="de-DE" smtClean="0"/>
              <a:t>8</a:t>
            </a:fld>
            <a:endParaRPr lang="de-DE"/>
          </a:p>
        </p:txBody>
      </p:sp>
    </p:spTree>
    <p:extLst>
      <p:ext uri="{BB962C8B-B14F-4D97-AF65-F5344CB8AC3E}">
        <p14:creationId xmlns:p14="http://schemas.microsoft.com/office/powerpoint/2010/main" val="1512951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211A35F-75B1-3247-8201-89AE8D48A28F}" type="slidenum">
              <a:rPr lang="de-DE" smtClean="0"/>
              <a:t>30</a:t>
            </a:fld>
            <a:endParaRPr lang="de-DE"/>
          </a:p>
        </p:txBody>
      </p:sp>
    </p:spTree>
    <p:extLst>
      <p:ext uri="{BB962C8B-B14F-4D97-AF65-F5344CB8AC3E}">
        <p14:creationId xmlns:p14="http://schemas.microsoft.com/office/powerpoint/2010/main" val="1327036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211A35F-75B1-3247-8201-89AE8D48A28F}" type="slidenum">
              <a:rPr lang="de-DE" smtClean="0"/>
              <a:t>31</a:t>
            </a:fld>
            <a:endParaRPr lang="de-DE"/>
          </a:p>
        </p:txBody>
      </p:sp>
    </p:spTree>
    <p:extLst>
      <p:ext uri="{BB962C8B-B14F-4D97-AF65-F5344CB8AC3E}">
        <p14:creationId xmlns:p14="http://schemas.microsoft.com/office/powerpoint/2010/main" val="589781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211A35F-75B1-3247-8201-89AE8D48A28F}" type="slidenum">
              <a:rPr lang="de-DE" smtClean="0"/>
              <a:t>32</a:t>
            </a:fld>
            <a:endParaRPr lang="de-DE"/>
          </a:p>
        </p:txBody>
      </p:sp>
    </p:spTree>
    <p:extLst>
      <p:ext uri="{BB962C8B-B14F-4D97-AF65-F5344CB8AC3E}">
        <p14:creationId xmlns:p14="http://schemas.microsoft.com/office/powerpoint/2010/main" val="693138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211A35F-75B1-3247-8201-89AE8D48A28F}" type="slidenum">
              <a:rPr lang="de-DE" smtClean="0"/>
              <a:t>33</a:t>
            </a:fld>
            <a:endParaRPr lang="de-DE"/>
          </a:p>
        </p:txBody>
      </p:sp>
    </p:spTree>
    <p:extLst>
      <p:ext uri="{BB962C8B-B14F-4D97-AF65-F5344CB8AC3E}">
        <p14:creationId xmlns:p14="http://schemas.microsoft.com/office/powerpoint/2010/main" val="3117146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211A35F-75B1-3247-8201-89AE8D48A28F}" type="slidenum">
              <a:rPr lang="de-DE" smtClean="0"/>
              <a:t>39</a:t>
            </a:fld>
            <a:endParaRPr lang="de-DE"/>
          </a:p>
        </p:txBody>
      </p:sp>
    </p:spTree>
    <p:extLst>
      <p:ext uri="{BB962C8B-B14F-4D97-AF65-F5344CB8AC3E}">
        <p14:creationId xmlns:p14="http://schemas.microsoft.com/office/powerpoint/2010/main" val="308970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211A35F-75B1-3247-8201-89AE8D48A28F}" type="slidenum">
              <a:rPr lang="de-DE" smtClean="0"/>
              <a:t>40</a:t>
            </a:fld>
            <a:endParaRPr lang="de-DE"/>
          </a:p>
        </p:txBody>
      </p:sp>
    </p:spTree>
    <p:extLst>
      <p:ext uri="{BB962C8B-B14F-4D97-AF65-F5344CB8AC3E}">
        <p14:creationId xmlns:p14="http://schemas.microsoft.com/office/powerpoint/2010/main" val="3919780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211A35F-75B1-3247-8201-89AE8D48A28F}" type="slidenum">
              <a:rPr lang="de-DE" smtClean="0"/>
              <a:t>41</a:t>
            </a:fld>
            <a:endParaRPr lang="de-DE"/>
          </a:p>
        </p:txBody>
      </p:sp>
    </p:spTree>
    <p:extLst>
      <p:ext uri="{BB962C8B-B14F-4D97-AF65-F5344CB8AC3E}">
        <p14:creationId xmlns:p14="http://schemas.microsoft.com/office/powerpoint/2010/main" val="4046259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211A35F-75B1-3247-8201-89AE8D48A28F}" type="slidenum">
              <a:rPr lang="de-DE" smtClean="0"/>
              <a:t>42</a:t>
            </a:fld>
            <a:endParaRPr lang="de-DE"/>
          </a:p>
        </p:txBody>
      </p:sp>
    </p:spTree>
    <p:extLst>
      <p:ext uri="{BB962C8B-B14F-4D97-AF65-F5344CB8AC3E}">
        <p14:creationId xmlns:p14="http://schemas.microsoft.com/office/powerpoint/2010/main" val="3499096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211A35F-75B1-3247-8201-89AE8D48A28F}" type="slidenum">
              <a:rPr lang="de-DE" smtClean="0"/>
              <a:t>43</a:t>
            </a:fld>
            <a:endParaRPr lang="de-DE"/>
          </a:p>
        </p:txBody>
      </p:sp>
    </p:spTree>
    <p:extLst>
      <p:ext uri="{BB962C8B-B14F-4D97-AF65-F5344CB8AC3E}">
        <p14:creationId xmlns:p14="http://schemas.microsoft.com/office/powerpoint/2010/main" val="1865498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211A35F-75B1-3247-8201-89AE8D48A28F}" type="slidenum">
              <a:rPr lang="de-DE" smtClean="0"/>
              <a:t>44</a:t>
            </a:fld>
            <a:endParaRPr lang="de-DE"/>
          </a:p>
        </p:txBody>
      </p:sp>
    </p:spTree>
    <p:extLst>
      <p:ext uri="{BB962C8B-B14F-4D97-AF65-F5344CB8AC3E}">
        <p14:creationId xmlns:p14="http://schemas.microsoft.com/office/powerpoint/2010/main" val="1367129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211A35F-75B1-3247-8201-89AE8D48A28F}" type="slidenum">
              <a:rPr lang="de-DE" smtClean="0"/>
              <a:t>9</a:t>
            </a:fld>
            <a:endParaRPr lang="de-DE"/>
          </a:p>
        </p:txBody>
      </p:sp>
    </p:spTree>
    <p:extLst>
      <p:ext uri="{BB962C8B-B14F-4D97-AF65-F5344CB8AC3E}">
        <p14:creationId xmlns:p14="http://schemas.microsoft.com/office/powerpoint/2010/main" val="18441717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211A35F-75B1-3247-8201-89AE8D48A28F}" type="slidenum">
              <a:rPr lang="de-DE" smtClean="0"/>
              <a:t>45</a:t>
            </a:fld>
            <a:endParaRPr lang="de-DE"/>
          </a:p>
        </p:txBody>
      </p:sp>
    </p:spTree>
    <p:extLst>
      <p:ext uri="{BB962C8B-B14F-4D97-AF65-F5344CB8AC3E}">
        <p14:creationId xmlns:p14="http://schemas.microsoft.com/office/powerpoint/2010/main" val="167666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211A35F-75B1-3247-8201-89AE8D48A28F}" type="slidenum">
              <a:rPr lang="de-DE" smtClean="0"/>
              <a:t>46</a:t>
            </a:fld>
            <a:endParaRPr lang="de-DE"/>
          </a:p>
        </p:txBody>
      </p:sp>
    </p:spTree>
    <p:extLst>
      <p:ext uri="{BB962C8B-B14F-4D97-AF65-F5344CB8AC3E}">
        <p14:creationId xmlns:p14="http://schemas.microsoft.com/office/powerpoint/2010/main" val="3316562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211A35F-75B1-3247-8201-89AE8D48A28F}" type="slidenum">
              <a:rPr lang="de-DE" smtClean="0"/>
              <a:t>47</a:t>
            </a:fld>
            <a:endParaRPr lang="de-DE"/>
          </a:p>
        </p:txBody>
      </p:sp>
    </p:spTree>
    <p:extLst>
      <p:ext uri="{BB962C8B-B14F-4D97-AF65-F5344CB8AC3E}">
        <p14:creationId xmlns:p14="http://schemas.microsoft.com/office/powerpoint/2010/main" val="3238741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211A35F-75B1-3247-8201-89AE8D48A28F}" type="slidenum">
              <a:rPr lang="de-DE" smtClean="0"/>
              <a:t>23</a:t>
            </a:fld>
            <a:endParaRPr lang="de-DE"/>
          </a:p>
        </p:txBody>
      </p:sp>
    </p:spTree>
    <p:extLst>
      <p:ext uri="{BB962C8B-B14F-4D97-AF65-F5344CB8AC3E}">
        <p14:creationId xmlns:p14="http://schemas.microsoft.com/office/powerpoint/2010/main" val="130949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211A35F-75B1-3247-8201-89AE8D48A28F}" type="slidenum">
              <a:rPr lang="de-DE" smtClean="0"/>
              <a:t>24</a:t>
            </a:fld>
            <a:endParaRPr lang="de-DE"/>
          </a:p>
        </p:txBody>
      </p:sp>
    </p:spTree>
    <p:extLst>
      <p:ext uri="{BB962C8B-B14F-4D97-AF65-F5344CB8AC3E}">
        <p14:creationId xmlns:p14="http://schemas.microsoft.com/office/powerpoint/2010/main" val="2466233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211A35F-75B1-3247-8201-89AE8D48A28F}" type="slidenum">
              <a:rPr lang="de-DE" smtClean="0"/>
              <a:t>25</a:t>
            </a:fld>
            <a:endParaRPr lang="de-DE"/>
          </a:p>
        </p:txBody>
      </p:sp>
    </p:spTree>
    <p:extLst>
      <p:ext uri="{BB962C8B-B14F-4D97-AF65-F5344CB8AC3E}">
        <p14:creationId xmlns:p14="http://schemas.microsoft.com/office/powerpoint/2010/main" val="938701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211A35F-75B1-3247-8201-89AE8D48A28F}" type="slidenum">
              <a:rPr lang="de-DE" smtClean="0"/>
              <a:t>26</a:t>
            </a:fld>
            <a:endParaRPr lang="de-DE"/>
          </a:p>
        </p:txBody>
      </p:sp>
    </p:spTree>
    <p:extLst>
      <p:ext uri="{BB962C8B-B14F-4D97-AF65-F5344CB8AC3E}">
        <p14:creationId xmlns:p14="http://schemas.microsoft.com/office/powerpoint/2010/main" val="829627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211A35F-75B1-3247-8201-89AE8D48A28F}" type="slidenum">
              <a:rPr lang="de-DE" smtClean="0"/>
              <a:t>27</a:t>
            </a:fld>
            <a:endParaRPr lang="de-DE"/>
          </a:p>
        </p:txBody>
      </p:sp>
    </p:spTree>
    <p:extLst>
      <p:ext uri="{BB962C8B-B14F-4D97-AF65-F5344CB8AC3E}">
        <p14:creationId xmlns:p14="http://schemas.microsoft.com/office/powerpoint/2010/main" val="62547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211A35F-75B1-3247-8201-89AE8D48A28F}" type="slidenum">
              <a:rPr lang="de-DE" smtClean="0"/>
              <a:t>28</a:t>
            </a:fld>
            <a:endParaRPr lang="de-DE"/>
          </a:p>
        </p:txBody>
      </p:sp>
    </p:spTree>
    <p:extLst>
      <p:ext uri="{BB962C8B-B14F-4D97-AF65-F5344CB8AC3E}">
        <p14:creationId xmlns:p14="http://schemas.microsoft.com/office/powerpoint/2010/main" val="1987459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211A35F-75B1-3247-8201-89AE8D48A28F}" type="slidenum">
              <a:rPr lang="de-DE" smtClean="0"/>
              <a:t>29</a:t>
            </a:fld>
            <a:endParaRPr lang="de-DE"/>
          </a:p>
        </p:txBody>
      </p:sp>
    </p:spTree>
    <p:extLst>
      <p:ext uri="{BB962C8B-B14F-4D97-AF65-F5344CB8AC3E}">
        <p14:creationId xmlns:p14="http://schemas.microsoft.com/office/powerpoint/2010/main" val="38104385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nachhaltigerkonsum.info/" TargetMode="External"/><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nachhaltigerkonsum.info/"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nachhaltigerkonsum.info/"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nachhaltigerkonsum.info/"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nachhaltigerkonsum.info/"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27.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sv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26.png"/><Relationship Id="rId5" Type="http://schemas.openxmlformats.org/officeDocument/2006/relationships/image" Target="../media/image7.svg"/><Relationship Id="rId15" Type="http://schemas.openxmlformats.org/officeDocument/2006/relationships/image" Target="../media/image17.sv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svg"/><Relationship Id="rId31" Type="http://schemas.openxmlformats.org/officeDocument/2006/relationships/image" Target="../media/image2.jp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svg"/><Relationship Id="rId30" Type="http://schemas.openxmlformats.org/officeDocument/2006/relationships/hyperlink" Target="https://nachhaltigerkonsum.info/"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nachhaltigerkonsum.info/"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nachhaltigerkonsum.info/"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nachhaltigerkonsum.info/"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nachhaltigerkonsum.info/"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079D46E-15AE-9EF8-AD46-8A5BE6A17EFF}"/>
              </a:ext>
            </a:extLst>
          </p:cNvPr>
          <p:cNvPicPr>
            <a:picLocks noChangeAspect="1"/>
          </p:cNvPicPr>
          <p:nvPr userDrawn="1"/>
        </p:nvPicPr>
        <p:blipFill>
          <a:blip r:embed="rId2"/>
          <a:srcRect l="14876"/>
          <a:stretch/>
        </p:blipFill>
        <p:spPr>
          <a:xfrm>
            <a:off x="-2" y="0"/>
            <a:ext cx="7559678" cy="6660573"/>
          </a:xfrm>
          <a:prstGeom prst="rect">
            <a:avLst/>
          </a:prstGeom>
        </p:spPr>
      </p:pic>
      <p:sp>
        <p:nvSpPr>
          <p:cNvPr id="11" name="Rechteck 10">
            <a:extLst>
              <a:ext uri="{FF2B5EF4-FFF2-40B4-BE49-F238E27FC236}">
                <a16:creationId xmlns:a16="http://schemas.microsoft.com/office/drawing/2014/main" id="{14D83189-8C61-1340-9C33-122A53067058}"/>
              </a:ext>
            </a:extLst>
          </p:cNvPr>
          <p:cNvSpPr/>
          <p:nvPr userDrawn="1"/>
        </p:nvSpPr>
        <p:spPr>
          <a:xfrm>
            <a:off x="-1" y="6660573"/>
            <a:ext cx="7559676" cy="37788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AEAB9494-A4A4-184D-9C12-71495914D870}"/>
              </a:ext>
            </a:extLst>
          </p:cNvPr>
          <p:cNvSpPr>
            <a:spLocks noGrp="1"/>
          </p:cNvSpPr>
          <p:nvPr>
            <p:ph type="title"/>
          </p:nvPr>
        </p:nvSpPr>
        <p:spPr>
          <a:xfrm>
            <a:off x="1032542" y="7105229"/>
            <a:ext cx="5494592" cy="1212182"/>
          </a:xfrm>
        </p:spPr>
        <p:txBody>
          <a:bodyPr anchor="ctr"/>
          <a:lstStyle>
            <a:lvl1pPr algn="ctr">
              <a:lnSpc>
                <a:spcPct val="100000"/>
              </a:lnSpc>
              <a:defRPr sz="4800" b="0">
                <a:solidFill>
                  <a:schemeClr val="bg1"/>
                </a:solidFill>
              </a:defRPr>
            </a:lvl1pPr>
          </a:lstStyle>
          <a:p>
            <a:r>
              <a:rPr lang="de-DE" dirty="0"/>
              <a:t>Mastertitelformat bearbeiten</a:t>
            </a:r>
          </a:p>
        </p:txBody>
      </p:sp>
      <p:sp>
        <p:nvSpPr>
          <p:cNvPr id="14" name="Textplatzhalter 15">
            <a:extLst>
              <a:ext uri="{FF2B5EF4-FFF2-40B4-BE49-F238E27FC236}">
                <a16:creationId xmlns:a16="http://schemas.microsoft.com/office/drawing/2014/main" id="{B338D416-E92F-EE46-BFF1-5020255240A7}"/>
              </a:ext>
            </a:extLst>
          </p:cNvPr>
          <p:cNvSpPr>
            <a:spLocks noGrp="1"/>
          </p:cNvSpPr>
          <p:nvPr>
            <p:ph type="body" sz="quarter" idx="20"/>
          </p:nvPr>
        </p:nvSpPr>
        <p:spPr>
          <a:xfrm>
            <a:off x="1032542" y="8417608"/>
            <a:ext cx="5494592" cy="826101"/>
          </a:xfrm>
        </p:spPr>
        <p:txBody>
          <a:bodyPr anchor="ctr"/>
          <a:lstStyle>
            <a:lvl1pPr indent="-246596" algn="ctr">
              <a:lnSpc>
                <a:spcPct val="100000"/>
              </a:lnSpc>
              <a:spcAft>
                <a:spcPts val="609"/>
              </a:spcAft>
              <a:defRPr sz="2400">
                <a:solidFill>
                  <a:schemeClr val="bg1"/>
                </a:solidFill>
              </a:defRPr>
            </a:lvl1pPr>
            <a:lvl2pPr>
              <a:defRPr sz="2131"/>
            </a:lvl2pPr>
            <a:lvl3pPr marL="821988" indent="-241116">
              <a:spcAft>
                <a:spcPts val="609"/>
              </a:spcAft>
              <a:buClr>
                <a:srgbClr val="045D9A"/>
              </a:buClr>
              <a:defRPr sz="1827" baseline="0"/>
            </a:lvl3pPr>
            <a:lvl4pPr marL="821988" indent="-241116">
              <a:spcAft>
                <a:spcPts val="609"/>
              </a:spcAft>
              <a:buClr>
                <a:srgbClr val="045D9A"/>
              </a:buClr>
              <a:defRPr sz="1827" baseline="0"/>
            </a:lvl4pPr>
            <a:lvl5pPr marL="821988" indent="-241116">
              <a:spcAft>
                <a:spcPts val="609"/>
              </a:spcAft>
              <a:defRPr sz="1827" baseline="0"/>
            </a:lvl5pPr>
          </a:lstStyle>
          <a:p>
            <a:pPr lvl="0"/>
            <a:r>
              <a:rPr lang="de-DE" dirty="0"/>
              <a:t>Mastertextformat bearbeiten</a:t>
            </a:r>
          </a:p>
        </p:txBody>
      </p:sp>
      <p:grpSp>
        <p:nvGrpSpPr>
          <p:cNvPr id="12" name="Gruppieren 11">
            <a:extLst>
              <a:ext uri="{FF2B5EF4-FFF2-40B4-BE49-F238E27FC236}">
                <a16:creationId xmlns:a16="http://schemas.microsoft.com/office/drawing/2014/main" id="{F35388DF-2773-4479-992C-C768058DAA42}"/>
              </a:ext>
            </a:extLst>
          </p:cNvPr>
          <p:cNvGrpSpPr/>
          <p:nvPr userDrawn="1"/>
        </p:nvGrpSpPr>
        <p:grpSpPr>
          <a:xfrm>
            <a:off x="581891" y="0"/>
            <a:ext cx="2232000" cy="2340000"/>
            <a:chOff x="581891" y="0"/>
            <a:chExt cx="2232000" cy="2340000"/>
          </a:xfrm>
        </p:grpSpPr>
        <p:sp>
          <p:nvSpPr>
            <p:cNvPr id="6" name="Rechteck 5">
              <a:extLst>
                <a:ext uri="{FF2B5EF4-FFF2-40B4-BE49-F238E27FC236}">
                  <a16:creationId xmlns:a16="http://schemas.microsoft.com/office/drawing/2014/main" id="{852DEB15-96B5-ED0B-D7D3-ED484FEA16AA}"/>
                </a:ext>
              </a:extLst>
            </p:cNvPr>
            <p:cNvSpPr/>
            <p:nvPr userDrawn="1"/>
          </p:nvSpPr>
          <p:spPr>
            <a:xfrm>
              <a:off x="581891" y="0"/>
              <a:ext cx="2232000" cy="23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BundesSans Web Regular"/>
              </a:endParaRPr>
            </a:p>
          </p:txBody>
        </p:sp>
        <p:pic>
          <p:nvPicPr>
            <p:cNvPr id="13" name="Grafik 12">
              <a:hlinkClick r:id="rId3"/>
              <a:extLst>
                <a:ext uri="{FF2B5EF4-FFF2-40B4-BE49-F238E27FC236}">
                  <a16:creationId xmlns:a16="http://schemas.microsoft.com/office/drawing/2014/main" id="{72652BDF-A987-4934-AC4B-ACA7D1528DD0}"/>
                </a:ext>
              </a:extLst>
            </p:cNvPr>
            <p:cNvPicPr>
              <a:picLocks noChangeAspect="1"/>
            </p:cNvPicPr>
            <p:nvPr userDrawn="1"/>
          </p:nvPicPr>
          <p:blipFill>
            <a:blip r:embed="rId4"/>
            <a:stretch>
              <a:fillRect/>
            </a:stretch>
          </p:blipFill>
          <p:spPr>
            <a:xfrm>
              <a:off x="759435" y="863119"/>
              <a:ext cx="1876913" cy="1231631"/>
            </a:xfrm>
            <a:prstGeom prst="rect">
              <a:avLst/>
            </a:prstGeom>
          </p:spPr>
        </p:pic>
      </p:grpSp>
    </p:spTree>
    <p:extLst>
      <p:ext uri="{BB962C8B-B14F-4D97-AF65-F5344CB8AC3E}">
        <p14:creationId xmlns:p14="http://schemas.microsoft.com/office/powerpoint/2010/main" val="975826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xt + 2 Bilder">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7" y="1320204"/>
            <a:ext cx="6785885" cy="898419"/>
          </a:xfrm>
        </p:spPr>
        <p:txBody>
          <a:bodyPr anchor="b"/>
          <a:lstStyle>
            <a:lvl1pPr>
              <a:defRPr sz="3200"/>
            </a:lvl1pPr>
          </a:lstStyle>
          <a:p>
            <a:r>
              <a:rPr lang="de-DE" dirty="0"/>
              <a:t>Mastertitelformat bearbeiten</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257" cy="455356"/>
          </a:xfrm>
        </p:spPr>
        <p:txBody>
          <a:bodyPr/>
          <a:lstStyle/>
          <a:p>
            <a:fld id="{9302D2D9-6C41-8943-9065-B4377A0BA008}" type="slidenum">
              <a:rPr lang="de-DE" smtClean="0"/>
              <a:pPr/>
              <a:t>‹Nr.›</a:t>
            </a:fld>
            <a:endParaRPr lang="de-DE" dirty="0"/>
          </a:p>
        </p:txBody>
      </p:sp>
      <p:sp>
        <p:nvSpPr>
          <p:cNvPr id="5" name="Bildplatzhalter 4">
            <a:extLst>
              <a:ext uri="{FF2B5EF4-FFF2-40B4-BE49-F238E27FC236}">
                <a16:creationId xmlns:a16="http://schemas.microsoft.com/office/drawing/2014/main" id="{ACC6146D-28D1-FC4C-AA80-A5891829397B}"/>
              </a:ext>
            </a:extLst>
          </p:cNvPr>
          <p:cNvSpPr>
            <a:spLocks noGrp="1"/>
          </p:cNvSpPr>
          <p:nvPr>
            <p:ph type="pic" sz="quarter" idx="11"/>
          </p:nvPr>
        </p:nvSpPr>
        <p:spPr>
          <a:xfrm>
            <a:off x="386837" y="5461200"/>
            <a:ext cx="3174286" cy="4119217"/>
          </a:xfrm>
        </p:spPr>
        <p:txBody>
          <a:bodyPr/>
          <a:lstStyle/>
          <a:p>
            <a:endParaRPr lang="de-DE"/>
          </a:p>
        </p:txBody>
      </p:sp>
      <p:sp>
        <p:nvSpPr>
          <p:cNvPr id="8" name="Bildplatzhalter 4">
            <a:extLst>
              <a:ext uri="{FF2B5EF4-FFF2-40B4-BE49-F238E27FC236}">
                <a16:creationId xmlns:a16="http://schemas.microsoft.com/office/drawing/2014/main" id="{351557D5-11A6-EE4B-50DF-1E0607268688}"/>
              </a:ext>
            </a:extLst>
          </p:cNvPr>
          <p:cNvSpPr>
            <a:spLocks noGrp="1"/>
          </p:cNvSpPr>
          <p:nvPr>
            <p:ph type="pic" sz="quarter" idx="21"/>
          </p:nvPr>
        </p:nvSpPr>
        <p:spPr>
          <a:xfrm>
            <a:off x="3998551" y="5453318"/>
            <a:ext cx="3174286" cy="4127099"/>
          </a:xfrm>
        </p:spPr>
        <p:txBody>
          <a:bodyPr/>
          <a:lstStyle/>
          <a:p>
            <a:endParaRPr lang="de-DE" dirty="0"/>
          </a:p>
        </p:txBody>
      </p:sp>
      <p:sp>
        <p:nvSpPr>
          <p:cNvPr id="12" name="Textplatzhalter 15">
            <a:extLst>
              <a:ext uri="{FF2B5EF4-FFF2-40B4-BE49-F238E27FC236}">
                <a16:creationId xmlns:a16="http://schemas.microsoft.com/office/drawing/2014/main" id="{154CCFC4-3FA5-FE93-F049-8D10A5C2C527}"/>
              </a:ext>
            </a:extLst>
          </p:cNvPr>
          <p:cNvSpPr>
            <a:spLocks noGrp="1"/>
          </p:cNvSpPr>
          <p:nvPr>
            <p:ph type="body" sz="quarter" idx="20" hasCustomPrompt="1"/>
          </p:nvPr>
        </p:nvSpPr>
        <p:spPr>
          <a:xfrm>
            <a:off x="386836" y="2358208"/>
            <a:ext cx="6785665" cy="2861493"/>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2400"/>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131"/>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000" baseline="0"/>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800" b="0" i="0">
                <a:latin typeface="Roboto Light" panose="02000000000000000000" pitchFamily="2" charset="0"/>
                <a:ea typeface="Roboto Light" panose="02000000000000000000" pitchFamily="2" charset="0"/>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Mastertitelformat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9" name="Textplatzhalter 7">
            <a:extLst>
              <a:ext uri="{FF2B5EF4-FFF2-40B4-BE49-F238E27FC236}">
                <a16:creationId xmlns:a16="http://schemas.microsoft.com/office/drawing/2014/main" id="{F2E937FA-BCF1-43F0-939E-D8B89CD8F7E9}"/>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10" name="Rectangle 1">
            <a:extLst>
              <a:ext uri="{FF2B5EF4-FFF2-40B4-BE49-F238E27FC236}">
                <a16:creationId xmlns:a16="http://schemas.microsoft.com/office/drawing/2014/main" id="{6952DB19-5EDA-4F97-B680-8533DC159B27}"/>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3" name="Grafik 12">
            <a:hlinkClick r:id="rId2"/>
            <a:extLst>
              <a:ext uri="{FF2B5EF4-FFF2-40B4-BE49-F238E27FC236}">
                <a16:creationId xmlns:a16="http://schemas.microsoft.com/office/drawing/2014/main" id="{EA80F231-A9D9-4C0C-910C-3389582BCE1B}"/>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3582687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gramm">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7" y="1320204"/>
            <a:ext cx="6785663" cy="898419"/>
          </a:xfrm>
        </p:spPr>
        <p:txBody>
          <a:bodyPr anchor="b"/>
          <a:lstStyle>
            <a:lvl1pPr>
              <a:defRPr sz="3200"/>
            </a:lvl1pPr>
          </a:lstStyle>
          <a:p>
            <a:r>
              <a:rPr lang="de-DE" dirty="0"/>
              <a:t>Mastertitelformat bearbeiten</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257" cy="455356"/>
          </a:xfrm>
        </p:spPr>
        <p:txBody>
          <a:bodyPr/>
          <a:lstStyle/>
          <a:p>
            <a:fld id="{9302D2D9-6C41-8943-9065-B4377A0BA008}" type="slidenum">
              <a:rPr lang="de-DE" smtClean="0"/>
              <a:pPr/>
              <a:t>‹Nr.›</a:t>
            </a:fld>
            <a:endParaRPr lang="de-DE" dirty="0"/>
          </a:p>
        </p:txBody>
      </p:sp>
      <p:sp>
        <p:nvSpPr>
          <p:cNvPr id="7" name="Diagrammplatzhalter 6">
            <a:extLst>
              <a:ext uri="{FF2B5EF4-FFF2-40B4-BE49-F238E27FC236}">
                <a16:creationId xmlns:a16="http://schemas.microsoft.com/office/drawing/2014/main" id="{504E7E2D-CE6A-60AB-F34D-23ADC48B633E}"/>
              </a:ext>
            </a:extLst>
          </p:cNvPr>
          <p:cNvSpPr>
            <a:spLocks noGrp="1"/>
          </p:cNvSpPr>
          <p:nvPr>
            <p:ph type="chart" sz="quarter" idx="21"/>
          </p:nvPr>
        </p:nvSpPr>
        <p:spPr>
          <a:xfrm>
            <a:off x="386837" y="2358208"/>
            <a:ext cx="6785659" cy="7222209"/>
          </a:xfrm>
        </p:spPr>
        <p:txBody>
          <a:bodyPr/>
          <a:lstStyle/>
          <a:p>
            <a:endParaRPr lang="de-DE" dirty="0"/>
          </a:p>
        </p:txBody>
      </p:sp>
      <p:sp>
        <p:nvSpPr>
          <p:cNvPr id="8" name="Textplatzhalter 7">
            <a:extLst>
              <a:ext uri="{FF2B5EF4-FFF2-40B4-BE49-F238E27FC236}">
                <a16:creationId xmlns:a16="http://schemas.microsoft.com/office/drawing/2014/main" id="{29D01628-41CF-4E03-919D-7C97288A1199}"/>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9" name="Rectangle 1">
            <a:extLst>
              <a:ext uri="{FF2B5EF4-FFF2-40B4-BE49-F238E27FC236}">
                <a16:creationId xmlns:a16="http://schemas.microsoft.com/office/drawing/2014/main" id="{797F4CEC-B870-45FC-BAAD-06669FFEFBB1}"/>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1" name="Grafik 10">
            <a:hlinkClick r:id="rId2"/>
            <a:extLst>
              <a:ext uri="{FF2B5EF4-FFF2-40B4-BE49-F238E27FC236}">
                <a16:creationId xmlns:a16="http://schemas.microsoft.com/office/drawing/2014/main" id="{A0967D68-B3EB-460C-88B1-EF58478AF29B}"/>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663177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7" y="1320204"/>
            <a:ext cx="6785662" cy="898419"/>
          </a:xfrm>
        </p:spPr>
        <p:txBody>
          <a:bodyPr anchor="b"/>
          <a:lstStyle>
            <a:lvl1pPr>
              <a:defRPr sz="3200"/>
            </a:lvl1pPr>
          </a:lstStyle>
          <a:p>
            <a:r>
              <a:rPr lang="de-DE" dirty="0"/>
              <a:t>Mastertitelformat bearbeiten</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257" cy="455356"/>
          </a:xfrm>
        </p:spPr>
        <p:txBody>
          <a:bodyPr/>
          <a:lstStyle/>
          <a:p>
            <a:fld id="{9302D2D9-6C41-8943-9065-B4377A0BA008}" type="slidenum">
              <a:rPr lang="de-DE" smtClean="0"/>
              <a:pPr/>
              <a:t>‹Nr.›</a:t>
            </a:fld>
            <a:endParaRPr lang="de-DE" dirty="0"/>
          </a:p>
        </p:txBody>
      </p:sp>
      <p:sp>
        <p:nvSpPr>
          <p:cNvPr id="6" name="Tabellenplatzhalter 5">
            <a:extLst>
              <a:ext uri="{FF2B5EF4-FFF2-40B4-BE49-F238E27FC236}">
                <a16:creationId xmlns:a16="http://schemas.microsoft.com/office/drawing/2014/main" id="{74648548-0ABE-C82C-8141-29460240DC41}"/>
              </a:ext>
            </a:extLst>
          </p:cNvPr>
          <p:cNvSpPr>
            <a:spLocks noGrp="1"/>
          </p:cNvSpPr>
          <p:nvPr>
            <p:ph type="tbl" sz="quarter" idx="22"/>
          </p:nvPr>
        </p:nvSpPr>
        <p:spPr>
          <a:xfrm>
            <a:off x="386837" y="2358209"/>
            <a:ext cx="6786000" cy="7222208"/>
          </a:xfrm>
        </p:spPr>
        <p:txBody>
          <a:bodyPr/>
          <a:lstStyle/>
          <a:p>
            <a:endParaRPr lang="de-DE" dirty="0"/>
          </a:p>
        </p:txBody>
      </p:sp>
      <p:sp>
        <p:nvSpPr>
          <p:cNvPr id="7" name="Textplatzhalter 7">
            <a:extLst>
              <a:ext uri="{FF2B5EF4-FFF2-40B4-BE49-F238E27FC236}">
                <a16:creationId xmlns:a16="http://schemas.microsoft.com/office/drawing/2014/main" id="{C69DDEDC-3E91-470F-AE57-5A06474F3484}"/>
              </a:ext>
            </a:extLst>
          </p:cNvPr>
          <p:cNvSpPr>
            <a:spLocks noGrp="1"/>
          </p:cNvSpPr>
          <p:nvPr>
            <p:ph type="body" sz="quarter" idx="23"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8" name="Rectangle 1">
            <a:extLst>
              <a:ext uri="{FF2B5EF4-FFF2-40B4-BE49-F238E27FC236}">
                <a16:creationId xmlns:a16="http://schemas.microsoft.com/office/drawing/2014/main" id="{9B2193C3-446F-44A3-BAE2-DD7497C9FC61}"/>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0" name="Grafik 9">
            <a:hlinkClick r:id="rId2"/>
            <a:extLst>
              <a:ext uri="{FF2B5EF4-FFF2-40B4-BE49-F238E27FC236}">
                <a16:creationId xmlns:a16="http://schemas.microsoft.com/office/drawing/2014/main" id="{0AE5041F-D393-40F0-B2AA-1C45582D09BA}"/>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402444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1 Text + Bi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616" y="3120382"/>
            <a:ext cx="6786222" cy="898419"/>
          </a:xfrm>
        </p:spPr>
        <p:txBody>
          <a:bodyPr anchor="b"/>
          <a:lstStyle>
            <a:lvl1pPr>
              <a:defRPr sz="3200"/>
            </a:lvl1pPr>
          </a:lstStyle>
          <a:p>
            <a:r>
              <a:rPr lang="de-DE" dirty="0"/>
              <a:t>Mastertitelformat bearbeiten</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257" cy="455356"/>
          </a:xfrm>
        </p:spPr>
        <p:txBody>
          <a:bodyPr/>
          <a:lstStyle/>
          <a:p>
            <a:fld id="{9302D2D9-6C41-8943-9065-B4377A0BA008}" type="slidenum">
              <a:rPr lang="de-DE" smtClean="0"/>
              <a:pPr/>
              <a:t>‹Nr.›</a:t>
            </a:fld>
            <a:endParaRPr lang="de-DE" dirty="0"/>
          </a:p>
        </p:txBody>
      </p:sp>
      <p:sp>
        <p:nvSpPr>
          <p:cNvPr id="5" name="Bildplatzhalter 4">
            <a:extLst>
              <a:ext uri="{FF2B5EF4-FFF2-40B4-BE49-F238E27FC236}">
                <a16:creationId xmlns:a16="http://schemas.microsoft.com/office/drawing/2014/main" id="{ACC6146D-28D1-FC4C-AA80-A5891829397B}"/>
              </a:ext>
            </a:extLst>
          </p:cNvPr>
          <p:cNvSpPr>
            <a:spLocks noGrp="1"/>
          </p:cNvSpPr>
          <p:nvPr>
            <p:ph type="pic" sz="quarter" idx="11"/>
          </p:nvPr>
        </p:nvSpPr>
        <p:spPr>
          <a:xfrm>
            <a:off x="-10393" y="1"/>
            <a:ext cx="7559675" cy="2680854"/>
          </a:xfrm>
        </p:spPr>
        <p:txBody>
          <a:bodyPr/>
          <a:lstStyle/>
          <a:p>
            <a:endParaRPr lang="de-DE"/>
          </a:p>
        </p:txBody>
      </p:sp>
      <p:sp>
        <p:nvSpPr>
          <p:cNvPr id="11" name="Textplatzhalter 15">
            <a:extLst>
              <a:ext uri="{FF2B5EF4-FFF2-40B4-BE49-F238E27FC236}">
                <a16:creationId xmlns:a16="http://schemas.microsoft.com/office/drawing/2014/main" id="{66588148-17B1-37BF-234D-9D2E8A525452}"/>
              </a:ext>
            </a:extLst>
          </p:cNvPr>
          <p:cNvSpPr>
            <a:spLocks noGrp="1"/>
          </p:cNvSpPr>
          <p:nvPr>
            <p:ph type="body" sz="quarter" idx="20" hasCustomPrompt="1"/>
          </p:nvPr>
        </p:nvSpPr>
        <p:spPr>
          <a:xfrm>
            <a:off x="386838" y="4272383"/>
            <a:ext cx="6785666" cy="5308034"/>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2400"/>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131"/>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000" baseline="0"/>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800" b="0" i="0">
                <a:latin typeface="Roboto Light" panose="02000000000000000000" pitchFamily="2" charset="0"/>
                <a:ea typeface="Roboto Light" panose="02000000000000000000" pitchFamily="2" charset="0"/>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Mastertitelformat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8" name="Textplatzhalter 7">
            <a:extLst>
              <a:ext uri="{FF2B5EF4-FFF2-40B4-BE49-F238E27FC236}">
                <a16:creationId xmlns:a16="http://schemas.microsoft.com/office/drawing/2014/main" id="{5C433D44-A6FC-41AD-8854-97678EA77C20}"/>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pic>
        <p:nvPicPr>
          <p:cNvPr id="9" name="Grafik 8">
            <a:hlinkClick r:id="rId2"/>
            <a:extLst>
              <a:ext uri="{FF2B5EF4-FFF2-40B4-BE49-F238E27FC236}">
                <a16:creationId xmlns:a16="http://schemas.microsoft.com/office/drawing/2014/main" id="{55C28403-F7DE-49E2-80F5-FBFA76E1FEE6}"/>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386838" y="274139"/>
            <a:ext cx="891259" cy="584844"/>
          </a:xfrm>
          <a:prstGeom prst="rect">
            <a:avLst/>
          </a:prstGeom>
        </p:spPr>
      </p:pic>
    </p:spTree>
    <p:extLst>
      <p:ext uri="{BB962C8B-B14F-4D97-AF65-F5344CB8AC3E}">
        <p14:creationId xmlns:p14="http://schemas.microsoft.com/office/powerpoint/2010/main" val="2234190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hasCustomPrompt="1"/>
          </p:nvPr>
        </p:nvSpPr>
        <p:spPr>
          <a:xfrm>
            <a:off x="386838" y="1320204"/>
            <a:ext cx="6786000" cy="898419"/>
          </a:xfrm>
        </p:spPr>
        <p:txBody>
          <a:bodyPr anchor="b"/>
          <a:lstStyle>
            <a:lvl1pPr>
              <a:defRPr sz="3200"/>
            </a:lvl1pPr>
          </a:lstStyle>
          <a:p>
            <a:r>
              <a:rPr lang="de-DE" dirty="0" err="1"/>
              <a:t>Iconsammlung</a:t>
            </a:r>
            <a:endParaRPr lang="de-DE" dirty="0"/>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257" cy="455356"/>
          </a:xfrm>
        </p:spPr>
        <p:txBody>
          <a:bodyPr/>
          <a:lstStyle/>
          <a:p>
            <a:fld id="{9302D2D9-6C41-8943-9065-B4377A0BA008}" type="slidenum">
              <a:rPr lang="de-DE" smtClean="0"/>
              <a:pPr/>
              <a:t>‹Nr.›</a:t>
            </a:fld>
            <a:endParaRPr lang="de-DE" dirty="0"/>
          </a:p>
        </p:txBody>
      </p:sp>
      <p:pic>
        <p:nvPicPr>
          <p:cNvPr id="25" name="Grafik 24">
            <a:extLst>
              <a:ext uri="{FF2B5EF4-FFF2-40B4-BE49-F238E27FC236}">
                <a16:creationId xmlns:a16="http://schemas.microsoft.com/office/drawing/2014/main" id="{E7C5DA42-CD4B-A33F-E23D-76458D7F2AF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3853" y="7585399"/>
            <a:ext cx="1087468" cy="271867"/>
          </a:xfrm>
          <a:prstGeom prst="rect">
            <a:avLst/>
          </a:prstGeom>
        </p:spPr>
      </p:pic>
      <p:pic>
        <p:nvPicPr>
          <p:cNvPr id="27" name="Grafik 26">
            <a:extLst>
              <a:ext uri="{FF2B5EF4-FFF2-40B4-BE49-F238E27FC236}">
                <a16:creationId xmlns:a16="http://schemas.microsoft.com/office/drawing/2014/main" id="{FA50405F-E1D1-58FF-6EB2-77290FD2E519}"/>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04579" y="7391132"/>
            <a:ext cx="762000" cy="660400"/>
          </a:xfrm>
          <a:prstGeom prst="rect">
            <a:avLst/>
          </a:prstGeom>
        </p:spPr>
      </p:pic>
      <p:pic>
        <p:nvPicPr>
          <p:cNvPr id="29" name="Grafik 28">
            <a:extLst>
              <a:ext uri="{FF2B5EF4-FFF2-40B4-BE49-F238E27FC236}">
                <a16:creationId xmlns:a16="http://schemas.microsoft.com/office/drawing/2014/main" id="{9FDEDCAB-A9DD-C2F1-1660-3F356FA6050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79837" y="7338311"/>
            <a:ext cx="766041" cy="766041"/>
          </a:xfrm>
          <a:prstGeom prst="rect">
            <a:avLst/>
          </a:prstGeom>
        </p:spPr>
      </p:pic>
      <p:pic>
        <p:nvPicPr>
          <p:cNvPr id="8" name="Grafik 7">
            <a:extLst>
              <a:ext uri="{FF2B5EF4-FFF2-40B4-BE49-F238E27FC236}">
                <a16:creationId xmlns:a16="http://schemas.microsoft.com/office/drawing/2014/main" id="{05FD245F-4D43-63F4-ED54-AAD314543D7A}"/>
              </a:ext>
            </a:extLst>
          </p:cNvPr>
          <p:cNvPicPr>
            <a:picLocks noChangeAspect="1"/>
          </p:cNvPicPr>
          <p:nvPr userDrawn="1"/>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73836" y="3017405"/>
            <a:ext cx="787400" cy="355600"/>
          </a:xfrm>
          <a:prstGeom prst="rect">
            <a:avLst/>
          </a:prstGeom>
        </p:spPr>
      </p:pic>
      <p:pic>
        <p:nvPicPr>
          <p:cNvPr id="13" name="Grafik 12">
            <a:extLst>
              <a:ext uri="{FF2B5EF4-FFF2-40B4-BE49-F238E27FC236}">
                <a16:creationId xmlns:a16="http://schemas.microsoft.com/office/drawing/2014/main" id="{AE1E7A23-3A14-5F23-1560-03C293505737}"/>
              </a:ext>
            </a:extLst>
          </p:cNvPr>
          <p:cNvPicPr>
            <a:picLocks noChangeAspect="1"/>
          </p:cNvPicPr>
          <p:nvPr userDrawn="1"/>
        </p:nvPicPr>
        <p:blipFill>
          <a:blip r:embed="rId10" cstate="emai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62621" y="3017405"/>
            <a:ext cx="533400" cy="609600"/>
          </a:xfrm>
          <a:prstGeom prst="rect">
            <a:avLst/>
          </a:prstGeom>
        </p:spPr>
      </p:pic>
      <p:pic>
        <p:nvPicPr>
          <p:cNvPr id="15" name="Grafik 14">
            <a:extLst>
              <a:ext uri="{FF2B5EF4-FFF2-40B4-BE49-F238E27FC236}">
                <a16:creationId xmlns:a16="http://schemas.microsoft.com/office/drawing/2014/main" id="{93052D40-257B-9088-2998-4E49C8AEAAD8}"/>
              </a:ext>
            </a:extLst>
          </p:cNvPr>
          <p:cNvPicPr>
            <a:picLocks noChangeAspect="1"/>
          </p:cNvPicPr>
          <p:nvPr userDrawn="1"/>
        </p:nvPicPr>
        <p:blipFill>
          <a:blip r:embed="rId12" cstate="email">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643339" y="3017405"/>
            <a:ext cx="584200" cy="495300"/>
          </a:xfrm>
          <a:prstGeom prst="rect">
            <a:avLst/>
          </a:prstGeom>
        </p:spPr>
      </p:pic>
      <p:pic>
        <p:nvPicPr>
          <p:cNvPr id="17" name="Grafik 16">
            <a:extLst>
              <a:ext uri="{FF2B5EF4-FFF2-40B4-BE49-F238E27FC236}">
                <a16:creationId xmlns:a16="http://schemas.microsoft.com/office/drawing/2014/main" id="{9052E332-2871-EACC-F06B-A30F2FE1930B}"/>
              </a:ext>
            </a:extLst>
          </p:cNvPr>
          <p:cNvPicPr>
            <a:picLocks noChangeAspect="1"/>
          </p:cNvPicPr>
          <p:nvPr userDrawn="1"/>
        </p:nvPicPr>
        <p:blipFill>
          <a:blip r:embed="rId14" cstate="email">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404774" y="3017405"/>
            <a:ext cx="698500" cy="482600"/>
          </a:xfrm>
          <a:prstGeom prst="rect">
            <a:avLst/>
          </a:prstGeom>
        </p:spPr>
      </p:pic>
      <p:pic>
        <p:nvPicPr>
          <p:cNvPr id="19" name="Grafik 18">
            <a:extLst>
              <a:ext uri="{FF2B5EF4-FFF2-40B4-BE49-F238E27FC236}">
                <a16:creationId xmlns:a16="http://schemas.microsoft.com/office/drawing/2014/main" id="{5ECBBC36-C8FC-36B3-63F3-5229EFFE1E7E}"/>
              </a:ext>
            </a:extLst>
          </p:cNvPr>
          <p:cNvPicPr>
            <a:picLocks noChangeAspect="1"/>
          </p:cNvPicPr>
          <p:nvPr userDrawn="1"/>
        </p:nvPicPr>
        <p:blipFill>
          <a:blip r:embed="rId16" cstate="email">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431103" y="3004705"/>
            <a:ext cx="622300" cy="622300"/>
          </a:xfrm>
          <a:prstGeom prst="rect">
            <a:avLst/>
          </a:prstGeom>
        </p:spPr>
      </p:pic>
      <p:pic>
        <p:nvPicPr>
          <p:cNvPr id="21" name="Grafik 20">
            <a:extLst>
              <a:ext uri="{FF2B5EF4-FFF2-40B4-BE49-F238E27FC236}">
                <a16:creationId xmlns:a16="http://schemas.microsoft.com/office/drawing/2014/main" id="{4374C786-D7BD-08ED-493E-40CBF01B4BF3}"/>
              </a:ext>
            </a:extLst>
          </p:cNvPr>
          <p:cNvPicPr>
            <a:picLocks noChangeAspect="1"/>
          </p:cNvPicPr>
          <p:nvPr userDrawn="1"/>
        </p:nvPicPr>
        <p:blipFill>
          <a:blip r:embed="rId18" cstate="email">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479382" y="3017405"/>
            <a:ext cx="673100" cy="571500"/>
          </a:xfrm>
          <a:prstGeom prst="rect">
            <a:avLst/>
          </a:prstGeom>
        </p:spPr>
      </p:pic>
      <p:pic>
        <p:nvPicPr>
          <p:cNvPr id="23" name="Grafik 22">
            <a:extLst>
              <a:ext uri="{FF2B5EF4-FFF2-40B4-BE49-F238E27FC236}">
                <a16:creationId xmlns:a16="http://schemas.microsoft.com/office/drawing/2014/main" id="{E1CD8AA2-EC70-662A-465F-D1EE14A48B79}"/>
              </a:ext>
            </a:extLst>
          </p:cNvPr>
          <p:cNvPicPr>
            <a:picLocks noChangeAspect="1"/>
          </p:cNvPicPr>
          <p:nvPr userDrawn="1"/>
        </p:nvPicPr>
        <p:blipFill>
          <a:blip r:embed="rId20" cstate="email">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06270" y="3017405"/>
            <a:ext cx="647700" cy="622300"/>
          </a:xfrm>
          <a:prstGeom prst="rect">
            <a:avLst/>
          </a:prstGeom>
        </p:spPr>
      </p:pic>
      <p:pic>
        <p:nvPicPr>
          <p:cNvPr id="45" name="Grafik 44">
            <a:extLst>
              <a:ext uri="{FF2B5EF4-FFF2-40B4-BE49-F238E27FC236}">
                <a16:creationId xmlns:a16="http://schemas.microsoft.com/office/drawing/2014/main" id="{A3FA4CD0-4B01-1A2D-8D55-8FA5226EA8BB}"/>
              </a:ext>
            </a:extLst>
          </p:cNvPr>
          <p:cNvPicPr>
            <a:picLocks noChangeAspect="1"/>
          </p:cNvPicPr>
          <p:nvPr userDrawn="1"/>
        </p:nvPicPr>
        <p:blipFill>
          <a:blip r:embed="rId22" cstate="email">
            <a:extLst>
              <a:ext uri="{28A0092B-C50C-407E-A947-70E740481C1C}">
                <a14:useLocalDpi xmlns:a14="http://schemas.microsoft.com/office/drawing/2010/main" val="0"/>
              </a:ext>
            </a:extLst>
          </a:blip>
          <a:stretch>
            <a:fillRect/>
          </a:stretch>
        </p:blipFill>
        <p:spPr>
          <a:xfrm>
            <a:off x="4523608" y="4360770"/>
            <a:ext cx="703931" cy="703931"/>
          </a:xfrm>
          <a:prstGeom prst="rect">
            <a:avLst/>
          </a:prstGeom>
        </p:spPr>
      </p:pic>
      <p:pic>
        <p:nvPicPr>
          <p:cNvPr id="47" name="Grafik 46">
            <a:extLst>
              <a:ext uri="{FF2B5EF4-FFF2-40B4-BE49-F238E27FC236}">
                <a16:creationId xmlns:a16="http://schemas.microsoft.com/office/drawing/2014/main" id="{AC8C1A12-6538-95E6-84A8-0475AF622FF0}"/>
              </a:ext>
            </a:extLst>
          </p:cNvPr>
          <p:cNvPicPr>
            <a:picLocks noChangeAspect="1"/>
          </p:cNvPicPr>
          <p:nvPr userDrawn="1"/>
        </p:nvPicPr>
        <p:blipFill>
          <a:blip r:embed="rId23" cstate="email">
            <a:extLst>
              <a:ext uri="{28A0092B-C50C-407E-A947-70E740481C1C}">
                <a14:useLocalDpi xmlns:a14="http://schemas.microsoft.com/office/drawing/2010/main" val="0"/>
              </a:ext>
            </a:extLst>
          </a:blip>
          <a:stretch>
            <a:fillRect/>
          </a:stretch>
        </p:blipFill>
        <p:spPr>
          <a:xfrm>
            <a:off x="1526830" y="4391602"/>
            <a:ext cx="673100" cy="673100"/>
          </a:xfrm>
          <a:prstGeom prst="rect">
            <a:avLst/>
          </a:prstGeom>
        </p:spPr>
      </p:pic>
      <p:pic>
        <p:nvPicPr>
          <p:cNvPr id="51" name="Grafik 50">
            <a:extLst>
              <a:ext uri="{FF2B5EF4-FFF2-40B4-BE49-F238E27FC236}">
                <a16:creationId xmlns:a16="http://schemas.microsoft.com/office/drawing/2014/main" id="{3AC9A899-DC34-7683-D4C3-5CB8CA4A7F1F}"/>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2541375" y="4404302"/>
            <a:ext cx="660400" cy="660400"/>
          </a:xfrm>
          <a:prstGeom prst="rect">
            <a:avLst/>
          </a:prstGeom>
        </p:spPr>
      </p:pic>
      <p:pic>
        <p:nvPicPr>
          <p:cNvPr id="57" name="Grafik 56">
            <a:extLst>
              <a:ext uri="{FF2B5EF4-FFF2-40B4-BE49-F238E27FC236}">
                <a16:creationId xmlns:a16="http://schemas.microsoft.com/office/drawing/2014/main" id="{D2F85161-A600-C83C-CBC8-0093B89EE63D}"/>
              </a:ext>
            </a:extLst>
          </p:cNvPr>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512285" y="4391602"/>
            <a:ext cx="673100" cy="673100"/>
          </a:xfrm>
          <a:prstGeom prst="rect">
            <a:avLst/>
          </a:prstGeom>
        </p:spPr>
      </p:pic>
      <p:pic>
        <p:nvPicPr>
          <p:cNvPr id="59" name="Grafik 58">
            <a:extLst>
              <a:ext uri="{FF2B5EF4-FFF2-40B4-BE49-F238E27FC236}">
                <a16:creationId xmlns:a16="http://schemas.microsoft.com/office/drawing/2014/main" id="{D664CB30-2257-FE18-B915-20B856659761}"/>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494063" y="4567810"/>
            <a:ext cx="766041" cy="496892"/>
          </a:xfrm>
          <a:prstGeom prst="rect">
            <a:avLst/>
          </a:prstGeom>
        </p:spPr>
      </p:pic>
      <p:pic>
        <p:nvPicPr>
          <p:cNvPr id="61" name="Grafik 60">
            <a:extLst>
              <a:ext uri="{FF2B5EF4-FFF2-40B4-BE49-F238E27FC236}">
                <a16:creationId xmlns:a16="http://schemas.microsoft.com/office/drawing/2014/main" id="{DB3AFCB0-39ED-A9BA-CD0D-BE079DBCD7C2}"/>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4297340" y="7374826"/>
            <a:ext cx="703931" cy="703931"/>
          </a:xfrm>
          <a:prstGeom prst="rect">
            <a:avLst/>
          </a:prstGeom>
        </p:spPr>
      </p:pic>
      <p:sp>
        <p:nvSpPr>
          <p:cNvPr id="22" name="Textplatzhalter 7">
            <a:extLst>
              <a:ext uri="{FF2B5EF4-FFF2-40B4-BE49-F238E27FC236}">
                <a16:creationId xmlns:a16="http://schemas.microsoft.com/office/drawing/2014/main" id="{CD323318-1DA3-4B5A-8380-B6970F8CB72A}"/>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24" name="Rectangle 1">
            <a:extLst>
              <a:ext uri="{FF2B5EF4-FFF2-40B4-BE49-F238E27FC236}">
                <a16:creationId xmlns:a16="http://schemas.microsoft.com/office/drawing/2014/main" id="{ED0DF883-303B-4D9B-863A-EA44D0B26FF0}"/>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28" name="Grafik 27">
            <a:hlinkClick r:id="rId30"/>
            <a:extLst>
              <a:ext uri="{FF2B5EF4-FFF2-40B4-BE49-F238E27FC236}">
                <a16:creationId xmlns:a16="http://schemas.microsoft.com/office/drawing/2014/main" id="{D3192FD6-D71F-403C-A9E0-AE26BB47F0C6}"/>
              </a:ext>
            </a:extLst>
          </p:cNvPr>
          <p:cNvPicPr>
            <a:picLocks noChangeAspect="1"/>
          </p:cNvPicPr>
          <p:nvPr userDrawn="1"/>
        </p:nvPicPr>
        <p:blipFill>
          <a:blip r:embed="rId31">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1138740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F76EB92-2E5E-2E4E-826D-4D905BB36DF0}"/>
              </a:ext>
            </a:extLst>
          </p:cNvPr>
          <p:cNvSpPr/>
          <p:nvPr userDrawn="1"/>
        </p:nvSpPr>
        <p:spPr>
          <a:xfrm>
            <a:off x="-1" y="2240652"/>
            <a:ext cx="7559676" cy="819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p:cNvSpPr>
            <a:spLocks noGrp="1"/>
          </p:cNvSpPr>
          <p:nvPr>
            <p:ph type="title" hasCustomPrompt="1"/>
          </p:nvPr>
        </p:nvSpPr>
        <p:spPr>
          <a:xfrm>
            <a:off x="387172" y="840954"/>
            <a:ext cx="6785333" cy="1138934"/>
          </a:xfrm>
        </p:spPr>
        <p:txBody>
          <a:bodyPr anchor="b"/>
          <a:lstStyle>
            <a:lvl1pPr>
              <a:defRPr sz="4567" b="0"/>
            </a:lvl1pPr>
          </a:lstStyle>
          <a:p>
            <a:r>
              <a:rPr lang="en-US" dirty="0" err="1"/>
              <a:t>Inhaltsverzeichnis</a:t>
            </a:r>
            <a:endParaRPr lang="de-DE" dirty="0"/>
          </a:p>
        </p:txBody>
      </p:sp>
      <p:sp>
        <p:nvSpPr>
          <p:cNvPr id="8" name="Fußzeilenplatzhalter 7">
            <a:extLst>
              <a:ext uri="{FF2B5EF4-FFF2-40B4-BE49-F238E27FC236}">
                <a16:creationId xmlns:a16="http://schemas.microsoft.com/office/drawing/2014/main" id="{7A237806-6D78-7D4B-ABCA-D4D6D90CA39B}"/>
              </a:ext>
            </a:extLst>
          </p:cNvPr>
          <p:cNvSpPr>
            <a:spLocks noGrp="1"/>
          </p:cNvSpPr>
          <p:nvPr>
            <p:ph type="ftr" sz="quarter" idx="22"/>
          </p:nvPr>
        </p:nvSpPr>
        <p:spPr/>
        <p:txBody>
          <a:bodyPr/>
          <a:lstStyle>
            <a:lvl1pPr>
              <a:defRPr>
                <a:solidFill>
                  <a:schemeClr val="bg1"/>
                </a:solidFill>
              </a:defRPr>
            </a:lvl1pPr>
          </a:lstStyle>
          <a:p>
            <a:fld id="{9302D2D9-6C41-8943-9065-B4377A0BA008}" type="slidenum">
              <a:rPr lang="de-DE" smtClean="0"/>
              <a:pPr/>
              <a:t>‹Nr.›</a:t>
            </a:fld>
            <a:endParaRPr lang="de-DE" dirty="0"/>
          </a:p>
        </p:txBody>
      </p:sp>
      <p:sp>
        <p:nvSpPr>
          <p:cNvPr id="16" name="Textplatzhalter 15"/>
          <p:cNvSpPr>
            <a:spLocks noGrp="1"/>
          </p:cNvSpPr>
          <p:nvPr>
            <p:ph type="body" sz="quarter" idx="20" hasCustomPrompt="1"/>
          </p:nvPr>
        </p:nvSpPr>
        <p:spPr>
          <a:xfrm>
            <a:off x="387171" y="2577630"/>
            <a:ext cx="3945813" cy="7025651"/>
          </a:xfrm>
        </p:spPr>
        <p:txBody>
          <a:bodyPr/>
          <a:lstStyle>
            <a:lvl1pPr marL="0" marR="0" indent="-246596" algn="l" defTabSz="1391900" rtl="0" eaLnBrk="1" fontAlgn="base" latinLnBrk="0" hangingPunct="1">
              <a:lnSpc>
                <a:spcPts val="3653"/>
              </a:lnSpc>
              <a:spcBef>
                <a:spcPct val="0"/>
              </a:spcBef>
              <a:spcAft>
                <a:spcPts val="609"/>
              </a:spcAft>
              <a:buClrTx/>
              <a:buSzTx/>
              <a:buFontTx/>
              <a:buNone/>
              <a:tabLst/>
              <a:defRPr sz="2436">
                <a:solidFill>
                  <a:schemeClr val="bg1"/>
                </a:solidFill>
              </a:defRPr>
            </a:lvl1pPr>
            <a:lvl2pPr>
              <a:defRPr sz="2436"/>
            </a:lvl2pPr>
            <a:lvl3pPr marL="821988" indent="-241116">
              <a:spcAft>
                <a:spcPts val="609"/>
              </a:spcAft>
              <a:buClr>
                <a:srgbClr val="045D9A"/>
              </a:buClr>
              <a:defRPr sz="2436" baseline="0"/>
            </a:lvl3pPr>
            <a:lvl4pPr marL="821988" indent="-241116">
              <a:spcAft>
                <a:spcPts val="609"/>
              </a:spcAft>
              <a:buClr>
                <a:srgbClr val="045D9A"/>
              </a:buClr>
              <a:defRPr sz="2436" baseline="0"/>
            </a:lvl4pPr>
            <a:lvl5pPr marL="821988" indent="-241116">
              <a:spcAft>
                <a:spcPts val="609"/>
              </a:spcAft>
              <a:defRPr sz="1827" baseline="0"/>
            </a:lvl5pPr>
          </a:lstStyle>
          <a:p>
            <a:pPr lvl="0"/>
            <a:r>
              <a:rPr lang="de-DE" dirty="0"/>
              <a:t>Inhalt </a:t>
            </a:r>
            <a:r>
              <a:rPr lang="de-DE" dirty="0" err="1"/>
              <a:t>Lorem</a:t>
            </a:r>
            <a:r>
              <a:rPr lang="de-DE" dirty="0"/>
              <a:t> </a:t>
            </a:r>
            <a:r>
              <a:rPr lang="de-DE" dirty="0" err="1"/>
              <a:t>ipsum</a:t>
            </a:r>
            <a:endParaRPr lang="de-DE" dirty="0"/>
          </a:p>
          <a:p>
            <a:pPr marL="0" marR="0" lvl="0" indent="-246596" algn="l" defTabSz="1391900" rtl="0" eaLnBrk="1" fontAlgn="base" latinLnBrk="0" hangingPunct="1">
              <a:lnSpc>
                <a:spcPts val="3653"/>
              </a:lnSpc>
              <a:spcBef>
                <a:spcPct val="0"/>
              </a:spcBef>
              <a:spcAft>
                <a:spcPts val="609"/>
              </a:spcAft>
              <a:buClrTx/>
              <a:buSzTx/>
              <a:buFontTx/>
              <a:buNone/>
              <a:tabLst/>
              <a:defRPr/>
            </a:pPr>
            <a:r>
              <a:rPr lang="de-DE" dirty="0"/>
              <a:t>Inhalt </a:t>
            </a:r>
            <a:r>
              <a:rPr lang="de-DE" dirty="0" err="1"/>
              <a:t>Lorem</a:t>
            </a:r>
            <a:r>
              <a:rPr lang="de-DE" dirty="0"/>
              <a:t> </a:t>
            </a:r>
            <a:r>
              <a:rPr lang="de-DE" dirty="0" err="1"/>
              <a:t>ipsum</a:t>
            </a:r>
            <a:endParaRPr lang="de-DE" dirty="0"/>
          </a:p>
          <a:p>
            <a:pPr marL="0" marR="0" lvl="0" indent="-246596" algn="l" defTabSz="1391900" rtl="0" eaLnBrk="1" fontAlgn="base" latinLnBrk="0" hangingPunct="1">
              <a:lnSpc>
                <a:spcPts val="3653"/>
              </a:lnSpc>
              <a:spcBef>
                <a:spcPct val="0"/>
              </a:spcBef>
              <a:spcAft>
                <a:spcPts val="609"/>
              </a:spcAft>
              <a:buClrTx/>
              <a:buSzTx/>
              <a:buFontTx/>
              <a:buNone/>
              <a:tabLst/>
              <a:defRPr/>
            </a:pPr>
            <a:r>
              <a:rPr lang="de-DE" dirty="0"/>
              <a:t>Inhalt </a:t>
            </a:r>
            <a:r>
              <a:rPr lang="de-DE" dirty="0" err="1"/>
              <a:t>Lorem</a:t>
            </a:r>
            <a:r>
              <a:rPr lang="de-DE" dirty="0"/>
              <a:t> </a:t>
            </a:r>
            <a:r>
              <a:rPr lang="de-DE" dirty="0" err="1"/>
              <a:t>ipsum</a:t>
            </a:r>
            <a:endParaRPr lang="de-DE" dirty="0"/>
          </a:p>
          <a:p>
            <a:pPr marL="0" marR="0" lvl="0" indent="-246596" algn="l" defTabSz="1391900" rtl="0" eaLnBrk="1" fontAlgn="base" latinLnBrk="0" hangingPunct="1">
              <a:lnSpc>
                <a:spcPts val="3653"/>
              </a:lnSpc>
              <a:spcBef>
                <a:spcPct val="0"/>
              </a:spcBef>
              <a:spcAft>
                <a:spcPts val="609"/>
              </a:spcAft>
              <a:buClrTx/>
              <a:buSzTx/>
              <a:buFontTx/>
              <a:buNone/>
              <a:tabLst/>
              <a:defRPr/>
            </a:pPr>
            <a:r>
              <a:rPr lang="de-DE" dirty="0"/>
              <a:t>Inhalt </a:t>
            </a:r>
            <a:r>
              <a:rPr lang="de-DE" dirty="0" err="1"/>
              <a:t>Lorem</a:t>
            </a:r>
            <a:r>
              <a:rPr lang="de-DE" dirty="0"/>
              <a:t> </a:t>
            </a:r>
            <a:r>
              <a:rPr lang="de-DE" dirty="0" err="1"/>
              <a:t>ipsum</a:t>
            </a:r>
            <a:endParaRPr lang="de-DE" dirty="0"/>
          </a:p>
          <a:p>
            <a:pPr marL="0" marR="0" lvl="0" indent="-246596" algn="l" defTabSz="1391900" rtl="0" eaLnBrk="1" fontAlgn="base" latinLnBrk="0" hangingPunct="1">
              <a:lnSpc>
                <a:spcPts val="3653"/>
              </a:lnSpc>
              <a:spcBef>
                <a:spcPct val="0"/>
              </a:spcBef>
              <a:spcAft>
                <a:spcPts val="609"/>
              </a:spcAft>
              <a:buClrTx/>
              <a:buSzTx/>
              <a:buFontTx/>
              <a:buNone/>
              <a:tabLst/>
              <a:defRPr/>
            </a:pPr>
            <a:r>
              <a:rPr lang="de-DE" dirty="0"/>
              <a:t>Inhalt </a:t>
            </a:r>
            <a:r>
              <a:rPr lang="de-DE" dirty="0" err="1"/>
              <a:t>Lorem</a:t>
            </a:r>
            <a:r>
              <a:rPr lang="de-DE" dirty="0"/>
              <a:t> </a:t>
            </a:r>
            <a:r>
              <a:rPr lang="de-DE" dirty="0" err="1"/>
              <a:t>ipsum</a:t>
            </a:r>
            <a:endParaRPr lang="de-DE" dirty="0"/>
          </a:p>
          <a:p>
            <a:pPr lvl="0"/>
            <a:endParaRPr lang="de-DE" dirty="0"/>
          </a:p>
          <a:p>
            <a:pPr lvl="0"/>
            <a:endParaRPr lang="de-DE" dirty="0"/>
          </a:p>
          <a:p>
            <a:pPr lvl="0"/>
            <a:endParaRPr lang="de-DE" dirty="0"/>
          </a:p>
        </p:txBody>
      </p:sp>
      <p:sp>
        <p:nvSpPr>
          <p:cNvPr id="11" name="Textplatzhalter 15">
            <a:extLst>
              <a:ext uri="{FF2B5EF4-FFF2-40B4-BE49-F238E27FC236}">
                <a16:creationId xmlns:a16="http://schemas.microsoft.com/office/drawing/2014/main" id="{23D83593-D895-2F47-A675-CE4236B4A1EF}"/>
              </a:ext>
            </a:extLst>
          </p:cNvPr>
          <p:cNvSpPr>
            <a:spLocks noGrp="1"/>
          </p:cNvSpPr>
          <p:nvPr>
            <p:ph type="body" sz="quarter" idx="21" hasCustomPrompt="1"/>
          </p:nvPr>
        </p:nvSpPr>
        <p:spPr>
          <a:xfrm>
            <a:off x="4621115" y="2577630"/>
            <a:ext cx="2551390" cy="7025651"/>
          </a:xfrm>
        </p:spPr>
        <p:txBody>
          <a:bodyPr/>
          <a:lstStyle>
            <a:lvl1pPr marL="0" marR="0" indent="-246596" algn="r" defTabSz="1391900" rtl="0" eaLnBrk="1" fontAlgn="base" latinLnBrk="0" hangingPunct="1">
              <a:lnSpc>
                <a:spcPts val="3653"/>
              </a:lnSpc>
              <a:spcBef>
                <a:spcPct val="0"/>
              </a:spcBef>
              <a:spcAft>
                <a:spcPts val="609"/>
              </a:spcAft>
              <a:buClrTx/>
              <a:buSzTx/>
              <a:buFontTx/>
              <a:buNone/>
              <a:tabLst/>
              <a:defRPr sz="2436">
                <a:solidFill>
                  <a:schemeClr val="bg1"/>
                </a:solidFill>
              </a:defRPr>
            </a:lvl1pPr>
            <a:lvl2pPr>
              <a:defRPr sz="2131"/>
            </a:lvl2pPr>
            <a:lvl3pPr marL="821988" indent="-241116">
              <a:spcAft>
                <a:spcPts val="609"/>
              </a:spcAft>
              <a:buClr>
                <a:srgbClr val="045D9A"/>
              </a:buClr>
              <a:defRPr sz="1827" baseline="0"/>
            </a:lvl3pPr>
            <a:lvl4pPr marL="821988" indent="-241116">
              <a:spcAft>
                <a:spcPts val="609"/>
              </a:spcAft>
              <a:buClr>
                <a:srgbClr val="045D9A"/>
              </a:buClr>
              <a:defRPr sz="1827" baseline="0"/>
            </a:lvl4pPr>
            <a:lvl5pPr marL="821988" indent="-241116">
              <a:spcAft>
                <a:spcPts val="609"/>
              </a:spcAft>
              <a:defRPr sz="1827" baseline="0"/>
            </a:lvl5pPr>
          </a:lstStyle>
          <a:p>
            <a:pPr lvl="0"/>
            <a:r>
              <a:rPr lang="de-DE" dirty="0"/>
              <a:t>………………….. 2</a:t>
            </a:r>
          </a:p>
          <a:p>
            <a:pPr lvl="0"/>
            <a:r>
              <a:rPr lang="de-DE" dirty="0"/>
              <a:t>………………….. 3</a:t>
            </a:r>
          </a:p>
          <a:p>
            <a:pPr lvl="0"/>
            <a:r>
              <a:rPr lang="de-DE" dirty="0"/>
              <a:t>………………….. 4</a:t>
            </a:r>
          </a:p>
          <a:p>
            <a:pPr lvl="0"/>
            <a:r>
              <a:rPr lang="de-DE" dirty="0"/>
              <a:t>………………….. 5</a:t>
            </a:r>
          </a:p>
          <a:p>
            <a:pPr lvl="0"/>
            <a:r>
              <a:rPr lang="de-DE" dirty="0"/>
              <a:t>………………….. 6</a:t>
            </a:r>
          </a:p>
          <a:p>
            <a:pPr lvl="0"/>
            <a:r>
              <a:rPr lang="de-DE" dirty="0"/>
              <a:t>………………….. 7</a:t>
            </a:r>
          </a:p>
          <a:p>
            <a:pPr lvl="0"/>
            <a:r>
              <a:rPr lang="de-DE" dirty="0"/>
              <a:t>………………….. 8</a:t>
            </a:r>
          </a:p>
          <a:p>
            <a:pPr lvl="0"/>
            <a:r>
              <a:rPr lang="de-DE" dirty="0"/>
              <a:t>………………….. 9</a:t>
            </a:r>
          </a:p>
          <a:p>
            <a:pPr lvl="0"/>
            <a:r>
              <a:rPr lang="de-DE" dirty="0"/>
              <a:t>………………… 10</a:t>
            </a:r>
          </a:p>
          <a:p>
            <a:pPr marL="0" marR="0" lvl="0" indent="-246596" algn="r" defTabSz="1391900" rtl="0" eaLnBrk="1" fontAlgn="base" latinLnBrk="0" hangingPunct="1">
              <a:lnSpc>
                <a:spcPts val="3653"/>
              </a:lnSpc>
              <a:spcBef>
                <a:spcPct val="0"/>
              </a:spcBef>
              <a:spcAft>
                <a:spcPts val="609"/>
              </a:spcAft>
              <a:buClrTx/>
              <a:buSzTx/>
              <a:buFontTx/>
              <a:buNone/>
              <a:tabLst/>
              <a:defRPr/>
            </a:pPr>
            <a:r>
              <a:rPr lang="de-DE" dirty="0"/>
              <a:t>………………… 11</a:t>
            </a:r>
          </a:p>
          <a:p>
            <a:pPr marL="0" marR="0" lvl="0" indent="-246596" algn="r" defTabSz="1391900" rtl="0" eaLnBrk="1" fontAlgn="base" latinLnBrk="0" hangingPunct="1">
              <a:lnSpc>
                <a:spcPts val="3653"/>
              </a:lnSpc>
              <a:spcBef>
                <a:spcPct val="0"/>
              </a:spcBef>
              <a:spcAft>
                <a:spcPts val="609"/>
              </a:spcAft>
              <a:buClrTx/>
              <a:buSzTx/>
              <a:buFontTx/>
              <a:buNone/>
              <a:tabLst/>
              <a:defRPr/>
            </a:pPr>
            <a:r>
              <a:rPr lang="de-DE" dirty="0"/>
              <a:t>………………… 12</a:t>
            </a:r>
          </a:p>
          <a:p>
            <a:pPr marL="0" marR="0" lvl="0" indent="-246596" algn="r" defTabSz="1391900" rtl="0" eaLnBrk="1" fontAlgn="base" latinLnBrk="0" hangingPunct="1">
              <a:lnSpc>
                <a:spcPts val="3653"/>
              </a:lnSpc>
              <a:spcBef>
                <a:spcPct val="0"/>
              </a:spcBef>
              <a:spcAft>
                <a:spcPts val="609"/>
              </a:spcAft>
              <a:buClrTx/>
              <a:buSzTx/>
              <a:buFontTx/>
              <a:buNone/>
              <a:tabLst/>
              <a:defRPr/>
            </a:pPr>
            <a:r>
              <a:rPr lang="de-DE" dirty="0"/>
              <a:t>………………… 13</a:t>
            </a:r>
          </a:p>
          <a:p>
            <a:pPr marL="0" marR="0" lvl="0" indent="-246596" algn="r" defTabSz="1391900" rtl="0" eaLnBrk="1" fontAlgn="base" latinLnBrk="0" hangingPunct="1">
              <a:lnSpc>
                <a:spcPts val="3653"/>
              </a:lnSpc>
              <a:spcBef>
                <a:spcPct val="0"/>
              </a:spcBef>
              <a:spcAft>
                <a:spcPts val="609"/>
              </a:spcAft>
              <a:buClrTx/>
              <a:buSzTx/>
              <a:buFontTx/>
              <a:buNone/>
              <a:tabLst/>
              <a:defRPr/>
            </a:pPr>
            <a:endParaRPr lang="de-DE" dirty="0"/>
          </a:p>
        </p:txBody>
      </p:sp>
      <p:sp>
        <p:nvSpPr>
          <p:cNvPr id="9" name="Textplatzhalter 7">
            <a:extLst>
              <a:ext uri="{FF2B5EF4-FFF2-40B4-BE49-F238E27FC236}">
                <a16:creationId xmlns:a16="http://schemas.microsoft.com/office/drawing/2014/main" id="{F51A3F07-7307-45EF-8CFE-C83E508E733C}"/>
              </a:ext>
            </a:extLst>
          </p:cNvPr>
          <p:cNvSpPr>
            <a:spLocks noGrp="1"/>
          </p:cNvSpPr>
          <p:nvPr>
            <p:ph type="body" sz="quarter" idx="23"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Tree>
    <p:extLst>
      <p:ext uri="{BB962C8B-B14F-4D97-AF65-F5344CB8AC3E}">
        <p14:creationId xmlns:p14="http://schemas.microsoft.com/office/powerpoint/2010/main" val="123440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
    <p:spTree>
      <p:nvGrpSpPr>
        <p:cNvPr id="1" name=""/>
        <p:cNvGrpSpPr/>
        <p:nvPr/>
      </p:nvGrpSpPr>
      <p:grpSpPr>
        <a:xfrm>
          <a:off x="0" y="0"/>
          <a:ext cx="0" cy="0"/>
          <a:chOff x="0" y="0"/>
          <a:chExt cx="0" cy="0"/>
        </a:xfrm>
      </p:grpSpPr>
      <p:sp>
        <p:nvSpPr>
          <p:cNvPr id="17" name="Bildplatzhalter 6">
            <a:extLst>
              <a:ext uri="{FF2B5EF4-FFF2-40B4-BE49-F238E27FC236}">
                <a16:creationId xmlns:a16="http://schemas.microsoft.com/office/drawing/2014/main" id="{F0735D9A-6161-274D-99EA-C18E1BA16D56}"/>
              </a:ext>
            </a:extLst>
          </p:cNvPr>
          <p:cNvSpPr>
            <a:spLocks noGrp="1"/>
          </p:cNvSpPr>
          <p:nvPr>
            <p:ph type="pic" sz="quarter" idx="14"/>
          </p:nvPr>
        </p:nvSpPr>
        <p:spPr>
          <a:xfrm>
            <a:off x="-1" y="-12341"/>
            <a:ext cx="7555962" cy="6641741"/>
          </a:xfrm>
        </p:spPr>
        <p:txBody>
          <a:bodyPr/>
          <a:lstStyle/>
          <a:p>
            <a:endParaRPr lang="de-DE"/>
          </a:p>
        </p:txBody>
      </p:sp>
      <p:sp>
        <p:nvSpPr>
          <p:cNvPr id="5" name="Rechteck 4">
            <a:extLst>
              <a:ext uri="{FF2B5EF4-FFF2-40B4-BE49-F238E27FC236}">
                <a16:creationId xmlns:a16="http://schemas.microsoft.com/office/drawing/2014/main" id="{A6D83E11-7027-E04C-AB1C-80CCDAFD62DA}"/>
              </a:ext>
            </a:extLst>
          </p:cNvPr>
          <p:cNvSpPr/>
          <p:nvPr userDrawn="1"/>
        </p:nvSpPr>
        <p:spPr>
          <a:xfrm>
            <a:off x="572659" y="4322618"/>
            <a:ext cx="5400000" cy="4860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AEAB9494-A4A4-184D-9C12-71495914D870}"/>
              </a:ext>
            </a:extLst>
          </p:cNvPr>
          <p:cNvSpPr>
            <a:spLocks noGrp="1"/>
          </p:cNvSpPr>
          <p:nvPr>
            <p:ph type="title" hasCustomPrompt="1"/>
          </p:nvPr>
        </p:nvSpPr>
        <p:spPr>
          <a:xfrm>
            <a:off x="889699" y="4655127"/>
            <a:ext cx="4765920" cy="4145973"/>
          </a:xfrm>
        </p:spPr>
        <p:txBody>
          <a:bodyPr anchor="b"/>
          <a:lstStyle>
            <a:lvl1pPr>
              <a:lnSpc>
                <a:spcPts val="5000"/>
              </a:lnSpc>
              <a:defRPr sz="4800" b="0">
                <a:solidFill>
                  <a:schemeClr val="bg1"/>
                </a:solidFill>
              </a:defRPr>
            </a:lvl1pPr>
          </a:lstStyle>
          <a:p>
            <a:r>
              <a:rPr lang="de-DE" dirty="0"/>
              <a:t>MASTERTITELFORMAT BEARBEITEN</a:t>
            </a:r>
          </a:p>
        </p:txBody>
      </p:sp>
    </p:spTree>
    <p:extLst>
      <p:ext uri="{BB962C8B-B14F-4D97-AF65-F5344CB8AC3E}">
        <p14:creationId xmlns:p14="http://schemas.microsoft.com/office/powerpoint/2010/main" val="961129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7" y="344844"/>
            <a:ext cx="6786000" cy="514139"/>
          </a:xfrm>
        </p:spPr>
        <p:txBody>
          <a:bodyPr anchor="ctr"/>
          <a:lstStyle>
            <a:lvl1pPr>
              <a:defRPr sz="3200"/>
            </a:lvl1pPr>
          </a:lstStyle>
          <a:p>
            <a:r>
              <a:rPr lang="de-DE" dirty="0"/>
              <a:t>Mastertitelformat bearbeiten</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259" cy="455354"/>
          </a:xfrm>
        </p:spPr>
        <p:txBody>
          <a:bodyPr anchor="b"/>
          <a:lstStyle>
            <a:lvl1pPr>
              <a:defRPr sz="1000"/>
            </a:lvl1pPr>
          </a:lstStyle>
          <a:p>
            <a:fld id="{9302D2D9-6C41-8943-9065-B4377A0BA008}" type="slidenum">
              <a:rPr lang="de-DE" smtClean="0"/>
              <a:pPr/>
              <a:t>‹Nr.›</a:t>
            </a:fld>
            <a:endParaRPr lang="de-DE" dirty="0"/>
          </a:p>
        </p:txBody>
      </p:sp>
      <p:sp>
        <p:nvSpPr>
          <p:cNvPr id="11" name="Textplatzhalter 15">
            <a:extLst>
              <a:ext uri="{FF2B5EF4-FFF2-40B4-BE49-F238E27FC236}">
                <a16:creationId xmlns:a16="http://schemas.microsoft.com/office/drawing/2014/main" id="{043B2F0A-12DD-55DC-E348-AE407CD45524}"/>
              </a:ext>
            </a:extLst>
          </p:cNvPr>
          <p:cNvSpPr>
            <a:spLocks noGrp="1"/>
          </p:cNvSpPr>
          <p:nvPr userDrawn="1">
            <p:ph type="body" sz="quarter" idx="21" hasCustomPrompt="1"/>
          </p:nvPr>
        </p:nvSpPr>
        <p:spPr>
          <a:xfrm>
            <a:off x="386837" y="984738"/>
            <a:ext cx="6786000" cy="8595679"/>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1400">
                <a:latin typeface="+mn-lt"/>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latin typeface="+mn-lt"/>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baseline="0">
                <a:latin typeface="+mn-lt"/>
              </a:defRPr>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latin typeface="+mn-lt"/>
                <a:ea typeface="Roboto Light" panose="02000000000000000000" pitchFamily="2" charset="0"/>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Klicken Sie, um die Formate des Vorlagentextes zu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8" name="Textplatzhalter 7">
            <a:extLst>
              <a:ext uri="{FF2B5EF4-FFF2-40B4-BE49-F238E27FC236}">
                <a16:creationId xmlns:a16="http://schemas.microsoft.com/office/drawing/2014/main" id="{DD5901EC-836A-4DEE-BCA5-07C74A469FB2}"/>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Tree>
    <p:extLst>
      <p:ext uri="{BB962C8B-B14F-4D97-AF65-F5344CB8AC3E}">
        <p14:creationId xmlns:p14="http://schemas.microsoft.com/office/powerpoint/2010/main" val="2635308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7" y="1320204"/>
            <a:ext cx="6786000" cy="898419"/>
          </a:xfrm>
        </p:spPr>
        <p:txBody>
          <a:bodyPr anchor="b"/>
          <a:lstStyle>
            <a:lvl1pPr>
              <a:defRPr sz="3200"/>
            </a:lvl1pPr>
          </a:lstStyle>
          <a:p>
            <a:r>
              <a:rPr lang="de-DE" dirty="0"/>
              <a:t>Mastertitelformat bearbeiten</a:t>
            </a:r>
          </a:p>
        </p:txBody>
      </p:sp>
      <p:sp>
        <p:nvSpPr>
          <p:cNvPr id="11" name="Textplatzhalter 15">
            <a:extLst>
              <a:ext uri="{FF2B5EF4-FFF2-40B4-BE49-F238E27FC236}">
                <a16:creationId xmlns:a16="http://schemas.microsoft.com/office/drawing/2014/main" id="{043B2F0A-12DD-55DC-E348-AE407CD45524}"/>
              </a:ext>
            </a:extLst>
          </p:cNvPr>
          <p:cNvSpPr>
            <a:spLocks noGrp="1"/>
          </p:cNvSpPr>
          <p:nvPr userDrawn="1">
            <p:ph type="body" sz="quarter" idx="21" hasCustomPrompt="1"/>
          </p:nvPr>
        </p:nvSpPr>
        <p:spPr>
          <a:xfrm>
            <a:off x="386837" y="2358208"/>
            <a:ext cx="6786000" cy="7222209"/>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1400">
                <a:latin typeface="+mn-lt"/>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latin typeface="+mn-lt"/>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baseline="0">
                <a:latin typeface="+mn-lt"/>
              </a:defRPr>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latin typeface="+mn-lt"/>
                <a:ea typeface="Roboto Light" panose="02000000000000000000" pitchFamily="2" charset="0"/>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Klicken Sie, um die Formate des Vorlagentextes zu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8" name="Textplatzhalter 7">
            <a:extLst>
              <a:ext uri="{FF2B5EF4-FFF2-40B4-BE49-F238E27FC236}">
                <a16:creationId xmlns:a16="http://schemas.microsoft.com/office/drawing/2014/main" id="{DD5901EC-836A-4DEE-BCA5-07C74A469FB2}"/>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tx1"/>
                </a:solidFill>
              </a:defRPr>
            </a:lvl1pPr>
          </a:lstStyle>
          <a:p>
            <a:pPr lvl="0"/>
            <a:r>
              <a:rPr lang="de-DE" dirty="0"/>
              <a:t>Fußzeile</a:t>
            </a:r>
          </a:p>
        </p:txBody>
      </p:sp>
    </p:spTree>
    <p:extLst>
      <p:ext uri="{BB962C8B-B14F-4D97-AF65-F5344CB8AC3E}">
        <p14:creationId xmlns:p14="http://schemas.microsoft.com/office/powerpoint/2010/main" val="1876176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mit Infobox">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7" y="1320204"/>
            <a:ext cx="6786000" cy="898419"/>
          </a:xfrm>
        </p:spPr>
        <p:txBody>
          <a:bodyPr anchor="b"/>
          <a:lstStyle>
            <a:lvl1pPr>
              <a:defRPr sz="3200"/>
            </a:lvl1pPr>
          </a:lstStyle>
          <a:p>
            <a:r>
              <a:rPr lang="de-DE" dirty="0"/>
              <a:t>Mastertitelformat bearbeiten</a:t>
            </a:r>
          </a:p>
        </p:txBody>
      </p:sp>
      <p:sp>
        <p:nvSpPr>
          <p:cNvPr id="11" name="Textplatzhalter 15">
            <a:extLst>
              <a:ext uri="{FF2B5EF4-FFF2-40B4-BE49-F238E27FC236}">
                <a16:creationId xmlns:a16="http://schemas.microsoft.com/office/drawing/2014/main" id="{043B2F0A-12DD-55DC-E348-AE407CD45524}"/>
              </a:ext>
            </a:extLst>
          </p:cNvPr>
          <p:cNvSpPr>
            <a:spLocks noGrp="1"/>
          </p:cNvSpPr>
          <p:nvPr>
            <p:ph type="body" sz="quarter" idx="21" hasCustomPrompt="1"/>
          </p:nvPr>
        </p:nvSpPr>
        <p:spPr>
          <a:xfrm>
            <a:off x="386837" y="2358202"/>
            <a:ext cx="6786000" cy="4691141"/>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1400"/>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baseline="0"/>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latin typeface="Roboto Light" panose="02000000000000000000" pitchFamily="2" charset="0"/>
                <a:ea typeface="Roboto Light" panose="02000000000000000000" pitchFamily="2" charset="0"/>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Klicken Sie, um die Formate des Vorlagentextes zu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5" name="Rectangle 1">
            <a:extLst>
              <a:ext uri="{FF2B5EF4-FFF2-40B4-BE49-F238E27FC236}">
                <a16:creationId xmlns:a16="http://schemas.microsoft.com/office/drawing/2014/main" id="{6B4E0A43-C445-2334-7DDF-ACA20615C931}"/>
              </a:ext>
            </a:extLst>
          </p:cNvPr>
          <p:cNvSpPr/>
          <p:nvPr userDrawn="1"/>
        </p:nvSpPr>
        <p:spPr>
          <a:xfrm>
            <a:off x="3906982" y="7223760"/>
            <a:ext cx="3265200" cy="2353003"/>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6" name="Picture 2" descr="A blue circle with a letter i in it&#10;&#10;Description automatically generated">
            <a:extLst>
              <a:ext uri="{FF2B5EF4-FFF2-40B4-BE49-F238E27FC236}">
                <a16:creationId xmlns:a16="http://schemas.microsoft.com/office/drawing/2014/main" id="{744F2594-51E7-DCA6-5309-FEF50136E6B1}"/>
              </a:ext>
            </a:extLst>
          </p:cNvPr>
          <p:cNvPicPr>
            <a:picLocks noChangeAspect="1"/>
          </p:cNvPicPr>
          <p:nvPr userDrawn="1"/>
        </p:nvPicPr>
        <p:blipFill>
          <a:blip r:embed="rId2"/>
          <a:stretch>
            <a:fillRect/>
          </a:stretch>
        </p:blipFill>
        <p:spPr>
          <a:xfrm>
            <a:off x="6696215" y="7323409"/>
            <a:ext cx="360000" cy="360000"/>
          </a:xfrm>
          <a:prstGeom prst="rect">
            <a:avLst/>
          </a:prstGeom>
        </p:spPr>
      </p:pic>
      <p:sp>
        <p:nvSpPr>
          <p:cNvPr id="8" name="Textplatzhalter 15">
            <a:extLst>
              <a:ext uri="{FF2B5EF4-FFF2-40B4-BE49-F238E27FC236}">
                <a16:creationId xmlns:a16="http://schemas.microsoft.com/office/drawing/2014/main" id="{5F313602-61C8-001D-AFC9-AFB213A8AC87}"/>
              </a:ext>
            </a:extLst>
          </p:cNvPr>
          <p:cNvSpPr>
            <a:spLocks noGrp="1"/>
          </p:cNvSpPr>
          <p:nvPr>
            <p:ph type="body" sz="quarter" idx="22" hasCustomPrompt="1"/>
          </p:nvPr>
        </p:nvSpPr>
        <p:spPr>
          <a:xfrm>
            <a:off x="386838" y="7223760"/>
            <a:ext cx="3265856" cy="2353006"/>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2400"/>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baseline="0"/>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b="0" i="0">
                <a:latin typeface="Roboto Light" panose="02000000000000000000" pitchFamily="2" charset="0"/>
                <a:ea typeface="Roboto Light" panose="02000000000000000000" pitchFamily="2" charset="0"/>
              </a:defRPr>
            </a:lvl6pPr>
          </a:lstStyle>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14" name="Textplatzhalter 13">
            <a:extLst>
              <a:ext uri="{FF2B5EF4-FFF2-40B4-BE49-F238E27FC236}">
                <a16:creationId xmlns:a16="http://schemas.microsoft.com/office/drawing/2014/main" id="{A13EA59D-A1D4-27B1-64AD-E0C0DC277F72}"/>
              </a:ext>
            </a:extLst>
          </p:cNvPr>
          <p:cNvSpPr>
            <a:spLocks noGrp="1"/>
          </p:cNvSpPr>
          <p:nvPr>
            <p:ph type="body" sz="quarter" idx="23" hasCustomPrompt="1"/>
          </p:nvPr>
        </p:nvSpPr>
        <p:spPr>
          <a:xfrm>
            <a:off x="3906982" y="7897427"/>
            <a:ext cx="3265855" cy="1679344"/>
          </a:xfrm>
        </p:spPr>
        <p:txBody>
          <a:bodyPr lIns="108000" rIns="108000"/>
          <a:lstStyle>
            <a:lvl1pPr marL="0" marR="0" indent="-246596" algn="l" defTabSz="914400" rtl="0" eaLnBrk="1" fontAlgn="base" latinLnBrk="0" hangingPunct="1">
              <a:lnSpc>
                <a:spcPct val="90000"/>
              </a:lnSpc>
              <a:spcBef>
                <a:spcPts val="0"/>
              </a:spcBef>
              <a:spcAft>
                <a:spcPts val="600"/>
              </a:spcAft>
              <a:buClrTx/>
              <a:buSzTx/>
              <a:buFontTx/>
              <a:buNone/>
              <a:tabLst/>
              <a:defRPr sz="2000">
                <a:solidFill>
                  <a:schemeClr val="accent1"/>
                </a:solidFill>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400">
                <a:solidFill>
                  <a:schemeClr val="accent1"/>
                </a:solidFill>
              </a:defRPr>
            </a:lvl3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400">
                <a:solidFill>
                  <a:schemeClr val="accent1"/>
                </a:solidFill>
              </a:defRPr>
            </a:lvl6pPr>
          </a:lstStyle>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mn-lt"/>
                <a:ea typeface="Roboto Light" panose="02000000000000000000" pitchFamily="2" charset="0"/>
              </a:rPr>
              <a:t>Dritte Ebene</a:t>
            </a:r>
          </a:p>
        </p:txBody>
      </p:sp>
      <p:sp>
        <p:nvSpPr>
          <p:cNvPr id="15" name="Textplatzhalter 13">
            <a:extLst>
              <a:ext uri="{FF2B5EF4-FFF2-40B4-BE49-F238E27FC236}">
                <a16:creationId xmlns:a16="http://schemas.microsoft.com/office/drawing/2014/main" id="{C6FA7B76-0A79-A396-B675-FCBE4A93F62E}"/>
              </a:ext>
            </a:extLst>
          </p:cNvPr>
          <p:cNvSpPr>
            <a:spLocks noGrp="1"/>
          </p:cNvSpPr>
          <p:nvPr>
            <p:ph type="body" sz="quarter" idx="24" hasCustomPrompt="1"/>
          </p:nvPr>
        </p:nvSpPr>
        <p:spPr>
          <a:xfrm>
            <a:off x="3906982" y="7283809"/>
            <a:ext cx="3265855" cy="439200"/>
          </a:xfrm>
        </p:spPr>
        <p:txBody>
          <a:bodyPr lIns="108000" rIns="108000" anchor="ctr"/>
          <a:lstStyle>
            <a:lvl1pPr>
              <a:lnSpc>
                <a:spcPct val="100000"/>
              </a:lnSpc>
              <a:defRPr sz="1600" b="1" i="0">
                <a:solidFill>
                  <a:schemeClr val="accent1"/>
                </a:solidFill>
                <a:latin typeface="Calibri" panose="020F0502020204030204" pitchFamily="34" charset="0"/>
                <a:cs typeface="Calibri" panose="020F0502020204030204" pitchFamily="34" charset="0"/>
              </a:defRPr>
            </a:lvl1pPr>
            <a:lvl2pPr>
              <a:defRPr sz="1800">
                <a:solidFill>
                  <a:schemeClr val="accent1"/>
                </a:solidFill>
              </a:defRPr>
            </a:lvl2pPr>
            <a:lvl3pPr>
              <a:defRPr sz="1800">
                <a:solidFill>
                  <a:schemeClr val="accent1"/>
                </a:solidFill>
              </a:defRPr>
            </a:lvl3pPr>
          </a:lstStyle>
          <a:p>
            <a:pPr lvl="0"/>
            <a:r>
              <a:rPr lang="de-DE" dirty="0"/>
              <a:t>Headline bearbeiten</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591" cy="455354"/>
          </a:xfrm>
        </p:spPr>
        <p:txBody>
          <a:bodyPr/>
          <a:lstStyle/>
          <a:p>
            <a:fld id="{9302D2D9-6C41-8943-9065-B4377A0BA008}" type="slidenum">
              <a:rPr lang="de-DE" smtClean="0"/>
              <a:pPr/>
              <a:t>‹Nr.›</a:t>
            </a:fld>
            <a:endParaRPr lang="de-DE" dirty="0"/>
          </a:p>
        </p:txBody>
      </p:sp>
      <p:sp>
        <p:nvSpPr>
          <p:cNvPr id="12" name="Textplatzhalter 7">
            <a:extLst>
              <a:ext uri="{FF2B5EF4-FFF2-40B4-BE49-F238E27FC236}">
                <a16:creationId xmlns:a16="http://schemas.microsoft.com/office/drawing/2014/main" id="{67DB78CB-6EC4-4AB1-8847-ED080AB18D27}"/>
              </a:ext>
            </a:extLst>
          </p:cNvPr>
          <p:cNvSpPr>
            <a:spLocks noGrp="1"/>
          </p:cNvSpPr>
          <p:nvPr>
            <p:ph type="body" sz="quarter" idx="25"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16" name="Rectangle 1">
            <a:extLst>
              <a:ext uri="{FF2B5EF4-FFF2-40B4-BE49-F238E27FC236}">
                <a16:creationId xmlns:a16="http://schemas.microsoft.com/office/drawing/2014/main" id="{B99BBA69-B3C0-461E-8B36-F71C6D864C54}"/>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8" name="Grafik 17">
            <a:hlinkClick r:id="rId3"/>
            <a:extLst>
              <a:ext uri="{FF2B5EF4-FFF2-40B4-BE49-F238E27FC236}">
                <a16:creationId xmlns:a16="http://schemas.microsoft.com/office/drawing/2014/main" id="{B0394130-9794-4E0C-BFF9-F9E501A03034}"/>
              </a:ext>
            </a:extLst>
          </p:cNvPr>
          <p:cNvPicPr>
            <a:picLocks noChangeAspect="1"/>
          </p:cNvPicPr>
          <p:nvPr userDrawn="1"/>
        </p:nvPicPr>
        <p:blipFill>
          <a:blip r:embed="rId4">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3074285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mit Infobox">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7" y="1320204"/>
            <a:ext cx="6786000" cy="898419"/>
          </a:xfrm>
        </p:spPr>
        <p:txBody>
          <a:bodyPr anchor="b"/>
          <a:lstStyle>
            <a:lvl1pPr>
              <a:defRPr sz="3200"/>
            </a:lvl1pPr>
          </a:lstStyle>
          <a:p>
            <a:r>
              <a:rPr lang="de-DE" dirty="0"/>
              <a:t>Mastertitelformat bearbeiten</a:t>
            </a:r>
          </a:p>
        </p:txBody>
      </p:sp>
      <p:sp>
        <p:nvSpPr>
          <p:cNvPr id="11" name="Textplatzhalter 15">
            <a:extLst>
              <a:ext uri="{FF2B5EF4-FFF2-40B4-BE49-F238E27FC236}">
                <a16:creationId xmlns:a16="http://schemas.microsoft.com/office/drawing/2014/main" id="{043B2F0A-12DD-55DC-E348-AE407CD45524}"/>
              </a:ext>
            </a:extLst>
          </p:cNvPr>
          <p:cNvSpPr>
            <a:spLocks noGrp="1"/>
          </p:cNvSpPr>
          <p:nvPr>
            <p:ph type="body" sz="quarter" idx="21" hasCustomPrompt="1"/>
          </p:nvPr>
        </p:nvSpPr>
        <p:spPr>
          <a:xfrm>
            <a:off x="386837" y="2358208"/>
            <a:ext cx="6786000" cy="5959214"/>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2400"/>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131"/>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000" baseline="0"/>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800" b="0" i="0">
                <a:latin typeface="Roboto Light" panose="02000000000000000000" pitchFamily="2" charset="0"/>
                <a:ea typeface="Roboto Light" panose="02000000000000000000" pitchFamily="2" charset="0"/>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Klicken Sie, um die Formate des Vorlagentextes zu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591" cy="455354"/>
          </a:xfrm>
        </p:spPr>
        <p:txBody>
          <a:bodyPr/>
          <a:lstStyle/>
          <a:p>
            <a:fld id="{9302D2D9-6C41-8943-9065-B4377A0BA008}" type="slidenum">
              <a:rPr lang="de-DE" smtClean="0"/>
              <a:pPr/>
              <a:t>‹Nr.›</a:t>
            </a:fld>
            <a:endParaRPr lang="de-DE" dirty="0"/>
          </a:p>
        </p:txBody>
      </p:sp>
      <p:sp>
        <p:nvSpPr>
          <p:cNvPr id="12" name="Rectangle 1">
            <a:extLst>
              <a:ext uri="{FF2B5EF4-FFF2-40B4-BE49-F238E27FC236}">
                <a16:creationId xmlns:a16="http://schemas.microsoft.com/office/drawing/2014/main" id="{7786DB84-82A0-4A12-8811-D79CEB8B9599}"/>
              </a:ext>
            </a:extLst>
          </p:cNvPr>
          <p:cNvSpPr/>
          <p:nvPr userDrawn="1"/>
        </p:nvSpPr>
        <p:spPr>
          <a:xfrm>
            <a:off x="386837" y="8418016"/>
            <a:ext cx="6786000" cy="1166040"/>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3" name="Picture 2" descr="A blue circle with a letter i in it&#10;&#10;Description automatically generated">
            <a:extLst>
              <a:ext uri="{FF2B5EF4-FFF2-40B4-BE49-F238E27FC236}">
                <a16:creationId xmlns:a16="http://schemas.microsoft.com/office/drawing/2014/main" id="{FB2C3C66-65D1-4BCA-BFF9-D9ADD55A4722}"/>
              </a:ext>
            </a:extLst>
          </p:cNvPr>
          <p:cNvPicPr>
            <a:picLocks noChangeAspect="1"/>
          </p:cNvPicPr>
          <p:nvPr userDrawn="1"/>
        </p:nvPicPr>
        <p:blipFill>
          <a:blip r:embed="rId2"/>
          <a:stretch>
            <a:fillRect/>
          </a:stretch>
        </p:blipFill>
        <p:spPr>
          <a:xfrm>
            <a:off x="6705083" y="8517663"/>
            <a:ext cx="360000" cy="360000"/>
          </a:xfrm>
          <a:prstGeom prst="rect">
            <a:avLst/>
          </a:prstGeom>
        </p:spPr>
      </p:pic>
      <p:sp>
        <p:nvSpPr>
          <p:cNvPr id="16" name="Textplatzhalter 13">
            <a:extLst>
              <a:ext uri="{FF2B5EF4-FFF2-40B4-BE49-F238E27FC236}">
                <a16:creationId xmlns:a16="http://schemas.microsoft.com/office/drawing/2014/main" id="{7A7F2628-B45C-4794-A5AF-3E880729DC64}"/>
              </a:ext>
            </a:extLst>
          </p:cNvPr>
          <p:cNvSpPr>
            <a:spLocks noGrp="1"/>
          </p:cNvSpPr>
          <p:nvPr>
            <p:ph type="body" sz="quarter" idx="23" hasCustomPrompt="1"/>
          </p:nvPr>
        </p:nvSpPr>
        <p:spPr>
          <a:xfrm>
            <a:off x="386837" y="9005955"/>
            <a:ext cx="6786000" cy="578097"/>
          </a:xfrm>
        </p:spPr>
        <p:txBody>
          <a:bodyPr lIns="108000" rIns="108000" anchor="ctr"/>
          <a:lstStyle>
            <a:lvl1pPr marL="0" marR="0" indent="-246596" algn="l" defTabSz="914400" rtl="0" eaLnBrk="1" fontAlgn="base" latinLnBrk="0" hangingPunct="1">
              <a:lnSpc>
                <a:spcPct val="90000"/>
              </a:lnSpc>
              <a:spcBef>
                <a:spcPts val="0"/>
              </a:spcBef>
              <a:spcAft>
                <a:spcPts val="600"/>
              </a:spcAft>
              <a:buClrTx/>
              <a:buSzTx/>
              <a:buFontTx/>
              <a:buNone/>
              <a:tabLst/>
              <a:defRPr sz="2000">
                <a:solidFill>
                  <a:schemeClr val="accent1"/>
                </a:solidFill>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800">
                <a:solidFill>
                  <a:schemeClr val="accent1"/>
                </a:solidFill>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1800">
                <a:solidFill>
                  <a:schemeClr val="accent1"/>
                </a:solidFill>
              </a:defRPr>
            </a:lvl3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800">
                <a:solidFill>
                  <a:schemeClr val="accent1"/>
                </a:solidFill>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Mastertitelformat bearbeiten</a:t>
            </a:r>
          </a:p>
        </p:txBody>
      </p:sp>
      <p:sp>
        <p:nvSpPr>
          <p:cNvPr id="17" name="Textplatzhalter 13">
            <a:extLst>
              <a:ext uri="{FF2B5EF4-FFF2-40B4-BE49-F238E27FC236}">
                <a16:creationId xmlns:a16="http://schemas.microsoft.com/office/drawing/2014/main" id="{E4DD2C83-FFAD-4278-95D5-82006E51376E}"/>
              </a:ext>
            </a:extLst>
          </p:cNvPr>
          <p:cNvSpPr>
            <a:spLocks noGrp="1"/>
          </p:cNvSpPr>
          <p:nvPr>
            <p:ph type="body" sz="quarter" idx="24" hasCustomPrompt="1"/>
          </p:nvPr>
        </p:nvSpPr>
        <p:spPr>
          <a:xfrm>
            <a:off x="386837" y="8478063"/>
            <a:ext cx="6785999" cy="439200"/>
          </a:xfrm>
        </p:spPr>
        <p:txBody>
          <a:bodyPr lIns="108000" rIns="108000" anchor="ctr"/>
          <a:lstStyle>
            <a:lvl1pPr>
              <a:lnSpc>
                <a:spcPct val="100000"/>
              </a:lnSpc>
              <a:defRPr sz="1800" b="1" i="0">
                <a:solidFill>
                  <a:schemeClr val="accent1"/>
                </a:solidFill>
                <a:latin typeface="Calibri" panose="020F0502020204030204" pitchFamily="34" charset="0"/>
                <a:cs typeface="Calibri" panose="020F0502020204030204" pitchFamily="34" charset="0"/>
              </a:defRPr>
            </a:lvl1pPr>
            <a:lvl2pPr>
              <a:defRPr sz="1800">
                <a:solidFill>
                  <a:schemeClr val="accent1"/>
                </a:solidFill>
              </a:defRPr>
            </a:lvl2pPr>
            <a:lvl3pPr>
              <a:defRPr sz="1800">
                <a:solidFill>
                  <a:schemeClr val="accent1"/>
                </a:solidFill>
              </a:defRPr>
            </a:lvl3pPr>
          </a:lstStyle>
          <a:p>
            <a:pPr lvl="0"/>
            <a:r>
              <a:rPr lang="de-DE" dirty="0"/>
              <a:t>Headline bearbeiten</a:t>
            </a:r>
          </a:p>
        </p:txBody>
      </p:sp>
      <p:sp>
        <p:nvSpPr>
          <p:cNvPr id="14" name="Textplatzhalter 7">
            <a:extLst>
              <a:ext uri="{FF2B5EF4-FFF2-40B4-BE49-F238E27FC236}">
                <a16:creationId xmlns:a16="http://schemas.microsoft.com/office/drawing/2014/main" id="{B315E463-315E-4326-BB6D-539F643B4B90}"/>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15" name="Rectangle 1">
            <a:extLst>
              <a:ext uri="{FF2B5EF4-FFF2-40B4-BE49-F238E27FC236}">
                <a16:creationId xmlns:a16="http://schemas.microsoft.com/office/drawing/2014/main" id="{31A56791-8AF3-47C8-811C-0370C6E12AE1}"/>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9" name="Grafik 18">
            <a:hlinkClick r:id="rId3"/>
            <a:extLst>
              <a:ext uri="{FF2B5EF4-FFF2-40B4-BE49-F238E27FC236}">
                <a16:creationId xmlns:a16="http://schemas.microsoft.com/office/drawing/2014/main" id="{FD02AA4E-D362-478D-B5D5-FE2FBC8FDEF9}"/>
              </a:ext>
            </a:extLst>
          </p:cNvPr>
          <p:cNvPicPr>
            <a:picLocks noChangeAspect="1"/>
          </p:cNvPicPr>
          <p:nvPr userDrawn="1"/>
        </p:nvPicPr>
        <p:blipFill>
          <a:blip r:embed="rId4">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338271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genüberstellun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8" y="1320204"/>
            <a:ext cx="6785666" cy="898419"/>
          </a:xfrm>
        </p:spPr>
        <p:txBody>
          <a:bodyPr anchor="b"/>
          <a:lstStyle>
            <a:lvl1pPr>
              <a:defRPr sz="3200"/>
            </a:lvl1pPr>
          </a:lstStyle>
          <a:p>
            <a:r>
              <a:rPr lang="de-DE" dirty="0"/>
              <a:t>Mastertitelformat bearbeiten</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246" y="9883599"/>
            <a:ext cx="1052257" cy="455356"/>
          </a:xfrm>
        </p:spPr>
        <p:txBody>
          <a:bodyPr/>
          <a:lstStyle/>
          <a:p>
            <a:fld id="{9302D2D9-6C41-8943-9065-B4377A0BA008}" type="slidenum">
              <a:rPr lang="de-DE" smtClean="0"/>
              <a:pPr/>
              <a:t>‹Nr.›</a:t>
            </a:fld>
            <a:endParaRPr lang="de-DE" dirty="0"/>
          </a:p>
        </p:txBody>
      </p:sp>
      <p:sp>
        <p:nvSpPr>
          <p:cNvPr id="5" name="Textplatzhalter 15">
            <a:extLst>
              <a:ext uri="{FF2B5EF4-FFF2-40B4-BE49-F238E27FC236}">
                <a16:creationId xmlns:a16="http://schemas.microsoft.com/office/drawing/2014/main" id="{5947FEA2-9E21-5172-E6FB-CDF35D771C89}"/>
              </a:ext>
            </a:extLst>
          </p:cNvPr>
          <p:cNvSpPr>
            <a:spLocks noGrp="1"/>
          </p:cNvSpPr>
          <p:nvPr>
            <p:ph type="body" sz="quarter" idx="20" hasCustomPrompt="1"/>
          </p:nvPr>
        </p:nvSpPr>
        <p:spPr>
          <a:xfrm>
            <a:off x="386837" y="2358208"/>
            <a:ext cx="3174071" cy="7222209"/>
          </a:xfrm>
          <a:noFill/>
          <a:ln>
            <a:noFill/>
          </a:ln>
        </p:spPr>
        <p:txBody>
          <a:bodyPr vert="horz" wrap="square" lIns="0" tIns="0" rIns="0" bIns="0" numCol="1" anchor="t" anchorCtr="0" compatLnSpc="1">
            <a:prstTxWarp prst="textNoShape">
              <a:avLst/>
            </a:prstTxWarp>
          </a:bodyPr>
          <a:lstStyle>
            <a:lvl1pPr marL="0" marR="0" indent="-246596" algn="l" defTabSz="914400" rtl="0" eaLnBrk="1" fontAlgn="base" latinLnBrk="0" hangingPunct="1">
              <a:lnSpc>
                <a:spcPct val="90000"/>
              </a:lnSpc>
              <a:spcBef>
                <a:spcPts val="0"/>
              </a:spcBef>
              <a:spcAft>
                <a:spcPts val="600"/>
              </a:spcAft>
              <a:buClrTx/>
              <a:buSzTx/>
              <a:buFontTx/>
              <a:buNone/>
              <a:tabLst/>
              <a:defRPr kumimoji="0" lang="de-DE" i="0" u="none" strike="noStrike" kern="0" cap="none" spc="0" normalizeH="0" baseline="0">
                <a:ln>
                  <a:noFill/>
                </a:ln>
                <a:solidFill>
                  <a:srgbClr val="000000"/>
                </a:solidFill>
                <a:effectLst/>
                <a:uLnTx/>
                <a:uFillTx/>
              </a:defRPr>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kumimoji="0" lang="de-DE" b="0" i="0" u="none" strike="noStrike" kern="0" cap="none" spc="0" normalizeH="0" baseline="0">
                <a:ln>
                  <a:noFill/>
                </a:ln>
                <a:solidFill>
                  <a:srgbClr val="000000"/>
                </a:solidFill>
                <a:effectLst/>
                <a:uLnTx/>
                <a:uFillTx/>
              </a:defRPr>
            </a:lvl3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kumimoji="0" lang="de-DE" u="none" strike="noStrike" kern="0" cap="none" spc="0" normalizeH="0" baseline="0">
                <a:ln>
                  <a:noFill/>
                </a:ln>
                <a:solidFill>
                  <a:srgbClr val="000000"/>
                </a:solidFill>
                <a:effectLst/>
                <a:uLnTx/>
                <a:uFillTx/>
                <a:latin typeface="Calibri" panose="020F0502020204030204"/>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Mastertitelformat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20" name="Textplatzhalter 15">
            <a:extLst>
              <a:ext uri="{FF2B5EF4-FFF2-40B4-BE49-F238E27FC236}">
                <a16:creationId xmlns:a16="http://schemas.microsoft.com/office/drawing/2014/main" id="{82620A58-5FA3-4D07-9B15-CE75BAE86FC9}"/>
              </a:ext>
            </a:extLst>
          </p:cNvPr>
          <p:cNvSpPr>
            <a:spLocks noGrp="1"/>
          </p:cNvSpPr>
          <p:nvPr>
            <p:ph type="body" sz="quarter" idx="21" hasCustomPrompt="1"/>
          </p:nvPr>
        </p:nvSpPr>
        <p:spPr>
          <a:xfrm>
            <a:off x="3998766" y="2358208"/>
            <a:ext cx="3174071" cy="7222209"/>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2000"/>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131"/>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000" baseline="0"/>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600" b="0" i="0">
                <a:latin typeface="Roboto Light" panose="02000000000000000000" pitchFamily="2" charset="0"/>
                <a:ea typeface="Roboto Light" panose="02000000000000000000" pitchFamily="2" charset="0"/>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Klicken Sie, um die Formate des Vorlagentextes zu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8" name="Textplatzhalter 7">
            <a:extLst>
              <a:ext uri="{FF2B5EF4-FFF2-40B4-BE49-F238E27FC236}">
                <a16:creationId xmlns:a16="http://schemas.microsoft.com/office/drawing/2014/main" id="{9DD25DBE-FF1D-4FD1-AF8E-EA2350ACD477}"/>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9" name="Rectangle 1">
            <a:extLst>
              <a:ext uri="{FF2B5EF4-FFF2-40B4-BE49-F238E27FC236}">
                <a16:creationId xmlns:a16="http://schemas.microsoft.com/office/drawing/2014/main" id="{1AD76584-FAE0-46B2-B8AB-25A10C9624F0}"/>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1" name="Grafik 10">
            <a:hlinkClick r:id="rId2"/>
            <a:extLst>
              <a:ext uri="{FF2B5EF4-FFF2-40B4-BE49-F238E27FC236}">
                <a16:creationId xmlns:a16="http://schemas.microsoft.com/office/drawing/2014/main" id="{A07E6284-539E-4C9E-A18D-9F3D90FB0255}"/>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3414829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Text + Bi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3560C6D-B1C9-02A4-E18A-0881A82244FC}"/>
              </a:ext>
            </a:extLst>
          </p:cNvPr>
          <p:cNvSpPr/>
          <p:nvPr userDrawn="1"/>
        </p:nvSpPr>
        <p:spPr>
          <a:xfrm>
            <a:off x="-1" y="9883599"/>
            <a:ext cx="7559676" cy="555801"/>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2740" dirty="0">
              <a:solidFill>
                <a:schemeClr val="bg1"/>
              </a:solidFill>
              <a:latin typeface="BundesSans Web Regular"/>
            </a:endParaRPr>
          </a:p>
        </p:txBody>
      </p:sp>
      <p:sp>
        <p:nvSpPr>
          <p:cNvPr id="2" name="Titel 1">
            <a:extLst>
              <a:ext uri="{FF2B5EF4-FFF2-40B4-BE49-F238E27FC236}">
                <a16:creationId xmlns:a16="http://schemas.microsoft.com/office/drawing/2014/main" id="{BF8A7029-7454-3847-8A15-54CB2D4EFDBD}"/>
              </a:ext>
            </a:extLst>
          </p:cNvPr>
          <p:cNvSpPr>
            <a:spLocks noGrp="1"/>
          </p:cNvSpPr>
          <p:nvPr>
            <p:ph type="title"/>
          </p:nvPr>
        </p:nvSpPr>
        <p:spPr>
          <a:xfrm>
            <a:off x="386837" y="1320204"/>
            <a:ext cx="6786000" cy="898419"/>
          </a:xfrm>
        </p:spPr>
        <p:txBody>
          <a:bodyPr anchor="b"/>
          <a:lstStyle>
            <a:lvl1pPr>
              <a:defRPr sz="3200"/>
            </a:lvl1pPr>
          </a:lstStyle>
          <a:p>
            <a:r>
              <a:rPr lang="de-DE" dirty="0"/>
              <a:t>Mastertitelformat bearbeiten</a:t>
            </a:r>
          </a:p>
        </p:txBody>
      </p:sp>
      <p:sp>
        <p:nvSpPr>
          <p:cNvPr id="3" name="Fußzeilenplatzhalter 2">
            <a:extLst>
              <a:ext uri="{FF2B5EF4-FFF2-40B4-BE49-F238E27FC236}">
                <a16:creationId xmlns:a16="http://schemas.microsoft.com/office/drawing/2014/main" id="{F916B8A5-FCE2-804E-944C-942ABBC3CB7D}"/>
              </a:ext>
            </a:extLst>
          </p:cNvPr>
          <p:cNvSpPr>
            <a:spLocks noGrp="1"/>
          </p:cNvSpPr>
          <p:nvPr>
            <p:ph type="ftr" sz="quarter" idx="10"/>
          </p:nvPr>
        </p:nvSpPr>
        <p:spPr>
          <a:xfrm>
            <a:off x="6120580" y="9883599"/>
            <a:ext cx="1052257" cy="455356"/>
          </a:xfrm>
        </p:spPr>
        <p:txBody>
          <a:bodyPr/>
          <a:lstStyle/>
          <a:p>
            <a:fld id="{9302D2D9-6C41-8943-9065-B4377A0BA008}" type="slidenum">
              <a:rPr lang="de-DE" smtClean="0"/>
              <a:pPr/>
              <a:t>‹Nr.›</a:t>
            </a:fld>
            <a:endParaRPr lang="de-DE" dirty="0"/>
          </a:p>
        </p:txBody>
      </p:sp>
      <p:sp>
        <p:nvSpPr>
          <p:cNvPr id="5" name="Bildplatzhalter 4">
            <a:extLst>
              <a:ext uri="{FF2B5EF4-FFF2-40B4-BE49-F238E27FC236}">
                <a16:creationId xmlns:a16="http://schemas.microsoft.com/office/drawing/2014/main" id="{ACC6146D-28D1-FC4C-AA80-A5891829397B}"/>
              </a:ext>
            </a:extLst>
          </p:cNvPr>
          <p:cNvSpPr>
            <a:spLocks noGrp="1"/>
          </p:cNvSpPr>
          <p:nvPr>
            <p:ph type="pic" sz="quarter" idx="11"/>
          </p:nvPr>
        </p:nvSpPr>
        <p:spPr>
          <a:xfrm>
            <a:off x="386837" y="5461200"/>
            <a:ext cx="6785780" cy="4119217"/>
          </a:xfrm>
        </p:spPr>
        <p:txBody>
          <a:bodyPr/>
          <a:lstStyle/>
          <a:p>
            <a:endParaRPr lang="de-DE"/>
          </a:p>
        </p:txBody>
      </p:sp>
      <p:sp>
        <p:nvSpPr>
          <p:cNvPr id="11" name="Textplatzhalter 15">
            <a:extLst>
              <a:ext uri="{FF2B5EF4-FFF2-40B4-BE49-F238E27FC236}">
                <a16:creationId xmlns:a16="http://schemas.microsoft.com/office/drawing/2014/main" id="{66588148-17B1-37BF-234D-9D2E8A525452}"/>
              </a:ext>
            </a:extLst>
          </p:cNvPr>
          <p:cNvSpPr>
            <a:spLocks noGrp="1"/>
          </p:cNvSpPr>
          <p:nvPr>
            <p:ph type="body" sz="quarter" idx="20" hasCustomPrompt="1"/>
          </p:nvPr>
        </p:nvSpPr>
        <p:spPr>
          <a:xfrm>
            <a:off x="386837" y="2358208"/>
            <a:ext cx="6785780" cy="2861493"/>
          </a:xfrm>
        </p:spPr>
        <p:txBody>
          <a:bodyPr/>
          <a:lstStyle>
            <a:lvl1pPr marL="0" marR="0" indent="-246596" algn="l" defTabSz="914400" rtl="0" eaLnBrk="1" fontAlgn="base" latinLnBrk="0" hangingPunct="1">
              <a:lnSpc>
                <a:spcPct val="90000"/>
              </a:lnSpc>
              <a:spcBef>
                <a:spcPts val="0"/>
              </a:spcBef>
              <a:spcAft>
                <a:spcPts val="600"/>
              </a:spcAft>
              <a:buClrTx/>
              <a:buSzTx/>
              <a:buFontTx/>
              <a:buNone/>
              <a:tabLst/>
              <a:defRPr sz="2400"/>
            </a:lvl1pPr>
            <a:lvl2pPr marL="273050" marR="0"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131"/>
            </a:lvl2pPr>
            <a:lvl3pPr marL="538163" marR="0"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sz="2000" baseline="0"/>
            </a:lvl3pPr>
            <a:lvl4pPr marL="821988" indent="-241116">
              <a:spcAft>
                <a:spcPts val="609"/>
              </a:spcAft>
              <a:buClr>
                <a:srgbClr val="2184C2"/>
              </a:buClr>
              <a:defRPr sz="1827" baseline="0"/>
            </a:lvl4pPr>
            <a:lvl5pPr marL="821988" indent="-241116">
              <a:spcAft>
                <a:spcPts val="609"/>
              </a:spcAft>
              <a:buClr>
                <a:srgbClr val="2184C2"/>
              </a:buClr>
              <a:defRPr sz="1827" baseline="0"/>
            </a:lvl5pPr>
            <a:lvl6pPr marL="808038" marR="0"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sz="1800" b="0" i="0">
                <a:latin typeface="Roboto Light" panose="02000000000000000000" pitchFamily="2" charset="0"/>
                <a:ea typeface="Roboto Light" panose="02000000000000000000" pitchFamily="2" charset="0"/>
              </a:defRPr>
            </a:lvl6pPr>
          </a:lstStyle>
          <a:p>
            <a:pPr marL="0" marR="0" lvl="0" indent="-246596" algn="l" defTabSz="914400" rtl="0" eaLnBrk="1" fontAlgn="base" latinLnBrk="0" hangingPunct="1">
              <a:lnSpc>
                <a:spcPct val="90000"/>
              </a:lnSpc>
              <a:spcBef>
                <a:spcPts val="0"/>
              </a:spcBef>
              <a:spcAft>
                <a:spcPts val="6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mn-lt"/>
                <a:ea typeface="ＭＳ Ｐゴシック" charset="0"/>
              </a:rPr>
              <a:t>Mastertitelformat bearbeiten</a:t>
            </a:r>
          </a:p>
          <a:p>
            <a:pPr marL="273050" marR="0" lvl="1" indent="-273050"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2000" b="0" i="0" u="none" strike="noStrike" kern="0" cap="none" spc="0" normalizeH="0" baseline="0" noProof="0" dirty="0">
                <a:ln>
                  <a:noFill/>
                </a:ln>
                <a:solidFill>
                  <a:srgbClr val="000000"/>
                </a:solidFill>
                <a:effectLst/>
                <a:uLnTx/>
                <a:uFillTx/>
                <a:latin typeface="+mn-lt"/>
                <a:ea typeface="ＭＳ Ｐゴシック" charset="0"/>
              </a:rPr>
              <a:t>Erste Ebene</a:t>
            </a:r>
          </a:p>
          <a:p>
            <a:pPr marL="538163" marR="0" lvl="2" indent="-268288" algn="l" defTabSz="914400" rtl="0" eaLnBrk="1" fontAlgn="base" latinLnBrk="0" hangingPunct="1">
              <a:lnSpc>
                <a:spcPct val="90000"/>
              </a:lnSpc>
              <a:spcBef>
                <a:spcPts val="0"/>
              </a:spcBef>
              <a:spcAft>
                <a:spcPts val="600"/>
              </a:spcAft>
              <a:buClr>
                <a:srgbClr val="A3B1B5"/>
              </a:buClr>
              <a:buSzPct val="120000"/>
              <a:buFont typeface="Arial" charset="0"/>
              <a:buChar char="•"/>
              <a:tabLst/>
              <a:defRPr/>
            </a:pPr>
            <a:r>
              <a:rPr kumimoji="0" lang="de-DE" sz="1800" b="0" i="0" u="none" strike="noStrike" kern="0" cap="none" spc="0" normalizeH="0" baseline="0" noProof="0" dirty="0">
                <a:ln>
                  <a:noFill/>
                </a:ln>
                <a:solidFill>
                  <a:srgbClr val="000000"/>
                </a:solidFill>
                <a:effectLst/>
                <a:uLnTx/>
                <a:uFillTx/>
                <a:latin typeface="+mn-lt"/>
                <a:ea typeface="ＭＳ Ｐゴシック" charset="0"/>
              </a:rPr>
              <a:t>Zweite Ebene</a:t>
            </a:r>
          </a:p>
          <a:p>
            <a:pPr marL="808038" marR="0" lvl="5" indent="-269875" algn="l" defTabSz="914400" rtl="0" eaLnBrk="1" fontAlgn="base" latinLnBrk="0" hangingPunct="1">
              <a:lnSpc>
                <a:spcPct val="90000"/>
              </a:lnSpc>
              <a:spcBef>
                <a:spcPts val="0"/>
              </a:spcBef>
              <a:spcAft>
                <a:spcPts val="600"/>
              </a:spcAft>
              <a:buClr>
                <a:srgbClr val="A3B1B5"/>
              </a:buClr>
              <a:buSzTx/>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Calibri" panose="020F0502020204030204"/>
                <a:ea typeface="Roboto Light" panose="02000000000000000000" pitchFamily="2" charset="0"/>
              </a:rPr>
              <a:t>Dritte Ebene</a:t>
            </a:r>
          </a:p>
        </p:txBody>
      </p:sp>
      <p:sp>
        <p:nvSpPr>
          <p:cNvPr id="8" name="Textplatzhalter 7">
            <a:extLst>
              <a:ext uri="{FF2B5EF4-FFF2-40B4-BE49-F238E27FC236}">
                <a16:creationId xmlns:a16="http://schemas.microsoft.com/office/drawing/2014/main" id="{30B91B8D-67C8-4B7A-B614-69D2CBF86F37}"/>
              </a:ext>
            </a:extLst>
          </p:cNvPr>
          <p:cNvSpPr>
            <a:spLocks noGrp="1"/>
          </p:cNvSpPr>
          <p:nvPr>
            <p:ph type="body" sz="quarter" idx="22" hasCustomPrompt="1"/>
          </p:nvPr>
        </p:nvSpPr>
        <p:spPr>
          <a:xfrm>
            <a:off x="386837" y="9883599"/>
            <a:ext cx="5556763" cy="455354"/>
          </a:xfrm>
        </p:spPr>
        <p:txBody>
          <a:bodyPr anchor="ctr"/>
          <a:lstStyle>
            <a:lvl1pPr>
              <a:lnSpc>
                <a:spcPct val="100000"/>
              </a:lnSpc>
              <a:defRPr sz="1400">
                <a:solidFill>
                  <a:schemeClr val="bg1"/>
                </a:solidFill>
              </a:defRPr>
            </a:lvl1pPr>
          </a:lstStyle>
          <a:p>
            <a:pPr lvl="0"/>
            <a:r>
              <a:rPr lang="de-DE" dirty="0"/>
              <a:t>Fußzeile</a:t>
            </a:r>
          </a:p>
        </p:txBody>
      </p:sp>
      <p:sp>
        <p:nvSpPr>
          <p:cNvPr id="9" name="Rectangle 1">
            <a:extLst>
              <a:ext uri="{FF2B5EF4-FFF2-40B4-BE49-F238E27FC236}">
                <a16:creationId xmlns:a16="http://schemas.microsoft.com/office/drawing/2014/main" id="{0F19C481-91D1-4068-8F2B-B9C8A61F4991}"/>
              </a:ext>
            </a:extLst>
          </p:cNvPr>
          <p:cNvSpPr/>
          <p:nvPr userDrawn="1"/>
        </p:nvSpPr>
        <p:spPr>
          <a:xfrm>
            <a:off x="386837" y="0"/>
            <a:ext cx="1213363" cy="1180619"/>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12" name="Grafik 11">
            <a:hlinkClick r:id="rId2"/>
            <a:extLst>
              <a:ext uri="{FF2B5EF4-FFF2-40B4-BE49-F238E27FC236}">
                <a16:creationId xmlns:a16="http://schemas.microsoft.com/office/drawing/2014/main" id="{E7360459-44CB-4095-8B49-73E5438FC616}"/>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547888" y="454944"/>
            <a:ext cx="891259" cy="584844"/>
          </a:xfrm>
          <a:prstGeom prst="rect">
            <a:avLst/>
          </a:prstGeom>
        </p:spPr>
      </p:pic>
    </p:spTree>
    <p:extLst>
      <p:ext uri="{BB962C8B-B14F-4D97-AF65-F5344CB8AC3E}">
        <p14:creationId xmlns:p14="http://schemas.microsoft.com/office/powerpoint/2010/main" val="1861848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387172" y="765604"/>
            <a:ext cx="6785333" cy="86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de-DE" dirty="0"/>
              <a:t>Klicken Sie, um das Titelformat zu bearbeiten</a:t>
            </a:r>
          </a:p>
        </p:txBody>
      </p:sp>
      <p:sp>
        <p:nvSpPr>
          <p:cNvPr id="1032" name="Rectangle 22"/>
          <p:cNvSpPr>
            <a:spLocks noGrp="1" noChangeArrowheads="1"/>
          </p:cNvSpPr>
          <p:nvPr>
            <p:ph type="body" idx="1"/>
          </p:nvPr>
        </p:nvSpPr>
        <p:spPr bwMode="auto">
          <a:xfrm>
            <a:off x="387172" y="2577631"/>
            <a:ext cx="6785333" cy="702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de-DE" dirty="0"/>
              <a:t>Klicken Sie, um die Formate des Vorlagentextes zu bearbeiten</a:t>
            </a:r>
          </a:p>
          <a:p>
            <a:pPr lvl="1"/>
            <a:r>
              <a:rPr lang="de-DE" dirty="0"/>
              <a:t>Erste Ebene</a:t>
            </a:r>
          </a:p>
          <a:p>
            <a:pPr lvl="2"/>
            <a:r>
              <a:rPr lang="de-DE" dirty="0"/>
              <a:t>Zweite Ebene</a:t>
            </a:r>
          </a:p>
          <a:p>
            <a:pPr lvl="5"/>
            <a:r>
              <a:rPr lang="de-DE" dirty="0"/>
              <a:t>Dritte Ebene</a:t>
            </a:r>
          </a:p>
        </p:txBody>
      </p:sp>
      <p:sp>
        <p:nvSpPr>
          <p:cNvPr id="2" name="Fußzeilenplatzhalter 1">
            <a:extLst>
              <a:ext uri="{FF2B5EF4-FFF2-40B4-BE49-F238E27FC236}">
                <a16:creationId xmlns:a16="http://schemas.microsoft.com/office/drawing/2014/main" id="{53732D2A-FF16-D94C-A15A-112918FF4EA2}"/>
              </a:ext>
            </a:extLst>
          </p:cNvPr>
          <p:cNvSpPr>
            <a:spLocks noGrp="1"/>
          </p:cNvSpPr>
          <p:nvPr>
            <p:ph type="ftr" sz="quarter" idx="3"/>
          </p:nvPr>
        </p:nvSpPr>
        <p:spPr>
          <a:xfrm>
            <a:off x="6120245" y="9883599"/>
            <a:ext cx="1052260" cy="455356"/>
          </a:xfrm>
          <a:prstGeom prst="rect">
            <a:avLst/>
          </a:prstGeom>
        </p:spPr>
        <p:txBody>
          <a:bodyPr vert="horz" wrap="none" lIns="0" tIns="0" rIns="0" bIns="0" rtlCol="0" anchor="ctr"/>
          <a:lstStyle>
            <a:lvl1pPr algn="r">
              <a:defRPr sz="1400">
                <a:solidFill>
                  <a:schemeClr val="bg1"/>
                </a:solidFill>
                <a:latin typeface="+mn-lt"/>
                <a:ea typeface="Roboto" panose="02000000000000000000" pitchFamily="2" charset="0"/>
              </a:defRPr>
            </a:lvl1pPr>
          </a:lstStyle>
          <a:p>
            <a:fld id="{9302D2D9-6C41-8943-9065-B4377A0BA008}" type="slidenum">
              <a:rPr lang="de-DE" smtClean="0"/>
              <a:pPr/>
              <a:t>‹Nr.›</a:t>
            </a:fld>
            <a:endParaRPr lang="de-DE" dirty="0"/>
          </a:p>
        </p:txBody>
      </p:sp>
    </p:spTree>
  </p:cSld>
  <p:clrMap bg1="lt1" tx1="dk1" bg2="lt2" tx2="dk2" accent1="accent1" accent2="accent2" accent3="accent3" accent4="accent4" accent5="accent5" accent6="accent6" hlink="hlink" folHlink="folHlink"/>
  <p:sldLayoutIdLst>
    <p:sldLayoutId id="2147483737" r:id="rId1"/>
    <p:sldLayoutId id="2147483735" r:id="rId2"/>
    <p:sldLayoutId id="2147483726" r:id="rId3"/>
    <p:sldLayoutId id="2147483738" r:id="rId4"/>
    <p:sldLayoutId id="2147483748" r:id="rId5"/>
    <p:sldLayoutId id="2147483745" r:id="rId6"/>
    <p:sldLayoutId id="2147483747" r:id="rId7"/>
    <p:sldLayoutId id="2147483741" r:id="rId8"/>
    <p:sldLayoutId id="2147483739" r:id="rId9"/>
    <p:sldLayoutId id="2147483740" r:id="rId10"/>
    <p:sldLayoutId id="2147483743" r:id="rId11"/>
    <p:sldLayoutId id="2147483744" r:id="rId12"/>
    <p:sldLayoutId id="2147483742" r:id="rId13"/>
    <p:sldLayoutId id="2147483746" r:id="rId14"/>
  </p:sldLayoutIdLst>
  <p:hf hdr="0"/>
  <p:txStyles>
    <p:titleStyle>
      <a:lvl1pPr algn="l" rtl="0" eaLnBrk="1" fontAlgn="base" hangingPunct="1">
        <a:lnSpc>
          <a:spcPct val="100000"/>
        </a:lnSpc>
        <a:spcBef>
          <a:spcPct val="0"/>
        </a:spcBef>
        <a:spcAft>
          <a:spcPct val="0"/>
        </a:spcAft>
        <a:defRPr sz="4600" b="0" i="0" baseline="0">
          <a:solidFill>
            <a:schemeClr val="accent4"/>
          </a:solidFill>
          <a:latin typeface="+mj-lt"/>
          <a:ea typeface="Roboto Black" panose="02000000000000000000" pitchFamily="2" charset="0"/>
          <a:cs typeface="Roboto Black" panose="02000000000000000000" pitchFamily="2" charset="0"/>
        </a:defRPr>
      </a:lvl1pPr>
      <a:lvl2pPr algn="l" rtl="0" eaLnBrk="1" fontAlgn="base" hangingPunct="1">
        <a:spcBef>
          <a:spcPct val="0"/>
        </a:spcBef>
        <a:spcAft>
          <a:spcPct val="0"/>
        </a:spcAft>
        <a:defRPr sz="3653">
          <a:solidFill>
            <a:schemeClr val="tx2"/>
          </a:solidFill>
          <a:latin typeface="BundesSans Web Regular" charset="0"/>
          <a:ea typeface="ＭＳ Ｐゴシック" charset="0"/>
          <a:cs typeface="ＭＳ Ｐゴシック" charset="0"/>
        </a:defRPr>
      </a:lvl2pPr>
      <a:lvl3pPr algn="l" rtl="0" eaLnBrk="1" fontAlgn="base" hangingPunct="1">
        <a:spcBef>
          <a:spcPct val="0"/>
        </a:spcBef>
        <a:spcAft>
          <a:spcPct val="0"/>
        </a:spcAft>
        <a:defRPr sz="3653">
          <a:solidFill>
            <a:schemeClr val="tx2"/>
          </a:solidFill>
          <a:latin typeface="BundesSans Web Regular" charset="0"/>
          <a:ea typeface="ＭＳ Ｐゴシック" charset="0"/>
          <a:cs typeface="ＭＳ Ｐゴシック" charset="0"/>
        </a:defRPr>
      </a:lvl3pPr>
      <a:lvl4pPr algn="l" rtl="0" eaLnBrk="1" fontAlgn="base" hangingPunct="1">
        <a:spcBef>
          <a:spcPct val="0"/>
        </a:spcBef>
        <a:spcAft>
          <a:spcPct val="0"/>
        </a:spcAft>
        <a:defRPr sz="3653">
          <a:solidFill>
            <a:schemeClr val="tx2"/>
          </a:solidFill>
          <a:latin typeface="BundesSans Web Regular" charset="0"/>
          <a:ea typeface="ＭＳ Ｐゴシック" charset="0"/>
          <a:cs typeface="ＭＳ Ｐゴシック" charset="0"/>
        </a:defRPr>
      </a:lvl4pPr>
      <a:lvl5pPr algn="l" rtl="0" eaLnBrk="1" fontAlgn="base" hangingPunct="1">
        <a:spcBef>
          <a:spcPct val="0"/>
        </a:spcBef>
        <a:spcAft>
          <a:spcPct val="0"/>
        </a:spcAft>
        <a:defRPr sz="3653">
          <a:solidFill>
            <a:schemeClr val="tx2"/>
          </a:solidFill>
          <a:latin typeface="BundesSans Web Regular" charset="0"/>
          <a:ea typeface="ＭＳ Ｐゴシック" charset="0"/>
          <a:cs typeface="ＭＳ Ｐゴシック" charset="0"/>
        </a:defRPr>
      </a:lvl5pPr>
      <a:lvl6pPr marL="695950" algn="ctr" rtl="0" eaLnBrk="1" fontAlgn="base" hangingPunct="1">
        <a:spcBef>
          <a:spcPct val="0"/>
        </a:spcBef>
        <a:spcAft>
          <a:spcPct val="0"/>
        </a:spcAft>
        <a:defRPr sz="5480">
          <a:solidFill>
            <a:schemeClr val="tx2"/>
          </a:solidFill>
          <a:latin typeface="Arial Black" pitchFamily="34" charset="0"/>
        </a:defRPr>
      </a:lvl6pPr>
      <a:lvl7pPr marL="1391900" algn="ctr" rtl="0" eaLnBrk="1" fontAlgn="base" hangingPunct="1">
        <a:spcBef>
          <a:spcPct val="0"/>
        </a:spcBef>
        <a:spcAft>
          <a:spcPct val="0"/>
        </a:spcAft>
        <a:defRPr sz="5480">
          <a:solidFill>
            <a:schemeClr val="tx2"/>
          </a:solidFill>
          <a:latin typeface="Arial Black" pitchFamily="34" charset="0"/>
        </a:defRPr>
      </a:lvl7pPr>
      <a:lvl8pPr marL="2087850" algn="ctr" rtl="0" eaLnBrk="1" fontAlgn="base" hangingPunct="1">
        <a:spcBef>
          <a:spcPct val="0"/>
        </a:spcBef>
        <a:spcAft>
          <a:spcPct val="0"/>
        </a:spcAft>
        <a:defRPr sz="5480">
          <a:solidFill>
            <a:schemeClr val="tx2"/>
          </a:solidFill>
          <a:latin typeface="Arial Black" pitchFamily="34" charset="0"/>
        </a:defRPr>
      </a:lvl8pPr>
      <a:lvl9pPr marL="2783799" algn="ctr" rtl="0" eaLnBrk="1" fontAlgn="base" hangingPunct="1">
        <a:spcBef>
          <a:spcPct val="0"/>
        </a:spcBef>
        <a:spcAft>
          <a:spcPct val="0"/>
        </a:spcAft>
        <a:defRPr sz="5480">
          <a:solidFill>
            <a:schemeClr val="tx2"/>
          </a:solidFill>
          <a:latin typeface="Arial Black" pitchFamily="34" charset="0"/>
        </a:defRPr>
      </a:lvl9pPr>
    </p:titleStyle>
    <p:bodyStyle>
      <a:lvl1pPr indent="-246596" algn="l" rtl="0" eaLnBrk="1" fontAlgn="base" hangingPunct="1">
        <a:lnSpc>
          <a:spcPct val="90000"/>
        </a:lnSpc>
        <a:spcBef>
          <a:spcPts val="0"/>
        </a:spcBef>
        <a:spcAft>
          <a:spcPts val="600"/>
        </a:spcAft>
        <a:defRPr sz="1400" b="0">
          <a:solidFill>
            <a:schemeClr val="tx1"/>
          </a:solidFill>
          <a:latin typeface="+mn-lt"/>
          <a:ea typeface="ＭＳ Ｐゴシック" charset="0"/>
          <a:cs typeface="ＭＳ Ｐゴシック" charset="0"/>
        </a:defRPr>
      </a:lvl1pPr>
      <a:lvl2pPr marL="273050" indent="-273050" algn="l" rtl="0" eaLnBrk="1" fontAlgn="base" hangingPunct="1">
        <a:lnSpc>
          <a:spcPct val="90000"/>
        </a:lnSpc>
        <a:spcBef>
          <a:spcPts val="0"/>
        </a:spcBef>
        <a:spcAft>
          <a:spcPts val="600"/>
        </a:spcAft>
        <a:buClr>
          <a:schemeClr val="accent4"/>
        </a:buClr>
        <a:buSzPct val="120000"/>
        <a:buFont typeface="Arial" charset="0"/>
        <a:buChar char="•"/>
        <a:defRPr sz="1400">
          <a:solidFill>
            <a:schemeClr val="tx1"/>
          </a:solidFill>
          <a:latin typeface="+mn-lt"/>
          <a:ea typeface="ＭＳ Ｐゴシック" charset="0"/>
        </a:defRPr>
      </a:lvl2pPr>
      <a:lvl3pPr marL="538163" indent="-268288" algn="l" rtl="0" eaLnBrk="1" fontAlgn="base" hangingPunct="1">
        <a:lnSpc>
          <a:spcPct val="90000"/>
        </a:lnSpc>
        <a:spcBef>
          <a:spcPts val="0"/>
        </a:spcBef>
        <a:spcAft>
          <a:spcPts val="600"/>
        </a:spcAft>
        <a:buClr>
          <a:schemeClr val="accent4"/>
        </a:buClr>
        <a:buSzPct val="120000"/>
        <a:buFont typeface="Arial" charset="0"/>
        <a:buChar char="•"/>
        <a:tabLst/>
        <a:defRPr sz="1400">
          <a:solidFill>
            <a:schemeClr val="tx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indent="-269875" algn="l" rtl="0" eaLnBrk="1" fontAlgn="base" hangingPunct="1">
        <a:lnSpc>
          <a:spcPct val="90000"/>
        </a:lnSpc>
        <a:spcBef>
          <a:spcPts val="0"/>
        </a:spcBef>
        <a:spcAft>
          <a:spcPts val="600"/>
        </a:spcAft>
        <a:buClr>
          <a:schemeClr val="accent4"/>
        </a:buClr>
        <a:buFont typeface="Arial" panose="020B0604020202020204" pitchFamily="34" charset="0"/>
        <a:buChar char="•"/>
        <a:tabLst/>
        <a:defRPr sz="1400" b="0" i="0">
          <a:solidFill>
            <a:schemeClr val="tx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p:bodyStyle>
    <p:otherStyle>
      <a:defPPr>
        <a:defRPr lang="de-DE"/>
      </a:defPPr>
      <a:lvl1pPr marL="0" algn="l" defTabSz="1391900" rtl="0" eaLnBrk="1" latinLnBrk="0" hangingPunct="1">
        <a:defRPr sz="2740" kern="1200">
          <a:solidFill>
            <a:schemeClr val="tx1"/>
          </a:solidFill>
          <a:latin typeface="+mn-lt"/>
          <a:ea typeface="+mn-ea"/>
          <a:cs typeface="+mn-cs"/>
        </a:defRPr>
      </a:lvl1pPr>
      <a:lvl2pPr marL="695950" algn="l" defTabSz="1391900" rtl="0" eaLnBrk="1" latinLnBrk="0" hangingPunct="1">
        <a:defRPr sz="2740" kern="1200">
          <a:solidFill>
            <a:schemeClr val="tx1"/>
          </a:solidFill>
          <a:latin typeface="+mn-lt"/>
          <a:ea typeface="+mn-ea"/>
          <a:cs typeface="+mn-cs"/>
        </a:defRPr>
      </a:lvl2pPr>
      <a:lvl3pPr marL="1391900" algn="l" defTabSz="1391900" rtl="0" eaLnBrk="1" latinLnBrk="0" hangingPunct="1">
        <a:defRPr sz="2740" kern="1200">
          <a:solidFill>
            <a:schemeClr val="tx1"/>
          </a:solidFill>
          <a:latin typeface="+mn-lt"/>
          <a:ea typeface="+mn-ea"/>
          <a:cs typeface="+mn-cs"/>
        </a:defRPr>
      </a:lvl3pPr>
      <a:lvl4pPr marL="2087850" algn="l" defTabSz="1391900" rtl="0" eaLnBrk="1" latinLnBrk="0" hangingPunct="1">
        <a:defRPr sz="2740" kern="1200">
          <a:solidFill>
            <a:schemeClr val="tx1"/>
          </a:solidFill>
          <a:latin typeface="+mn-lt"/>
          <a:ea typeface="+mn-ea"/>
          <a:cs typeface="+mn-cs"/>
        </a:defRPr>
      </a:lvl4pPr>
      <a:lvl5pPr marL="2783799" algn="l" defTabSz="1391900" rtl="0" eaLnBrk="1" latinLnBrk="0" hangingPunct="1">
        <a:defRPr sz="2740" kern="1200">
          <a:solidFill>
            <a:schemeClr val="tx1"/>
          </a:solidFill>
          <a:latin typeface="+mn-lt"/>
          <a:ea typeface="+mn-ea"/>
          <a:cs typeface="+mn-cs"/>
        </a:defRPr>
      </a:lvl5pPr>
      <a:lvl6pPr marL="3479749" algn="l" defTabSz="1391900" rtl="0" eaLnBrk="1" latinLnBrk="0" hangingPunct="1">
        <a:defRPr sz="2740" kern="1200">
          <a:solidFill>
            <a:schemeClr val="tx1"/>
          </a:solidFill>
          <a:latin typeface="+mn-lt"/>
          <a:ea typeface="+mn-ea"/>
          <a:cs typeface="+mn-cs"/>
        </a:defRPr>
      </a:lvl6pPr>
      <a:lvl7pPr marL="4175699" algn="l" defTabSz="1391900" rtl="0" eaLnBrk="1" latinLnBrk="0" hangingPunct="1">
        <a:defRPr sz="2740" kern="1200">
          <a:solidFill>
            <a:schemeClr val="tx1"/>
          </a:solidFill>
          <a:latin typeface="+mn-lt"/>
          <a:ea typeface="+mn-ea"/>
          <a:cs typeface="+mn-cs"/>
        </a:defRPr>
      </a:lvl7pPr>
      <a:lvl8pPr marL="4871649" algn="l" defTabSz="1391900" rtl="0" eaLnBrk="1" latinLnBrk="0" hangingPunct="1">
        <a:defRPr sz="2740" kern="1200">
          <a:solidFill>
            <a:schemeClr val="tx1"/>
          </a:solidFill>
          <a:latin typeface="+mn-lt"/>
          <a:ea typeface="+mn-ea"/>
          <a:cs typeface="+mn-cs"/>
        </a:defRPr>
      </a:lvl8pPr>
      <a:lvl9pPr marL="5567599" algn="l" defTabSz="1391900" rtl="0" eaLnBrk="1" latinLnBrk="0" hangingPunct="1">
        <a:defRPr sz="27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youtube.com/watch?v=eI8L3wV3pBo" TargetMode="External"/><Relationship Id="rId7" Type="http://schemas.openxmlformats.org/officeDocument/2006/relationships/image" Target="../media/image39.png"/><Relationship Id="rId2" Type="http://schemas.openxmlformats.org/officeDocument/2006/relationships/hyperlink" Target="https://nachhaltigerkonsum.info/aktionsmaterialien/fussabdruck" TargetMode="External"/><Relationship Id="rId1" Type="http://schemas.openxmlformats.org/officeDocument/2006/relationships/slideLayout" Target="../slideLayouts/slideLayout4.xml"/><Relationship Id="rId6" Type="http://schemas.openxmlformats.org/officeDocument/2006/relationships/hyperlink" Target="https://climate.ec.europa.eu/eu-action/european-climate-law_en" TargetMode="External"/><Relationship Id="rId5" Type="http://schemas.openxmlformats.org/officeDocument/2006/relationships/hyperlink" Target="https://www.umweltbundesamt.de/system/files/medien/479/publikationen/2025_uba_pos_methanminderung_de_barrierefrei.pdf" TargetMode="External"/><Relationship Id="rId4" Type="http://schemas.openxmlformats.org/officeDocument/2006/relationships/hyperlink" Target="https://www.umweltbundesamt.de/themen/klima-energie/klimawandel/haeufige-fragen-klimawandel#klima"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hyperlink" Target="https://www.umweltbundesamt.de/themen/klima-energie/klimaschutz-energiepolitik-in-deutschland/szenarien-projektionen/treibhausgas-projektionen/aktuelle-treibhausgas-projektionen#2025" TargetMode="External"/><Relationship Id="rId7" Type="http://schemas.openxmlformats.org/officeDocument/2006/relationships/hyperlink" Target="https://www.handprint-hub.de/was-ist-der-handabdruck" TargetMode="External"/><Relationship Id="rId2" Type="http://schemas.openxmlformats.org/officeDocument/2006/relationships/hyperlink" Target="https://www.umweltbundesamt.de/themen/wirtschaft-konsum/konsum-umwelt-zentrale-handlungsfelder#bedarfsfelder" TargetMode="External"/><Relationship Id="rId1" Type="http://schemas.openxmlformats.org/officeDocument/2006/relationships/slideLayout" Target="../slideLayouts/slideLayout4.xml"/><Relationship Id="rId6" Type="http://schemas.openxmlformats.org/officeDocument/2006/relationships/hyperlink" Target="http://www.umweltbundesamt.de/umwelttipps-fuer-den-alltag/basisstrategien-fuer-einen-nachhaltigen-konsum-ein" TargetMode="External"/><Relationship Id="rId5" Type="http://schemas.openxmlformats.org/officeDocument/2006/relationships/hyperlink" Target="https://denkwerkstatt-konsum.umweltbundesamt.de/wirkung#big-points" TargetMode="External"/><Relationship Id="rId4" Type="http://schemas.openxmlformats.org/officeDocument/2006/relationships/hyperlink" Target="https://denkwerkstatt-konsum.umweltbundesamt.de/gemeinschaft#handprint"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denkwerkstatt-konsum.umweltbundesamt.de/bildungsmaterialien#panel-paedagoginnen-0-15plus" TargetMode="External"/><Relationship Id="rId7" Type="http://schemas.openxmlformats.org/officeDocument/2006/relationships/image" Target="../media/image42.png"/><Relationship Id="rId2" Type="http://schemas.openxmlformats.org/officeDocument/2006/relationships/hyperlink" Target="https://denkwerkstatt-konsum.umweltbundesamt.de/politik#wechselspiel" TargetMode="External"/><Relationship Id="rId1" Type="http://schemas.openxmlformats.org/officeDocument/2006/relationships/slideLayout" Target="../slideLayouts/slideLayout4.xml"/><Relationship Id="rId6" Type="http://schemas.openxmlformats.org/officeDocument/2006/relationships/hyperlink" Target="https://denkwerkstatt-konsum.umweltbundesamt.de/orientierung#siegelwissen" TargetMode="External"/><Relationship Id="rId11" Type="http://schemas.openxmlformats.org/officeDocument/2006/relationships/image" Target="../media/image46.png"/><Relationship Id="rId5" Type="http://schemas.openxmlformats.org/officeDocument/2006/relationships/hyperlink" Target="https://www.umweltbundesamt.de/themen/nachhaltige-bekleidung-mehr-fokus-auf-eine-lange" TargetMode="External"/><Relationship Id="rId10" Type="http://schemas.openxmlformats.org/officeDocument/2006/relationships/image" Target="../media/image45.png"/><Relationship Id="rId4" Type="http://schemas.openxmlformats.org/officeDocument/2006/relationships/hyperlink" Target="https://www.umweltbundesamt.de/umwelttipps-fuer-den-alltag/haushalt-wohnen/bekleidung#undefined" TargetMode="External"/><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hyperlink" Target="https://denkwerkstatt-konsum.umweltbundesamt.de/wirkung#big-points" TargetMode="External"/><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hyperlink" Target="https://wir2022.wid.world/" TargetMode="External"/><Relationship Id="rId5" Type="http://schemas.openxmlformats.org/officeDocument/2006/relationships/hyperlink" Target="https://www.oxfam.de/publikationen/oxfam-bericht-klimakluft-reiche-klima-belasten" TargetMode="External"/><Relationship Id="rId4" Type="http://schemas.openxmlformats.org/officeDocument/2006/relationships/hyperlink" Target="https://denkwerkstatt-konsum.umweltbundesamt.de/geld"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eI8L3wV3pBo" TargetMode="External"/><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0.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0.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40.emf"/></Relationships>
</file>

<file path=ppt/slides/_rels/slide22.xml.rels><?xml version="1.0" encoding="UTF-8" standalone="yes"?>
<Relationships xmlns="http://schemas.openxmlformats.org/package/2006/relationships"><Relationship Id="rId3" Type="http://schemas.openxmlformats.org/officeDocument/2006/relationships/hyperlink" Target="https://denkwerkstatt-konsum.umweltbundesamt.de/wirkung#big-points" TargetMode="External"/><Relationship Id="rId2" Type="http://schemas.openxmlformats.org/officeDocument/2006/relationships/image" Target="../media/image41.emf"/><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40.emf"/></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hyperlink" Target="https://www.inkota.de/themen/kleidung-schuhe/kleidung/starke-arbeiterinnen" TargetMode="External"/><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51.png"/><Relationship Id="rId4" Type="http://schemas.openxmlformats.org/officeDocument/2006/relationships/hyperlink" Target="https://www.amnesty.de/informieren/amnesty-journal/bangladesch-modeindustrie-arbeitsbedingungen-interview-kalpona-akter" TargetMode="External"/><Relationship Id="rId9" Type="http://schemas.openxmlformats.org/officeDocument/2006/relationships/hyperlink" Target="https://www.umweltbundesamt.de/umwelttipps-fuer-den-alltag/haushalt-wohnen/bekleidung#gewusst-wie"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sab.sachsen.de/reparaturbonus" TargetMode="External"/><Relationship Id="rId3" Type="http://schemas.openxmlformats.org/officeDocument/2006/relationships/image" Target="../media/image53.png"/><Relationship Id="rId7" Type="http://schemas.openxmlformats.org/officeDocument/2006/relationships/hyperlink" Target="https://www.textilbuendnis.com/"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s://www.oxfam.de/themen/lieferkettengesetz" TargetMode="External"/><Relationship Id="rId11" Type="http://schemas.microsoft.com/office/2007/relationships/hdphoto" Target="../media/hdphoto2.wdp"/><Relationship Id="rId5" Type="http://schemas.openxmlformats.org/officeDocument/2006/relationships/hyperlink" Target="https://www.greenpeace.de/engagieren/nachhaltiger-leben/fast-fashion-kostet-uns-die-welt" TargetMode="External"/><Relationship Id="rId10" Type="http://schemas.openxmlformats.org/officeDocument/2006/relationships/image" Target="../media/image54.png"/><Relationship Id="rId4" Type="http://schemas.microsoft.com/office/2007/relationships/hdphoto" Target="../media/hdphoto1.wdp"/><Relationship Id="rId9" Type="http://schemas.openxmlformats.org/officeDocument/2006/relationships/hyperlink" Target="https://www.bundesumweltministerium.de/themen/nachhaltigkeit/konsum-und-produkte/produktbereiche/mode-und-textilien"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zukunftshaus-wuerzburg.de/"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55.png"/><Relationship Id="rId4" Type="http://schemas.openxmlformats.org/officeDocument/2006/relationships/hyperlink" Target="https://www.textilbuendnis.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mail@nachhaltigerkonsum.info" TargetMode="Externa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www.zukunftshaus-wuerzburg.de/" TargetMode="External"/><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3.png"/><Relationship Id="rId5" Type="http://schemas.microsoft.com/office/2007/relationships/hdphoto" Target="../media/hdphoto1.wdp"/><Relationship Id="rId4" Type="http://schemas.openxmlformats.org/officeDocument/2006/relationships/image" Target="../media/image51.png"/><Relationship Id="rId9"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eI8L3wV3pBo" TargetMode="External"/><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41.em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nachhaltigerkonsum.info/media/2300" TargetMode="External"/><Relationship Id="rId1" Type="http://schemas.openxmlformats.org/officeDocument/2006/relationships/slideLayout" Target="../slideLayouts/slideLayout4.xml"/><Relationship Id="rId6" Type="http://schemas.openxmlformats.org/officeDocument/2006/relationships/image" Target="../media/image34.jpg"/><Relationship Id="rId5" Type="http://schemas.openxmlformats.org/officeDocument/2006/relationships/hyperlink" Target="https://unric.org/de/17ziele/" TargetMode="External"/><Relationship Id="rId4" Type="http://schemas.openxmlformats.org/officeDocument/2006/relationships/image" Target="../media/image33.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www.inkota.de/themen/kleidung-schuhe/kleidung/starke-arbeiterinnen" TargetMode="External"/><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hyperlink" Target="https://www.umweltbundesamt.de/umwelttipps-fuer-den-alltag/haushalt-wohnen/bekleidung#gewusst-wie" TargetMode="External"/><Relationship Id="rId4" Type="http://schemas.openxmlformats.org/officeDocument/2006/relationships/hyperlink" Target="https://www.amnesty.de/informieren/amnesty-journal/bangladesch-modeindustrie-arbeitsbedingungen-interview-kalpona-akter" TargetMode="External"/><Relationship Id="rId9" Type="http://schemas.microsoft.com/office/2007/relationships/hdphoto" Target="../media/hdphoto2.wdp"/></Relationships>
</file>

<file path=ppt/slides/_rels/slide4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www.greenpeace.de/engagieren/nachhaltiger-leben/fast-fashion-kostet-uns-die-welt" TargetMode="External"/><Relationship Id="rId7"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hyperlink" Target="https://www.bundesumweltministerium.de/themen/nachhaltigkeit/konsum-und-produkte/produktbereiche/mode-und-textilien" TargetMode="External"/><Relationship Id="rId5" Type="http://schemas.openxmlformats.org/officeDocument/2006/relationships/hyperlink" Target="https://www.sab.sachsen.de/reparaturbonus" TargetMode="External"/><Relationship Id="rId10" Type="http://schemas.microsoft.com/office/2007/relationships/hdphoto" Target="../media/hdphoto2.wdp"/><Relationship Id="rId4" Type="http://schemas.openxmlformats.org/officeDocument/2006/relationships/hyperlink" Target="https://www.oxfam.de/themen/lieferkettengesetz" TargetMode="External"/><Relationship Id="rId9"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hyperlink" Target="https://www.zukunftshaus-wuerzburg.de/"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55.png"/><Relationship Id="rId4" Type="http://schemas.openxmlformats.org/officeDocument/2006/relationships/hyperlink" Target="https://www.textilbuendnis.com/"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3.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denkwerkstatt-konsum.umweltbundesamt.de/bildungsmaterialien#panel-paedagoginnen" TargetMode="Externa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hyperlink" Target="https://nachhaltigerkonsum.info/" TargetMode="External"/><Relationship Id="rId2" Type="http://schemas.openxmlformats.org/officeDocument/2006/relationships/hyperlink" Target="mailto:mail@nachhaltigerkonsum.info" TargetMode="Externa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youtube.com/watch?v=eI8L3wV3pBo"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denkwerkstatt-konsum.umweltbundesamt.de/mini-game-rette-yuki/"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B0C267A-E158-4D88-9937-DEABBF0FE49F}"/>
              </a:ext>
            </a:extLst>
          </p:cNvPr>
          <p:cNvSpPr>
            <a:spLocks noGrp="1"/>
          </p:cNvSpPr>
          <p:nvPr>
            <p:ph type="title"/>
          </p:nvPr>
        </p:nvSpPr>
        <p:spPr>
          <a:xfrm>
            <a:off x="418096" y="7105229"/>
            <a:ext cx="6723484" cy="1212182"/>
          </a:xfrm>
        </p:spPr>
        <p:txBody>
          <a:bodyPr/>
          <a:lstStyle/>
          <a:p>
            <a:r>
              <a:rPr lang="de-DE" b="1" dirty="0"/>
              <a:t>Klimaschutz</a:t>
            </a:r>
            <a:r>
              <a:rPr lang="de-DE" dirty="0"/>
              <a:t> </a:t>
            </a:r>
            <a:r>
              <a:rPr lang="de-DE" b="1" dirty="0"/>
              <a:t>im Alltag: </a:t>
            </a:r>
            <a:r>
              <a:rPr lang="de-DE" dirty="0"/>
              <a:t> Worauf kommt’s an?</a:t>
            </a:r>
          </a:p>
        </p:txBody>
      </p:sp>
      <p:sp>
        <p:nvSpPr>
          <p:cNvPr id="4" name="Textplatzhalter 3">
            <a:extLst>
              <a:ext uri="{FF2B5EF4-FFF2-40B4-BE49-F238E27FC236}">
                <a16:creationId xmlns:a16="http://schemas.microsoft.com/office/drawing/2014/main" id="{0D0C6F83-9113-46F8-8CCF-8FBD00F5135A}"/>
              </a:ext>
            </a:extLst>
          </p:cNvPr>
          <p:cNvSpPr>
            <a:spLocks noGrp="1"/>
          </p:cNvSpPr>
          <p:nvPr>
            <p:ph type="body" sz="quarter" idx="20"/>
          </p:nvPr>
        </p:nvSpPr>
        <p:spPr/>
        <p:txBody>
          <a:bodyPr/>
          <a:lstStyle/>
          <a:p>
            <a:r>
              <a:rPr lang="de-DE" dirty="0"/>
              <a:t>Teste es mit der </a:t>
            </a:r>
            <a:r>
              <a:rPr lang="de-DE" b="1" dirty="0"/>
              <a:t>Klimawaage</a:t>
            </a:r>
            <a:r>
              <a:rPr lang="de-DE" dirty="0"/>
              <a:t>!</a:t>
            </a:r>
          </a:p>
        </p:txBody>
      </p:sp>
    </p:spTree>
    <p:extLst>
      <p:ext uri="{BB962C8B-B14F-4D97-AF65-F5344CB8AC3E}">
        <p14:creationId xmlns:p14="http://schemas.microsoft.com/office/powerpoint/2010/main" val="1019920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a:extLst>
              <a:ext uri="{FF2B5EF4-FFF2-40B4-BE49-F238E27FC236}">
                <a16:creationId xmlns:a16="http://schemas.microsoft.com/office/drawing/2014/main" id="{CC4EC57B-1119-DD2E-C8F3-B3976F814519}"/>
              </a:ext>
              <a:ext uri="{C183D7F6-B498-43B3-948B-1728B52AA6E4}">
                <adec:decorative xmlns:adec="http://schemas.microsoft.com/office/drawing/2017/decorative" val="1"/>
              </a:ext>
            </a:extLst>
          </p:cNvPr>
          <p:cNvSpPr/>
          <p:nvPr/>
        </p:nvSpPr>
        <p:spPr>
          <a:xfrm>
            <a:off x="3965138" y="5734522"/>
            <a:ext cx="3207367" cy="1706802"/>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spcAft>
                <a:spcPts val="600"/>
              </a:spcAft>
            </a:pPr>
            <a:endParaRPr lang="de-DE" sz="1200" b="1" dirty="0"/>
          </a:p>
        </p:txBody>
      </p:sp>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p:txBody>
          <a:bodyPr anchor="t"/>
          <a:lstStyle/>
          <a:p>
            <a:r>
              <a:rPr lang="de-DE" b="1" dirty="0">
                <a:latin typeface="Inria Sans" pitchFamily="2" charset="0"/>
              </a:rPr>
              <a:t>Hintergrundinformationen</a:t>
            </a: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10</a:t>
            </a:fld>
            <a:endParaRPr lang="de-DE" dirty="0">
              <a:latin typeface="Inria Sans" pitchFamily="2" charset="0"/>
            </a:endParaRPr>
          </a:p>
        </p:txBody>
      </p:sp>
      <p:sp>
        <p:nvSpPr>
          <p:cNvPr id="4" name="Textplatzhalter 3">
            <a:extLst>
              <a:ext uri="{FF2B5EF4-FFF2-40B4-BE49-F238E27FC236}">
                <a16:creationId xmlns:a16="http://schemas.microsoft.com/office/drawing/2014/main" id="{AECE44BB-FAFE-000B-A5AF-DECE2E5104A9}"/>
              </a:ext>
            </a:extLst>
          </p:cNvPr>
          <p:cNvSpPr>
            <a:spLocks noGrp="1"/>
          </p:cNvSpPr>
          <p:nvPr>
            <p:ph type="body" sz="quarter" idx="21"/>
          </p:nvPr>
        </p:nvSpPr>
        <p:spPr/>
        <p:txBody>
          <a:bodyPr numCol="2" spcCol="360000"/>
          <a:lstStyle/>
          <a:p>
            <a:pPr>
              <a:lnSpc>
                <a:spcPct val="100000"/>
              </a:lnSpc>
            </a:pPr>
            <a:r>
              <a:rPr lang="de-DE" b="1" dirty="0">
                <a:solidFill>
                  <a:schemeClr val="accent1"/>
                </a:solidFill>
                <a:latin typeface="Inria Sans" pitchFamily="2" charset="0"/>
              </a:rPr>
              <a:t>M0 – Emissionen und Klimawandel</a:t>
            </a:r>
          </a:p>
          <a:p>
            <a:pPr>
              <a:lnSpc>
                <a:spcPct val="100000"/>
              </a:lnSpc>
            </a:pPr>
            <a:r>
              <a:rPr lang="de-DE" sz="1000" b="1" dirty="0">
                <a:latin typeface="Inria Sans" pitchFamily="2" charset="0"/>
              </a:rPr>
              <a:t>CO</a:t>
            </a:r>
            <a:r>
              <a:rPr lang="de-DE" sz="1000" b="1" baseline="-25000" dirty="0">
                <a:latin typeface="Inria Sans" pitchFamily="2" charset="0"/>
              </a:rPr>
              <a:t>2</a:t>
            </a:r>
            <a:r>
              <a:rPr lang="de-DE" sz="1000" b="1" dirty="0">
                <a:latin typeface="Inria Sans" pitchFamily="2" charset="0"/>
              </a:rPr>
              <a:t> und CO</a:t>
            </a:r>
            <a:r>
              <a:rPr lang="de-DE" sz="1000" b="1" baseline="-25000" dirty="0">
                <a:latin typeface="Inria Sans" pitchFamily="2" charset="0"/>
              </a:rPr>
              <a:t>2</a:t>
            </a:r>
            <a:r>
              <a:rPr lang="de-DE" sz="1000" b="1" dirty="0">
                <a:latin typeface="Inria Sans" pitchFamily="2" charset="0"/>
              </a:rPr>
              <a:t>e: </a:t>
            </a:r>
            <a:r>
              <a:rPr lang="de-DE" sz="1000" dirty="0">
                <a:latin typeface="Inria Sans" pitchFamily="2" charset="0"/>
              </a:rPr>
              <a:t>Der Schwerpunkt dieses Unterrichtsmaterials liegt auf CO</a:t>
            </a:r>
            <a:r>
              <a:rPr lang="de-DE" sz="1000" baseline="-25000" dirty="0">
                <a:latin typeface="Inria Sans" pitchFamily="2" charset="0"/>
              </a:rPr>
              <a:t>2</a:t>
            </a:r>
            <a:r>
              <a:rPr lang="de-DE" sz="1000" dirty="0">
                <a:latin typeface="Inria Sans" pitchFamily="2" charset="0"/>
              </a:rPr>
              <a:t> und weiteren Treibhausgasen wie Methan, Lachgas oder F-Gase. Treibhausgase sind eine wichtige Kennzahl im Klimaschutz, da der Grad der Erderwärmung mit der Konzentration der Treibhausgase in der Atmosphäre zusammenhängt. Damit die Wirkung der verschiedenen Treibhausgase miteinander vergleichbar ist, werden die Emissionen in Bezug auf die Klimawirkung von CO</a:t>
            </a:r>
            <a:r>
              <a:rPr lang="de-DE" sz="1000" baseline="-25000" dirty="0">
                <a:latin typeface="Inria Sans" pitchFamily="2" charset="0"/>
              </a:rPr>
              <a:t>2</a:t>
            </a:r>
            <a:r>
              <a:rPr lang="de-DE" sz="1000" dirty="0">
                <a:latin typeface="Inria Sans" pitchFamily="2" charset="0"/>
              </a:rPr>
              <a:t> gesetzt und in der Einheit CO</a:t>
            </a:r>
            <a:r>
              <a:rPr lang="de-DE" sz="1000" baseline="-25000" dirty="0">
                <a:latin typeface="Inria Sans" pitchFamily="2" charset="0"/>
              </a:rPr>
              <a:t>2</a:t>
            </a:r>
            <a:r>
              <a:rPr lang="de-DE" sz="1000" dirty="0">
                <a:latin typeface="Inria Sans" pitchFamily="2" charset="0"/>
              </a:rPr>
              <a:t>-Äquivalente bzw. CO</a:t>
            </a:r>
            <a:r>
              <a:rPr lang="de-DE" sz="1000" baseline="-25000" dirty="0">
                <a:latin typeface="Inria Sans" pitchFamily="2" charset="0"/>
              </a:rPr>
              <a:t>2</a:t>
            </a:r>
            <a:r>
              <a:rPr lang="de-DE" sz="1000" dirty="0">
                <a:latin typeface="Inria Sans" pitchFamily="2" charset="0"/>
              </a:rPr>
              <a:t>e angegeben (im Folgenden: CO</a:t>
            </a:r>
            <a:r>
              <a:rPr lang="de-DE" sz="1000" baseline="-25000" dirty="0">
                <a:latin typeface="Inria Sans" pitchFamily="2" charset="0"/>
              </a:rPr>
              <a:t>2</a:t>
            </a:r>
            <a:r>
              <a:rPr lang="de-DE" sz="1000" dirty="0">
                <a:latin typeface="Inria Sans" pitchFamily="2" charset="0"/>
              </a:rPr>
              <a:t>). Beispiel: Die Klimawirkung von Methan entspricht der 28-30-fachen Klimawirkung von CO</a:t>
            </a:r>
            <a:r>
              <a:rPr lang="de-DE" sz="1000" baseline="-25000" dirty="0">
                <a:latin typeface="Inria Sans" pitchFamily="2" charset="0"/>
              </a:rPr>
              <a:t>2</a:t>
            </a:r>
            <a:r>
              <a:rPr lang="de-DE" sz="1000" dirty="0">
                <a:latin typeface="Inria Sans" pitchFamily="2" charset="0"/>
              </a:rPr>
              <a:t>. </a:t>
            </a:r>
          </a:p>
          <a:p>
            <a:pPr>
              <a:lnSpc>
                <a:spcPct val="100000"/>
              </a:lnSpc>
            </a:pPr>
            <a:r>
              <a:rPr lang="de-DE" sz="1000" dirty="0">
                <a:latin typeface="Inria Sans" pitchFamily="2" charset="0"/>
              </a:rPr>
              <a:t>Um den Klimawandel zu begrenzen, muss weltweit möglichst schnell das Ziel der Klimaneutralität erreicht werden, d.h. netto-null Treibhausgasemissionen. Netto-null bedeutet, dass nur so viele Treibhausgase emittiert werden, wie an anderer Stelle durch natürliche Senken wie Meere oder Wälder oder durch technische Senken (z.B. die Herstellung von Pflanzenkohle) wieder aus der Atmosphäre entfernt werden können. Dazu braucht es vor allem eine drastische Reduzierung der aktuellen Treibhausgasemissionen. Hier sind alle gefragt: Politik, Wirtschaft, Konsument*innen. Der Ausstoß an Treibhausgasen pro Person liegt in Deutschland verbrauchsbezogen bei rund 10 Tonnen. Klimaverträglich wäre ein weltweiter Pro-Kopf-Ausstoß von unter einer Tonne CO</a:t>
            </a:r>
            <a:r>
              <a:rPr lang="de-DE" sz="1000" baseline="-25000" dirty="0">
                <a:latin typeface="Inria Sans" pitchFamily="2" charset="0"/>
              </a:rPr>
              <a:t>2</a:t>
            </a:r>
            <a:r>
              <a:rPr lang="de-DE" sz="1000" dirty="0">
                <a:latin typeface="Inria Sans" pitchFamily="2" charset="0"/>
              </a:rPr>
              <a:t>-Äquivalenten.</a:t>
            </a:r>
          </a:p>
          <a:p>
            <a:pPr>
              <a:lnSpc>
                <a:spcPct val="100000"/>
              </a:lnSpc>
            </a:pPr>
            <a:endParaRPr lang="de-DE" sz="1000" dirty="0">
              <a:latin typeface="Inria Sans" pitchFamily="2" charset="0"/>
            </a:endParaRPr>
          </a:p>
          <a:p>
            <a:pPr>
              <a:lnSpc>
                <a:spcPct val="100000"/>
              </a:lnSpc>
            </a:pPr>
            <a:r>
              <a:rPr lang="de-DE" sz="1200" b="1" dirty="0">
                <a:latin typeface="Inria Sans" pitchFamily="2" charset="0"/>
              </a:rPr>
              <a:t>Zum Weiterlesen und Quellen: </a:t>
            </a:r>
          </a:p>
          <a:p>
            <a:pPr marL="90488" indent="-90488">
              <a:lnSpc>
                <a:spcPct val="100000"/>
              </a:lnSpc>
              <a:buClr>
                <a:schemeClr val="accent4"/>
              </a:buClr>
              <a:buFont typeface="Arial" panose="020B0604020202020204" pitchFamily="34" charset="0"/>
              <a:buChar char="•"/>
            </a:pPr>
            <a:r>
              <a:rPr lang="de-DE" sz="1000" dirty="0">
                <a:latin typeface="Inria Sans" pitchFamily="2" charset="0"/>
              </a:rPr>
              <a:t>Quelle: </a:t>
            </a:r>
            <a:r>
              <a:rPr lang="de-DE" sz="1000" dirty="0">
                <a:latin typeface="Inria Sans" pitchFamily="2" charset="0"/>
                <a:hlinkClick r:id="rId2"/>
              </a:rPr>
              <a:t>https://nachhaltigerkonsum.info/aktionsmaterialien/fussabdruck</a:t>
            </a:r>
            <a:r>
              <a:rPr lang="de-DE" sz="1000" dirty="0">
                <a:latin typeface="Inria Sans" pitchFamily="2" charset="0"/>
              </a:rPr>
              <a:t> </a:t>
            </a:r>
          </a:p>
          <a:p>
            <a:pPr marL="85725" indent="-85725">
              <a:lnSpc>
                <a:spcPct val="100000"/>
              </a:lnSpc>
              <a:buClr>
                <a:schemeClr val="accent4"/>
              </a:buClr>
              <a:buFont typeface="Arial" panose="020B0604020202020204" pitchFamily="34" charset="0"/>
              <a:buChar char="•"/>
            </a:pPr>
            <a:r>
              <a:rPr lang="de-DE" sz="1000" dirty="0" err="1">
                <a:latin typeface="Inria Sans" pitchFamily="2" charset="0"/>
              </a:rPr>
              <a:t>Erklärfilm</a:t>
            </a:r>
            <a:r>
              <a:rPr lang="de-DE" sz="1000" dirty="0">
                <a:latin typeface="Inria Sans" pitchFamily="2" charset="0"/>
              </a:rPr>
              <a:t> Treibhausgase und Treibhauseffekt - Umweltbundesamt: </a:t>
            </a:r>
          </a:p>
          <a:p>
            <a:pPr marL="898525" indent="0">
              <a:lnSpc>
                <a:spcPct val="100000"/>
              </a:lnSpc>
              <a:buClr>
                <a:schemeClr val="accent4"/>
              </a:buClr>
            </a:pPr>
            <a:r>
              <a:rPr lang="de-DE" sz="1000" dirty="0">
                <a:latin typeface="Inria Sans" pitchFamily="2" charset="0"/>
                <a:hlinkClick r:id="rId3"/>
              </a:rPr>
              <a:t>youtube.com/</a:t>
            </a:r>
            <a:r>
              <a:rPr lang="de-DE" sz="1000" dirty="0" err="1">
                <a:latin typeface="Inria Sans" pitchFamily="2" charset="0"/>
                <a:hlinkClick r:id="rId3"/>
              </a:rPr>
              <a:t>watch?v</a:t>
            </a:r>
            <a:r>
              <a:rPr lang="de-DE" sz="1000" dirty="0">
                <a:latin typeface="Inria Sans" pitchFamily="2" charset="0"/>
                <a:hlinkClick r:id="rId3"/>
              </a:rPr>
              <a:t>=eI8L3wV3pBo</a:t>
            </a:r>
            <a:endParaRPr lang="de-DE" sz="1000" dirty="0">
              <a:latin typeface="Inria Sans" pitchFamily="2" charset="0"/>
            </a:endParaRPr>
          </a:p>
          <a:p>
            <a:pPr marL="720725" indent="0">
              <a:lnSpc>
                <a:spcPct val="100000"/>
              </a:lnSpc>
              <a:buClr>
                <a:schemeClr val="accent4"/>
              </a:buClr>
            </a:pPr>
            <a:br>
              <a:rPr lang="de-DE" sz="1000" dirty="0">
                <a:latin typeface="Inria Sans" pitchFamily="2" charset="0"/>
              </a:rPr>
            </a:br>
            <a:br>
              <a:rPr lang="de-DE" sz="1000" dirty="0">
                <a:latin typeface="Inria Sans" pitchFamily="2" charset="0"/>
              </a:rPr>
            </a:br>
            <a:endParaRPr lang="de-DE" sz="1000" dirty="0">
              <a:latin typeface="Inria Sans" pitchFamily="2" charset="0"/>
            </a:endParaRPr>
          </a:p>
          <a:p>
            <a:pPr marL="90488" indent="-90488">
              <a:lnSpc>
                <a:spcPct val="100000"/>
              </a:lnSpc>
              <a:buClr>
                <a:schemeClr val="accent4"/>
              </a:buClr>
              <a:buFont typeface="Arial" panose="020B0604020202020204" pitchFamily="34" charset="0"/>
              <a:buChar char="•"/>
            </a:pPr>
            <a:r>
              <a:rPr lang="de-DE" sz="1000" dirty="0">
                <a:latin typeface="Inria Sans" pitchFamily="2" charset="0"/>
              </a:rPr>
              <a:t>FAQ Klimawandel - Umweltbundesamt: </a:t>
            </a:r>
            <a:r>
              <a:rPr lang="de-DE" sz="1000" dirty="0">
                <a:latin typeface="Inria Sans" pitchFamily="2" charset="0"/>
                <a:hlinkClick r:id="rId4"/>
              </a:rPr>
              <a:t>https://www.umweltbundesamt.de/themen/klima-energie/klimawandel/haeufige-fragen-klimawandel#klima</a:t>
            </a:r>
            <a:r>
              <a:rPr lang="de-DE" sz="1000" dirty="0">
                <a:latin typeface="Inria Sans" pitchFamily="2" charset="0"/>
              </a:rPr>
              <a:t> </a:t>
            </a:r>
          </a:p>
          <a:p>
            <a:pPr marL="90488" indent="-90488">
              <a:lnSpc>
                <a:spcPct val="100000"/>
              </a:lnSpc>
              <a:buClr>
                <a:schemeClr val="accent4"/>
              </a:buClr>
              <a:buFont typeface="Arial" panose="020B0604020202020204" pitchFamily="34" charset="0"/>
              <a:buChar char="•"/>
            </a:pPr>
            <a:r>
              <a:rPr lang="de-DE" sz="1000" dirty="0">
                <a:latin typeface="Inria Sans" pitchFamily="2" charset="0"/>
              </a:rPr>
              <a:t>Umweltbundesamt (2025): Unterschätztes Treibhausgas Methan: </a:t>
            </a:r>
            <a:r>
              <a:rPr lang="de-DE" sz="1000" dirty="0">
                <a:latin typeface="Inria Sans" pitchFamily="2" charset="0"/>
                <a:hlinkClick r:id="rId5"/>
              </a:rPr>
              <a:t>https://www.umweltbundesamt.de/system/files/medien/479/publikationen/2025_uba_pos_methanminderung_de_barrierefrei.pdf</a:t>
            </a:r>
            <a:r>
              <a:rPr lang="de-DE" sz="1000" dirty="0">
                <a:latin typeface="Inria Sans" pitchFamily="2" charset="0"/>
              </a:rPr>
              <a:t> </a:t>
            </a:r>
          </a:p>
          <a:p>
            <a:pPr>
              <a:lnSpc>
                <a:spcPct val="100000"/>
              </a:lnSpc>
            </a:pPr>
            <a:endParaRPr lang="de-DE" sz="1000" dirty="0">
              <a:latin typeface="Inria Sans" pitchFamily="2" charset="0"/>
            </a:endParaRPr>
          </a:p>
          <a:p>
            <a:pPr>
              <a:lnSpc>
                <a:spcPct val="100000"/>
              </a:lnSpc>
            </a:pPr>
            <a:r>
              <a:rPr lang="de-DE" b="1" dirty="0">
                <a:solidFill>
                  <a:schemeClr val="accent1"/>
                </a:solidFill>
                <a:latin typeface="Inria Sans" pitchFamily="2" charset="0"/>
              </a:rPr>
              <a:t>M1 – Nachhaltigen Konsum verstehen: Fußabdruck, Big Points, Handabdruck</a:t>
            </a:r>
          </a:p>
          <a:p>
            <a:pPr>
              <a:lnSpc>
                <a:spcPct val="100000"/>
              </a:lnSpc>
            </a:pPr>
            <a:r>
              <a:rPr lang="de-DE" sz="1000" b="1" dirty="0">
                <a:latin typeface="Inria Sans" pitchFamily="2" charset="0"/>
              </a:rPr>
              <a:t>Definition „Konsum“: </a:t>
            </a:r>
            <a:r>
              <a:rPr lang="de-DE" sz="1000" dirty="0">
                <a:latin typeface="Inria Sans" pitchFamily="2" charset="0"/>
              </a:rPr>
              <a:t>Konsum umfasst alle Güter und Dienstleistungen, die wir kaufen, benutzen und entsorgen, um unsere Wünsche und Bedürfnisse zu erfüllen. Dies betrifft unterschiedliche Bedürfnisfelder wie z.B. Wohnen, Mobilität, Ernährung oder Bekleidung.</a:t>
            </a:r>
          </a:p>
          <a:p>
            <a:pPr>
              <a:lnSpc>
                <a:spcPct val="100000"/>
              </a:lnSpc>
            </a:pPr>
            <a:r>
              <a:rPr lang="de-DE" sz="1000" b="1" dirty="0">
                <a:latin typeface="Inria Sans" pitchFamily="2" charset="0"/>
              </a:rPr>
              <a:t>„Nachhaltiger Konsum“ </a:t>
            </a:r>
            <a:r>
              <a:rPr lang="de-DE" sz="1000" dirty="0">
                <a:latin typeface="Inria Sans" pitchFamily="2" charset="0"/>
              </a:rPr>
              <a:t>bedeutet, hier und heute so zu leben, dass überall und auch in Zukunft alle Menschen so leben können. Nachhaltiger Konsum beschreibt demnach global verallgemeinerbare Konsummuster und Lebensstile, die unterschiedliche planetare Grenzen (z.B. für Treibhausgase, Stickstoff, Phosphor oder für die Süßwassernutzung) nicht überschreiten. Klimaschutz ist einerseits nur ein Aspekt von nachhaltigem Konsum, andererseits ist Klimaneutralität aber eine ganz zentrale Mindestbedingung für nachhaltigen Konsum. Die gute Messbarkeit (z.B. mit CO</a:t>
            </a:r>
            <a:r>
              <a:rPr lang="de-DE" sz="1000" baseline="-25000" dirty="0">
                <a:latin typeface="Inria Sans" pitchFamily="2" charset="0"/>
              </a:rPr>
              <a:t>2</a:t>
            </a:r>
            <a:r>
              <a:rPr lang="de-DE" sz="1000" dirty="0">
                <a:latin typeface="Inria Sans" pitchFamily="2" charset="0"/>
              </a:rPr>
              <a:t>-Rechnern) sowie die gute Eignung als Leitindikator für nachhaltigen Konsum sind der Grund, weshalb auch in dieser Unterrichtseinheit auf Klimaschutz fokussiert wird.</a:t>
            </a:r>
          </a:p>
          <a:p>
            <a:pPr>
              <a:lnSpc>
                <a:spcPct val="100000"/>
              </a:lnSpc>
            </a:pPr>
            <a:r>
              <a:rPr lang="de-DE" sz="1000" dirty="0">
                <a:latin typeface="Inria Sans" pitchFamily="2" charset="0"/>
              </a:rPr>
              <a:t>Darüber hinaus berücksichtigt nachhaltiger Konsum neben Umweltaspekten auch soziale Aspekte. Vieles, was sich im Laufe der Herstellung, Nutzung und Entsorgung von Produkten negativ auf die Umwelt auswirkt, beeinträchtigt zugleich direkt die Gesundheit der Menschen im Umfeld, etwa der Ausstoß von Schadstoffen bei der Produktion.</a:t>
            </a:r>
          </a:p>
          <a:p>
            <a:pPr>
              <a:lnSpc>
                <a:spcPct val="100000"/>
              </a:lnSpc>
            </a:pPr>
            <a:endParaRPr lang="de-DE" sz="1000" dirty="0">
              <a:solidFill>
                <a:schemeClr val="accent1"/>
              </a:solidFill>
              <a:latin typeface="Inria Sans" pitchFamily="2" charset="0"/>
            </a:endParaRPr>
          </a:p>
          <a:p>
            <a:pPr marL="179388" indent="0">
              <a:lnSpc>
                <a:spcPct val="100000"/>
              </a:lnSpc>
            </a:pPr>
            <a:r>
              <a:rPr lang="de-DE" sz="1200" b="1" dirty="0">
                <a:solidFill>
                  <a:schemeClr val="accent1"/>
                </a:solidFill>
                <a:latin typeface="Inria Sans" pitchFamily="2" charset="0"/>
              </a:rPr>
              <a:t>Klimaziele Deutschland</a:t>
            </a:r>
          </a:p>
          <a:p>
            <a:pPr marL="179388" indent="0">
              <a:lnSpc>
                <a:spcPct val="100000"/>
              </a:lnSpc>
            </a:pPr>
            <a:r>
              <a:rPr lang="de-DE" sz="1000" dirty="0">
                <a:latin typeface="Inria Sans" pitchFamily="2" charset="0"/>
              </a:rPr>
              <a:t>Deutschland hat das Paris-Abkommen 2015 ratifiziert und sich damit völkerrechtlich bindend zur Senkung der Emissionen verpflichtet. Das nationale Ziel der Klimaneutralität bis 2045 ist im Bundes-Klimaschutzgesetz verankert, die EU strebt bis 2050 Treibhausgasneutralität an. Gesetzlich geregelt sind </a:t>
            </a:r>
            <a:br>
              <a:rPr lang="de-DE" sz="1000" dirty="0">
                <a:latin typeface="Inria Sans" pitchFamily="2" charset="0"/>
              </a:rPr>
            </a:br>
            <a:r>
              <a:rPr lang="de-DE" sz="1000" dirty="0">
                <a:latin typeface="Inria Sans" pitchFamily="2" charset="0"/>
              </a:rPr>
              <a:t>die Ziele und Maßnahmen im </a:t>
            </a:r>
            <a:r>
              <a:rPr lang="de-DE" sz="1000" dirty="0">
                <a:latin typeface="Inria Sans" pitchFamily="2" charset="0"/>
                <a:hlinkClick r:id="rId6"/>
              </a:rPr>
              <a:t>EU-Klimagesetz</a:t>
            </a:r>
            <a:r>
              <a:rPr lang="de-DE" sz="1000" dirty="0">
                <a:latin typeface="Inria Sans" pitchFamily="2" charset="0"/>
              </a:rPr>
              <a:t>.</a:t>
            </a:r>
          </a:p>
          <a:p>
            <a:pPr>
              <a:lnSpc>
                <a:spcPct val="100000"/>
              </a:lnSpc>
            </a:pPr>
            <a:endParaRPr lang="de-DE" sz="1000"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r>
              <a:rPr lang="de-DE" sz="1000" dirty="0">
                <a:latin typeface="Inria Sans" pitchFamily="2" charset="0"/>
              </a:rPr>
              <a:t>Klimawaage – </a:t>
            </a:r>
            <a:r>
              <a:rPr lang="de-DE" sz="1000" b="1" dirty="0">
                <a:latin typeface="Inria Sans" pitchFamily="2" charset="0"/>
              </a:rPr>
              <a:t>Hintergrundinformationen</a:t>
            </a:r>
          </a:p>
          <a:p>
            <a:r>
              <a:rPr lang="de-DE" sz="1000" dirty="0">
                <a:latin typeface="Inria Sans" pitchFamily="2" charset="0"/>
              </a:rPr>
              <a:t>© Kompetenzzentrum Nachhaltiger Konsum, Lizenz CC-BY-SA 4.0 </a:t>
            </a:r>
          </a:p>
        </p:txBody>
      </p:sp>
      <p:pic>
        <p:nvPicPr>
          <p:cNvPr id="9" name="Grafik 8">
            <a:extLst>
              <a:ext uri="{FF2B5EF4-FFF2-40B4-BE49-F238E27FC236}">
                <a16:creationId xmlns:a16="http://schemas.microsoft.com/office/drawing/2014/main" id="{209D290F-541C-1385-D1C8-DB454BE3357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22418" y="7026045"/>
            <a:ext cx="792075" cy="792075"/>
          </a:xfrm>
          <a:prstGeom prst="rect">
            <a:avLst/>
          </a:prstGeom>
        </p:spPr>
      </p:pic>
      <p:grpSp>
        <p:nvGrpSpPr>
          <p:cNvPr id="13" name="Gruppieren 12">
            <a:extLst>
              <a:ext uri="{FF2B5EF4-FFF2-40B4-BE49-F238E27FC236}">
                <a16:creationId xmlns:a16="http://schemas.microsoft.com/office/drawing/2014/main" id="{49067531-9A58-1564-5DD5-F4E04F7B6B82}"/>
              </a:ext>
              <a:ext uri="{C183D7F6-B498-43B3-948B-1728B52AA6E4}">
                <adec:decorative xmlns:adec="http://schemas.microsoft.com/office/drawing/2017/decorative" val="1"/>
              </a:ext>
            </a:extLst>
          </p:cNvPr>
          <p:cNvGrpSpPr/>
          <p:nvPr/>
        </p:nvGrpSpPr>
        <p:grpSpPr>
          <a:xfrm>
            <a:off x="3965138" y="5605321"/>
            <a:ext cx="3207367" cy="258400"/>
            <a:chOff x="3965138" y="3308691"/>
            <a:chExt cx="3207367" cy="258400"/>
          </a:xfrm>
        </p:grpSpPr>
        <p:cxnSp>
          <p:nvCxnSpPr>
            <p:cNvPr id="14" name="Gerader Verbinder 13">
              <a:extLst>
                <a:ext uri="{FF2B5EF4-FFF2-40B4-BE49-F238E27FC236}">
                  <a16:creationId xmlns:a16="http://schemas.microsoft.com/office/drawing/2014/main" id="{B8073438-BECC-3C68-48AD-E4A34735CE4A}"/>
                </a:ext>
              </a:extLst>
            </p:cNvPr>
            <p:cNvCxnSpPr>
              <a:cxnSpLocks/>
            </p:cNvCxnSpPr>
            <p:nvPr/>
          </p:nvCxnSpPr>
          <p:spPr bwMode="auto">
            <a:xfrm>
              <a:off x="3965138" y="3440116"/>
              <a:ext cx="3207367" cy="0"/>
            </a:xfrm>
            <a:prstGeom prst="line">
              <a:avLst/>
            </a:prstGeom>
            <a:solidFill>
              <a:schemeClr val="accent1"/>
            </a:solidFill>
            <a:ln w="12700" cap="flat" cmpd="sng" algn="ctr">
              <a:solidFill>
                <a:srgbClr val="177E91"/>
              </a:solidFill>
              <a:prstDash val="solid"/>
              <a:round/>
              <a:headEnd type="none" w="med" len="med"/>
              <a:tailEnd type="none"/>
            </a:ln>
            <a:effectLst/>
          </p:spPr>
        </p:cxnSp>
        <p:sp>
          <p:nvSpPr>
            <p:cNvPr id="15" name="Ellipse 14">
              <a:extLst>
                <a:ext uri="{FF2B5EF4-FFF2-40B4-BE49-F238E27FC236}">
                  <a16:creationId xmlns:a16="http://schemas.microsoft.com/office/drawing/2014/main" id="{F0C9D0F8-FE4D-4AB2-1188-9F82F3B23891}"/>
                </a:ext>
              </a:extLst>
            </p:cNvPr>
            <p:cNvSpPr/>
            <p:nvPr/>
          </p:nvSpPr>
          <p:spPr>
            <a:xfrm>
              <a:off x="5439621" y="3308691"/>
              <a:ext cx="258400" cy="258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schemeClr val="bg1"/>
                </a:solidFill>
                <a:latin typeface="BundesSans Web Regular"/>
              </a:endParaRPr>
            </a:p>
          </p:txBody>
        </p:sp>
        <p:pic>
          <p:nvPicPr>
            <p:cNvPr id="16" name="Picture 2" descr="A blue circle with a letter i in it&#10;&#10;Description automatically generated">
              <a:extLst>
                <a:ext uri="{FF2B5EF4-FFF2-40B4-BE49-F238E27FC236}">
                  <a16:creationId xmlns:a16="http://schemas.microsoft.com/office/drawing/2014/main" id="{B81CFD30-724D-A98B-240B-2204BB537AFA}"/>
                </a:ext>
              </a:extLst>
            </p:cNvPr>
            <p:cNvPicPr>
              <a:picLocks noChangeAspect="1"/>
            </p:cNvPicPr>
            <p:nvPr/>
          </p:nvPicPr>
          <p:blipFill>
            <a:blip r:embed="rId8"/>
            <a:stretch>
              <a:fillRect/>
            </a:stretch>
          </p:blipFill>
          <p:spPr>
            <a:xfrm>
              <a:off x="5441187" y="3308962"/>
              <a:ext cx="256834" cy="256834"/>
            </a:xfrm>
            <a:prstGeom prst="rect">
              <a:avLst/>
            </a:prstGeom>
          </p:spPr>
        </p:pic>
      </p:grpSp>
      <p:grpSp>
        <p:nvGrpSpPr>
          <p:cNvPr id="7" name="Gruppieren 6">
            <a:extLst>
              <a:ext uri="{FF2B5EF4-FFF2-40B4-BE49-F238E27FC236}">
                <a16:creationId xmlns:a16="http://schemas.microsoft.com/office/drawing/2014/main" id="{716ED26A-5A10-60D9-CF28-80FC26148261}"/>
              </a:ext>
              <a:ext uri="{C183D7F6-B498-43B3-948B-1728B52AA6E4}">
                <adec:decorative xmlns:adec="http://schemas.microsoft.com/office/drawing/2017/decorative" val="1"/>
              </a:ext>
            </a:extLst>
          </p:cNvPr>
          <p:cNvGrpSpPr/>
          <p:nvPr/>
        </p:nvGrpSpPr>
        <p:grpSpPr>
          <a:xfrm>
            <a:off x="6065519" y="10112362"/>
            <a:ext cx="850351" cy="226591"/>
            <a:chOff x="-3302864" y="2877944"/>
            <a:chExt cx="973023" cy="226591"/>
          </a:xfrm>
        </p:grpSpPr>
        <p:sp>
          <p:nvSpPr>
            <p:cNvPr id="17" name="Rechteck 16">
              <a:extLst>
                <a:ext uri="{FF2B5EF4-FFF2-40B4-BE49-F238E27FC236}">
                  <a16:creationId xmlns:a16="http://schemas.microsoft.com/office/drawing/2014/main" id="{6ECDAD31-3BF0-3495-6B24-54769C68E8C2}"/>
                </a:ext>
              </a:extLst>
            </p:cNvPr>
            <p:cNvSpPr/>
            <p:nvPr/>
          </p:nvSpPr>
          <p:spPr>
            <a:xfrm>
              <a:off x="-3193774" y="2877944"/>
              <a:ext cx="754850"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Lehrkräfte</a:t>
              </a:r>
              <a:endParaRPr lang="en-US" sz="1000" dirty="0">
                <a:solidFill>
                  <a:schemeClr val="bg1"/>
                </a:solidFill>
                <a:latin typeface="Inria Sans" pitchFamily="2" charset="0"/>
              </a:endParaRPr>
            </a:p>
          </p:txBody>
        </p:sp>
        <p:cxnSp>
          <p:nvCxnSpPr>
            <p:cNvPr id="18" name="Gerader Verbinder 17">
              <a:extLst>
                <a:ext uri="{FF2B5EF4-FFF2-40B4-BE49-F238E27FC236}">
                  <a16:creationId xmlns:a16="http://schemas.microsoft.com/office/drawing/2014/main" id="{DBECBBE4-FCF1-0D91-96E4-8A33FA2D7248}"/>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19" name="Gerader Verbinder 18">
              <a:extLst>
                <a:ext uri="{FF2B5EF4-FFF2-40B4-BE49-F238E27FC236}">
                  <a16:creationId xmlns:a16="http://schemas.microsoft.com/office/drawing/2014/main" id="{4AA96E9C-526D-4178-59E9-5D212FD913BE}"/>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spTree>
    <p:extLst>
      <p:ext uri="{BB962C8B-B14F-4D97-AF65-F5344CB8AC3E}">
        <p14:creationId xmlns:p14="http://schemas.microsoft.com/office/powerpoint/2010/main" val="441893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p:txBody>
          <a:bodyPr anchor="t"/>
          <a:lstStyle/>
          <a:p>
            <a:r>
              <a:rPr lang="de-DE" sz="3600" b="1" dirty="0">
                <a:solidFill>
                  <a:schemeClr val="accent4">
                    <a:alpha val="0"/>
                  </a:schemeClr>
                </a:solidFill>
                <a:latin typeface="Inria Sans" pitchFamily="2" charset="0"/>
              </a:rPr>
              <a:t>Hintergrundinformationen 2</a:t>
            </a: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11</a:t>
            </a:fld>
            <a:endParaRPr lang="de-DE" dirty="0">
              <a:latin typeface="Inria Sans" pitchFamily="2" charset="0"/>
            </a:endParaRPr>
          </a:p>
        </p:txBody>
      </p:sp>
      <p:sp>
        <p:nvSpPr>
          <p:cNvPr id="4" name="Textplatzhalter 3">
            <a:extLst>
              <a:ext uri="{FF2B5EF4-FFF2-40B4-BE49-F238E27FC236}">
                <a16:creationId xmlns:a16="http://schemas.microsoft.com/office/drawing/2014/main" id="{AECE44BB-FAFE-000B-A5AF-DECE2E5104A9}"/>
              </a:ext>
            </a:extLst>
          </p:cNvPr>
          <p:cNvSpPr>
            <a:spLocks noGrp="1"/>
          </p:cNvSpPr>
          <p:nvPr>
            <p:ph type="body" sz="quarter" idx="21"/>
          </p:nvPr>
        </p:nvSpPr>
        <p:spPr>
          <a:noFill/>
          <a:ln>
            <a:noFill/>
          </a:ln>
        </p:spPr>
        <p:txBody>
          <a:bodyPr vert="horz" wrap="square" lIns="0" tIns="0" rIns="0" bIns="0" numCol="2" spcCol="360000" anchor="t" anchorCtr="0" compatLnSpc="1">
            <a:prstTxWarp prst="textNoShape">
              <a:avLst/>
            </a:prstTxWarp>
          </a:bodyPr>
          <a:lstStyle/>
          <a:p>
            <a:pPr marL="360363" indent="0">
              <a:lnSpc>
                <a:spcPct val="100000"/>
              </a:lnSpc>
              <a:spcAft>
                <a:spcPts val="1200"/>
              </a:spcAft>
            </a:pPr>
            <a:r>
              <a:rPr lang="de-DE" sz="1200" b="1" dirty="0">
                <a:solidFill>
                  <a:schemeClr val="accent1"/>
                </a:solidFill>
                <a:latin typeface="Inria Sans" pitchFamily="2" charset="0"/>
              </a:rPr>
              <a:t>Der ökologische Fußabdruck </a:t>
            </a:r>
          </a:p>
          <a:p>
            <a:pPr>
              <a:lnSpc>
                <a:spcPct val="100000"/>
              </a:lnSpc>
            </a:pPr>
            <a:r>
              <a:rPr lang="de-DE" sz="1000" dirty="0">
                <a:latin typeface="Inria Sans" pitchFamily="2" charset="0"/>
              </a:rPr>
              <a:t>Beim Konzept des CO</a:t>
            </a:r>
            <a:r>
              <a:rPr lang="de-DE" sz="1000" baseline="-25000" dirty="0">
                <a:latin typeface="Inria Sans" pitchFamily="2" charset="0"/>
              </a:rPr>
              <a:t>2</a:t>
            </a:r>
            <a:r>
              <a:rPr lang="de-DE" sz="1000" dirty="0">
                <a:latin typeface="Inria Sans" pitchFamily="2" charset="0"/>
              </a:rPr>
              <a:t>-Fußabdrucks werden </a:t>
            </a:r>
            <a:r>
              <a:rPr lang="de-DE" sz="1000" b="1" dirty="0">
                <a:latin typeface="Inria Sans" pitchFamily="2" charset="0"/>
              </a:rPr>
              <a:t>alle durch menschliches Verhalten verursachten Treibhausgase erfasst </a:t>
            </a:r>
            <a:r>
              <a:rPr lang="de-DE" sz="1000" dirty="0">
                <a:latin typeface="Inria Sans" pitchFamily="2" charset="0"/>
              </a:rPr>
              <a:t>und den Menschen gemäß ihrer Konsummuster zugewiesen. Der deutsche Durchschnitt lag 2025 bei </a:t>
            </a:r>
            <a:r>
              <a:rPr lang="de-DE" sz="1000" b="1" dirty="0">
                <a:latin typeface="Inria Sans" pitchFamily="2" charset="0"/>
              </a:rPr>
              <a:t>rund 10 Tonnen CO</a:t>
            </a:r>
            <a:r>
              <a:rPr lang="de-DE" sz="1000" b="1" baseline="-25000" dirty="0">
                <a:latin typeface="Inria Sans" pitchFamily="2" charset="0"/>
              </a:rPr>
              <a:t>2</a:t>
            </a:r>
            <a:r>
              <a:rPr lang="de-DE" sz="1000" b="1" dirty="0">
                <a:latin typeface="Inria Sans" pitchFamily="2" charset="0"/>
              </a:rPr>
              <a:t>e pro Kopf und Jahr</a:t>
            </a:r>
            <a:r>
              <a:rPr lang="de-DE" sz="1000" dirty="0">
                <a:latin typeface="Inria Sans" pitchFamily="2" charset="0"/>
              </a:rPr>
              <a:t>. In diesem Wert sind auch Emissionen enthalten, die im Ausland z.B. bei der Produktion von Gütern oder durch internationale Flugreisen entstehen. Nicht enthalten sind hingegen Emissionen von exportierten Gütern. Diese verbrauchsorientierte Perspektive nach dem sogenannten Inländerprinzip unterscheidet sich von einer Bilanzierung nach dem </a:t>
            </a:r>
            <a:r>
              <a:rPr lang="de-DE" sz="1000" b="1" dirty="0">
                <a:latin typeface="Inria Sans" pitchFamily="2" charset="0"/>
              </a:rPr>
              <a:t>Territorialprinzip</a:t>
            </a:r>
            <a:r>
              <a:rPr lang="de-DE" sz="1000" dirty="0">
                <a:latin typeface="Inria Sans" pitchFamily="2" charset="0"/>
              </a:rPr>
              <a:t>, dass der nationalen Treibhausgasberichterstattung und der internationalen Klimapolitik zugrunde liegt. Nach dem Territorialprinzip werden einzelnen Ländern grundsätzlich alle Emissionen zugeordnet, die innerhalb ihrer nationalen Grenzen, aber keine Emissionen, die außerhalb ihrer Grenzen entstehen. Der CO</a:t>
            </a:r>
            <a:r>
              <a:rPr lang="de-DE" sz="1000" baseline="-25000" dirty="0">
                <a:latin typeface="Inria Sans" pitchFamily="2" charset="0"/>
              </a:rPr>
              <a:t>2</a:t>
            </a:r>
            <a:r>
              <a:rPr lang="de-DE" sz="1000" dirty="0">
                <a:latin typeface="Inria Sans" pitchFamily="2" charset="0"/>
              </a:rPr>
              <a:t>-Fußabdruck lässt sich in </a:t>
            </a:r>
            <a:r>
              <a:rPr lang="de-DE" sz="1000" b="1" dirty="0">
                <a:latin typeface="Inria Sans" pitchFamily="2" charset="0"/>
              </a:rPr>
              <a:t>verschiedene Lebensbereiche </a:t>
            </a:r>
            <a:r>
              <a:rPr lang="de-DE" sz="1000" dirty="0">
                <a:latin typeface="Inria Sans" pitchFamily="2" charset="0"/>
              </a:rPr>
              <a:t>aufteilen. Diese haben einen unterschiedlich großen Anteil an den Gesamtemissionen. Das Konsumfeld Ernährung ist z.B. für 15 %, der Bereich Wohnen für 23 % der Treibhausgasemissionen verantwortlich. Wichtig ist an dieser Stelle der Hinweis, dass die Zuweisung aller Emissionen auf einzelne Menschen ein Konzept ist, um den Zusammenhang zwischen Konsum und Treibhausgasemissionen zu verstehen und entsprechende zentrale Handlungshebel zu identifizieren. Damit ist aber </a:t>
            </a:r>
            <a:r>
              <a:rPr lang="de-DE" sz="1000" b="1" dirty="0">
                <a:latin typeface="Inria Sans" pitchFamily="2" charset="0"/>
              </a:rPr>
              <a:t>keine (!) Verantwortungszuschreibung </a:t>
            </a:r>
            <a:r>
              <a:rPr lang="de-DE" sz="1000" dirty="0">
                <a:latin typeface="Inria Sans" pitchFamily="2" charset="0"/>
              </a:rPr>
              <a:t>verbunden im Sinne, dass Verbraucher*innen für alle Emissionen verantwortlich wären. Mieter*innen haben z.B. keinen Einfluss auf die Art der Heizung oder den Dämmzustand des Hauses. Trotzdem werden ihnen alle Emissionen fürs Beheizen ihrer Wohnung zugewiesen. </a:t>
            </a:r>
          </a:p>
          <a:p>
            <a:pPr>
              <a:lnSpc>
                <a:spcPct val="100000"/>
              </a:lnSpc>
            </a:pPr>
            <a:r>
              <a:rPr lang="de-DE" sz="1200" b="1" dirty="0">
                <a:latin typeface="Inria Sans" pitchFamily="2" charset="0"/>
              </a:rPr>
              <a:t>Hinweise zu einzelnen Sektoren </a:t>
            </a:r>
          </a:p>
          <a:p>
            <a:pPr>
              <a:lnSpc>
                <a:spcPct val="100000"/>
              </a:lnSpc>
            </a:pPr>
            <a:r>
              <a:rPr lang="de-DE" sz="1000" b="1" dirty="0">
                <a:latin typeface="Inria Sans" pitchFamily="2" charset="0"/>
              </a:rPr>
              <a:t>Öffentliche Emissionen: </a:t>
            </a:r>
            <a:r>
              <a:rPr lang="de-DE" sz="1000" dirty="0">
                <a:latin typeface="Inria Sans" pitchFamily="2" charset="0"/>
              </a:rPr>
              <a:t>Treibhausgasemissionen, die z.B. durch die öffentliche Verwaltung, die Organisation des Sozialwesens, durch Bildungsinstitutionen oder durch grundlegende Infrastrukturen wie die </a:t>
            </a:r>
            <a:r>
              <a:rPr lang="de-DE" sz="1000" dirty="0" err="1">
                <a:latin typeface="Inria Sans" pitchFamily="2" charset="0"/>
              </a:rPr>
              <a:t>Wasserver</a:t>
            </a:r>
            <a:r>
              <a:rPr lang="de-DE" sz="1000" dirty="0">
                <a:latin typeface="Inria Sans" pitchFamily="2" charset="0"/>
              </a:rPr>
              <a:t>- und Abfallentsorgung entstehen, können durch individuelles Handeln nicht beeinflusst werden. Sie werden deshalb im CO</a:t>
            </a:r>
            <a:r>
              <a:rPr lang="de-DE" sz="1000" baseline="-25000" dirty="0">
                <a:latin typeface="Inria Sans" pitchFamily="2" charset="0"/>
              </a:rPr>
              <a:t>2</a:t>
            </a:r>
            <a:r>
              <a:rPr lang="de-DE" sz="1000" dirty="0">
                <a:latin typeface="Inria Sans" pitchFamily="2" charset="0"/>
              </a:rPr>
              <a:t>-Rechner allen Bürger*innen mit einem gleichen Anteil zugerechnet. </a:t>
            </a:r>
          </a:p>
          <a:p>
            <a:pPr>
              <a:lnSpc>
                <a:spcPct val="100000"/>
              </a:lnSpc>
            </a:pPr>
            <a:r>
              <a:rPr lang="de-DE" sz="1000" b="1" dirty="0">
                <a:latin typeface="Inria Sans" pitchFamily="2" charset="0"/>
              </a:rPr>
              <a:t>Sonstiger Konsum: </a:t>
            </a:r>
            <a:r>
              <a:rPr lang="de-DE" sz="1000" dirty="0">
                <a:latin typeface="Inria Sans" pitchFamily="2" charset="0"/>
              </a:rPr>
              <a:t>Diese Kategorie ist eine Restkategorie, d.h. hier finden sich alle Emissionen, die nicht zu den anderen Kategorien passen. Der Sonstige Konsum ist durch eine Vielzahl von oft kleinteiligen Konsumbereichen gekennzeichnet, die sich nur schwer mit vertretbarem Aufwand erfassen lassen. Darunter fallen Ausgaben für Bekleidung, Schuhe, Möbel, Haushaltsgeräte und Elektronik, aber auch für Dienstleistungen für Freizeit- und Urlaubsaktivitäten, Gesundheit und Bildung. Zusätzlich gibt es einen hohen Anteil an Emissionen, die statistisch nicht eindeutig einzelnen Konsumbereichen zuzuordnen sind, durchaus aber indirekt mit der Höhe des Konsumniveaus zusammenhängen. Dies betrifft z.B. Emissionen durch die Herstellung von Maschinen und Gewerbeimmobilien. Eine erste Schätzung der Konsumausgaben und der damit verbundenen Emissionen erfolgt im CO</a:t>
            </a:r>
            <a:r>
              <a:rPr lang="de-DE" sz="1000" baseline="-25000" dirty="0">
                <a:latin typeface="Inria Sans" pitchFamily="2" charset="0"/>
              </a:rPr>
              <a:t>2</a:t>
            </a:r>
            <a:r>
              <a:rPr lang="de-DE" sz="1000" dirty="0">
                <a:latin typeface="Inria Sans" pitchFamily="2" charset="0"/>
              </a:rPr>
              <a:t>-Rechner über das verfügbare Nettohaushaltseinkommen. Mit weiteren Detailfragen wird diese Schätzung dann nach und nach spezifiziert.</a:t>
            </a:r>
          </a:p>
          <a:p>
            <a:pPr>
              <a:lnSpc>
                <a:spcPct val="100000"/>
              </a:lnSpc>
            </a:pPr>
            <a:endParaRPr lang="de-DE" sz="1000" dirty="0">
              <a:latin typeface="Inria Sans" pitchFamily="2" charset="0"/>
            </a:endParaRPr>
          </a:p>
          <a:p>
            <a:pPr marL="360363" indent="0">
              <a:lnSpc>
                <a:spcPct val="100000"/>
              </a:lnSpc>
              <a:spcAft>
                <a:spcPts val="1200"/>
              </a:spcAft>
            </a:pPr>
            <a:r>
              <a:rPr lang="de-DE" sz="1200" b="1" dirty="0">
                <a:solidFill>
                  <a:schemeClr val="accent1"/>
                </a:solidFill>
                <a:latin typeface="Inria Sans" pitchFamily="2" charset="0"/>
              </a:rPr>
              <a:t>Die Big Points des nachhaltigen Konsums</a:t>
            </a:r>
          </a:p>
          <a:p>
            <a:pPr>
              <a:lnSpc>
                <a:spcPct val="100000"/>
              </a:lnSpc>
            </a:pPr>
            <a:r>
              <a:rPr lang="de-DE" sz="1000" dirty="0">
                <a:latin typeface="Inria Sans" pitchFamily="2" charset="0"/>
              </a:rPr>
              <a:t>„Big Points“ des nachhaltigen Konsums sind Maßnahmen, die eine besonders große Einsparung an Treibhausgasen ermöglichen. So gibt es etliche individuell umsetzbare Maßnahmen, die 200 kg CO</a:t>
            </a:r>
            <a:r>
              <a:rPr lang="de-DE" sz="1000" baseline="-25000" dirty="0">
                <a:latin typeface="Inria Sans" pitchFamily="2" charset="0"/>
              </a:rPr>
              <a:t>2</a:t>
            </a:r>
            <a:r>
              <a:rPr lang="de-DE" sz="1000" dirty="0">
                <a:latin typeface="Inria Sans" pitchFamily="2" charset="0"/>
              </a:rPr>
              <a:t> und mehr an Einsparung ermöglichen. Mit wenigen Big Points können wir deshalb tonnenweise CO</a:t>
            </a:r>
            <a:r>
              <a:rPr lang="de-DE" sz="1000" baseline="-25000" dirty="0">
                <a:latin typeface="Inria Sans" pitchFamily="2" charset="0"/>
              </a:rPr>
              <a:t>2</a:t>
            </a:r>
            <a:r>
              <a:rPr lang="de-DE" sz="1000" dirty="0">
                <a:latin typeface="Inria Sans" pitchFamily="2" charset="0"/>
              </a:rPr>
              <a:t> vermeiden - und das häufig sogar mit geringem Aufwand. </a:t>
            </a:r>
          </a:p>
          <a:p>
            <a:pPr>
              <a:lnSpc>
                <a:spcPct val="100000"/>
              </a:lnSpc>
            </a:pPr>
            <a:r>
              <a:rPr lang="de-DE" sz="1000" dirty="0">
                <a:latin typeface="Inria Sans" pitchFamily="2" charset="0"/>
              </a:rPr>
              <a:t>Auf der anderen Seite gibt es viele in Ratgebern genannte Maßnahmen (z.B. E-Mails nicht ausdrucken), die nur einige Gramm oder wenige Kilogramm an CO</a:t>
            </a:r>
            <a:r>
              <a:rPr lang="de-DE" sz="1000" baseline="-25000" dirty="0">
                <a:latin typeface="Inria Sans" pitchFamily="2" charset="0"/>
              </a:rPr>
              <a:t>2</a:t>
            </a:r>
            <a:r>
              <a:rPr lang="de-DE" sz="1000" dirty="0">
                <a:latin typeface="Inria Sans" pitchFamily="2" charset="0"/>
              </a:rPr>
              <a:t> einsparen können. Manchmal werden sie deshalb „Peanuts“ genannt. Als Orientierung können darunter Maßnahmen verstanden werden, die weniger als (&lt; 20 kg CO</a:t>
            </a:r>
            <a:r>
              <a:rPr lang="de-DE" sz="1000" baseline="-25000" dirty="0">
                <a:latin typeface="Inria Sans" pitchFamily="2" charset="0"/>
              </a:rPr>
              <a:t>2</a:t>
            </a:r>
            <a:r>
              <a:rPr lang="de-DE" sz="1000" dirty="0">
                <a:latin typeface="Inria Sans" pitchFamily="2" charset="0"/>
              </a:rPr>
              <a:t>e / Jahr) einsparen. Big Points machen kleine Maßnahmen nicht überflüssig. Da wir aber nicht alle Handlungen (sofort) umsetzen können, geht das Spiel „Die Klimawaage“ genau dieser Frage auf den Grund, was denn besonders wirksame Handlungen sind. </a:t>
            </a:r>
            <a:r>
              <a:rPr lang="de-DE" sz="1000" b="1" dirty="0">
                <a:latin typeface="Inria Sans" pitchFamily="2" charset="0"/>
              </a:rPr>
              <a:t>„Was ist Dein nächster Big Point?“ </a:t>
            </a:r>
            <a:r>
              <a:rPr lang="de-DE" sz="1000" dirty="0">
                <a:latin typeface="Inria Sans" pitchFamily="2" charset="0"/>
              </a:rPr>
              <a:t>lautet die Leitfrage. Big Points sind demnach ein wichtiges Konzept zur Priorisierung von Maßnahmen bei begrenzt verfügbaren Ressourcen (Zeit, Aufmerksamkeit, Geld) und helfen, persönliche Anstrengungen beim Klimaschutz wirkungsvoller zu machen.</a:t>
            </a: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kumimoji="0" lang="de-DE" sz="1000" b="1" i="0" u="none" strike="noStrike" kern="0" cap="none" spc="0" normalizeH="0" baseline="0" noProof="0" dirty="0">
                <a:ln>
                  <a:noFill/>
                </a:ln>
                <a:solidFill>
                  <a:srgbClr val="FFFFFF"/>
                </a:solidFill>
                <a:effectLst/>
                <a:uLnTx/>
                <a:uFillTx/>
                <a:latin typeface="Inria Sans" pitchFamily="2" charset="0"/>
                <a:ea typeface="ＭＳ Ｐゴシック" charset="0"/>
              </a:rPr>
              <a:t>Hintergrundinformationen</a:t>
            </a: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grpSp>
        <p:nvGrpSpPr>
          <p:cNvPr id="6" name="Gruppieren 5">
            <a:extLst>
              <a:ext uri="{FF2B5EF4-FFF2-40B4-BE49-F238E27FC236}">
                <a16:creationId xmlns:a16="http://schemas.microsoft.com/office/drawing/2014/main" id="{FFF8BCD5-E2B2-A285-04D2-49E4BA15BC3D}"/>
              </a:ext>
              <a:ext uri="{C183D7F6-B498-43B3-948B-1728B52AA6E4}">
                <adec:decorative xmlns:adec="http://schemas.microsoft.com/office/drawing/2017/decorative" val="1"/>
              </a:ext>
            </a:extLst>
          </p:cNvPr>
          <p:cNvGrpSpPr/>
          <p:nvPr/>
        </p:nvGrpSpPr>
        <p:grpSpPr>
          <a:xfrm>
            <a:off x="386837" y="933146"/>
            <a:ext cx="288000" cy="288000"/>
            <a:chOff x="-3787818" y="791033"/>
            <a:chExt cx="2724236" cy="2724236"/>
          </a:xfrm>
        </p:grpSpPr>
        <p:sp>
          <p:nvSpPr>
            <p:cNvPr id="7" name="Ellipse 6">
              <a:extLst>
                <a:ext uri="{FF2B5EF4-FFF2-40B4-BE49-F238E27FC236}">
                  <a16:creationId xmlns:a16="http://schemas.microsoft.com/office/drawing/2014/main" id="{53A51A47-3746-AB1F-0960-44AEB579D3B8}"/>
                </a:ext>
              </a:extLst>
            </p:cNvPr>
            <p:cNvSpPr/>
            <p:nvPr/>
          </p:nvSpPr>
          <p:spPr>
            <a:xfrm>
              <a:off x="-3787818" y="791033"/>
              <a:ext cx="2724236" cy="2724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BundesSans Web Regular"/>
              </a:endParaRPr>
            </a:p>
          </p:txBody>
        </p:sp>
        <p:pic>
          <p:nvPicPr>
            <p:cNvPr id="8" name="Picture 5">
              <a:extLst>
                <a:ext uri="{FF2B5EF4-FFF2-40B4-BE49-F238E27FC236}">
                  <a16:creationId xmlns:a16="http://schemas.microsoft.com/office/drawing/2014/main" id="{344A24FF-7B5C-FFE1-4F37-386C32DE9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620" y="1017231"/>
              <a:ext cx="2271839" cy="227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uppieren 12">
            <a:extLst>
              <a:ext uri="{FF2B5EF4-FFF2-40B4-BE49-F238E27FC236}">
                <a16:creationId xmlns:a16="http://schemas.microsoft.com/office/drawing/2014/main" id="{F497FBD3-96AB-F5AE-0532-3869B8A3F9A5}"/>
              </a:ext>
              <a:ext uri="{C183D7F6-B498-43B3-948B-1728B52AA6E4}">
                <adec:decorative xmlns:adec="http://schemas.microsoft.com/office/drawing/2017/decorative" val="1"/>
              </a:ext>
            </a:extLst>
          </p:cNvPr>
          <p:cNvGrpSpPr/>
          <p:nvPr/>
        </p:nvGrpSpPr>
        <p:grpSpPr>
          <a:xfrm>
            <a:off x="3957175" y="2763248"/>
            <a:ext cx="288000" cy="288000"/>
            <a:chOff x="3957175" y="2763248"/>
            <a:chExt cx="288000" cy="288000"/>
          </a:xfrm>
        </p:grpSpPr>
        <p:sp>
          <p:nvSpPr>
            <p:cNvPr id="10" name="Ellipse 9">
              <a:extLst>
                <a:ext uri="{FF2B5EF4-FFF2-40B4-BE49-F238E27FC236}">
                  <a16:creationId xmlns:a16="http://schemas.microsoft.com/office/drawing/2014/main" id="{B9F7E035-C88A-08F1-B108-6F93CF6E76A5}"/>
                </a:ext>
              </a:extLst>
            </p:cNvPr>
            <p:cNvSpPr/>
            <p:nvPr/>
          </p:nvSpPr>
          <p:spPr>
            <a:xfrm>
              <a:off x="3957175" y="2763248"/>
              <a:ext cx="288000" cy="28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llipse 11">
              <a:extLst>
                <a:ext uri="{FF2B5EF4-FFF2-40B4-BE49-F238E27FC236}">
                  <a16:creationId xmlns:a16="http://schemas.microsoft.com/office/drawing/2014/main" id="{529E9750-7C2A-53C1-6898-A9FA6227E6BF}"/>
                </a:ext>
              </a:extLst>
            </p:cNvPr>
            <p:cNvSpPr/>
            <p:nvPr/>
          </p:nvSpPr>
          <p:spPr>
            <a:xfrm>
              <a:off x="4022637" y="2828710"/>
              <a:ext cx="157075" cy="157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BundesSans Web Regular"/>
              </a:endParaRPr>
            </a:p>
          </p:txBody>
        </p:sp>
      </p:grpSp>
      <p:grpSp>
        <p:nvGrpSpPr>
          <p:cNvPr id="16" name="Gruppieren 15">
            <a:extLst>
              <a:ext uri="{FF2B5EF4-FFF2-40B4-BE49-F238E27FC236}">
                <a16:creationId xmlns:a16="http://schemas.microsoft.com/office/drawing/2014/main" id="{63A01541-12B2-9E06-A3B1-E3319BE8F78B}"/>
              </a:ext>
              <a:ext uri="{C183D7F6-B498-43B3-948B-1728B52AA6E4}">
                <adec:decorative xmlns:adec="http://schemas.microsoft.com/office/drawing/2017/decorative" val="1"/>
              </a:ext>
            </a:extLst>
          </p:cNvPr>
          <p:cNvGrpSpPr/>
          <p:nvPr/>
        </p:nvGrpSpPr>
        <p:grpSpPr>
          <a:xfrm>
            <a:off x="6065519" y="10112362"/>
            <a:ext cx="850351" cy="226591"/>
            <a:chOff x="-3302864" y="2877944"/>
            <a:chExt cx="973023" cy="226591"/>
          </a:xfrm>
        </p:grpSpPr>
        <p:sp>
          <p:nvSpPr>
            <p:cNvPr id="17" name="Rechteck 16">
              <a:extLst>
                <a:ext uri="{FF2B5EF4-FFF2-40B4-BE49-F238E27FC236}">
                  <a16:creationId xmlns:a16="http://schemas.microsoft.com/office/drawing/2014/main" id="{10F5CA9E-4A5E-C2E3-4BDD-511963EAD055}"/>
                </a:ext>
              </a:extLst>
            </p:cNvPr>
            <p:cNvSpPr/>
            <p:nvPr/>
          </p:nvSpPr>
          <p:spPr>
            <a:xfrm>
              <a:off x="-3193774" y="2877944"/>
              <a:ext cx="754850"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Lehrkräfte</a:t>
              </a:r>
              <a:endParaRPr lang="en-US" sz="1000" dirty="0">
                <a:solidFill>
                  <a:schemeClr val="bg1"/>
                </a:solidFill>
                <a:latin typeface="Inria Sans" pitchFamily="2" charset="0"/>
              </a:endParaRPr>
            </a:p>
          </p:txBody>
        </p:sp>
        <p:cxnSp>
          <p:nvCxnSpPr>
            <p:cNvPr id="18" name="Gerader Verbinder 17">
              <a:extLst>
                <a:ext uri="{FF2B5EF4-FFF2-40B4-BE49-F238E27FC236}">
                  <a16:creationId xmlns:a16="http://schemas.microsoft.com/office/drawing/2014/main" id="{5FAF1CA7-3BC9-2D1A-678C-4A327F26499C}"/>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19" name="Gerader Verbinder 18">
              <a:extLst>
                <a:ext uri="{FF2B5EF4-FFF2-40B4-BE49-F238E27FC236}">
                  <a16:creationId xmlns:a16="http://schemas.microsoft.com/office/drawing/2014/main" id="{5A755999-2DC5-6C52-760E-A838F4C5B4B5}"/>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spTree>
    <p:extLst>
      <p:ext uri="{BB962C8B-B14F-4D97-AF65-F5344CB8AC3E}">
        <p14:creationId xmlns:p14="http://schemas.microsoft.com/office/powerpoint/2010/main" val="2453776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p:txBody>
          <a:bodyPr anchor="t"/>
          <a:lstStyle/>
          <a:p>
            <a:r>
              <a:rPr lang="de-DE" sz="3600" b="1" dirty="0">
                <a:solidFill>
                  <a:schemeClr val="accent4">
                    <a:alpha val="0"/>
                  </a:schemeClr>
                </a:solidFill>
                <a:latin typeface="Inria Sans" pitchFamily="2" charset="0"/>
              </a:rPr>
              <a:t>Hintergrundinformationen 3</a:t>
            </a: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12</a:t>
            </a:fld>
            <a:endParaRPr lang="de-DE" dirty="0">
              <a:latin typeface="Inria Sans" pitchFamily="2" charset="0"/>
            </a:endParaRPr>
          </a:p>
        </p:txBody>
      </p:sp>
      <p:sp>
        <p:nvSpPr>
          <p:cNvPr id="4" name="Textplatzhalter 3">
            <a:extLst>
              <a:ext uri="{FF2B5EF4-FFF2-40B4-BE49-F238E27FC236}">
                <a16:creationId xmlns:a16="http://schemas.microsoft.com/office/drawing/2014/main" id="{AECE44BB-FAFE-000B-A5AF-DECE2E5104A9}"/>
              </a:ext>
            </a:extLst>
          </p:cNvPr>
          <p:cNvSpPr>
            <a:spLocks noGrp="1"/>
          </p:cNvSpPr>
          <p:nvPr>
            <p:ph type="body" sz="quarter" idx="21"/>
          </p:nvPr>
        </p:nvSpPr>
        <p:spPr>
          <a:noFill/>
          <a:ln>
            <a:noFill/>
          </a:ln>
        </p:spPr>
        <p:txBody>
          <a:bodyPr vert="horz" wrap="square" lIns="0" tIns="0" rIns="0" bIns="0" numCol="2" spcCol="360000" anchor="t" anchorCtr="0" compatLnSpc="1">
            <a:prstTxWarp prst="textNoShape">
              <a:avLst/>
            </a:prstTxWarp>
          </a:bodyPr>
          <a:lstStyle/>
          <a:p>
            <a:pPr marL="360363" indent="0">
              <a:lnSpc>
                <a:spcPct val="100000"/>
              </a:lnSpc>
            </a:pPr>
            <a:r>
              <a:rPr lang="de-DE" sz="1200" b="1" dirty="0">
                <a:solidFill>
                  <a:schemeClr val="accent1"/>
                </a:solidFill>
                <a:latin typeface="Inria Sans" pitchFamily="2" charset="0"/>
              </a:rPr>
              <a:t>Der</a:t>
            </a:r>
            <a:r>
              <a:rPr lang="de-DE" sz="1200" b="1" dirty="0">
                <a:latin typeface="Inria Sans" pitchFamily="2" charset="0"/>
              </a:rPr>
              <a:t> </a:t>
            </a:r>
            <a:r>
              <a:rPr lang="de-DE" sz="1200" b="1" dirty="0">
                <a:solidFill>
                  <a:schemeClr val="accent1"/>
                </a:solidFill>
                <a:latin typeface="Inria Sans" pitchFamily="2" charset="0"/>
              </a:rPr>
              <a:t>Handabdruck</a:t>
            </a:r>
          </a:p>
          <a:p>
            <a:pPr>
              <a:lnSpc>
                <a:spcPct val="100000"/>
              </a:lnSpc>
            </a:pPr>
            <a:r>
              <a:rPr lang="de-DE" sz="1000" dirty="0">
                <a:latin typeface="Inria Sans" pitchFamily="2" charset="0"/>
              </a:rPr>
              <a:t>Der persönliche CO</a:t>
            </a:r>
            <a:r>
              <a:rPr lang="de-DE" sz="1000" baseline="-25000" dirty="0">
                <a:latin typeface="Inria Sans" pitchFamily="2" charset="0"/>
              </a:rPr>
              <a:t>2</a:t>
            </a:r>
            <a:r>
              <a:rPr lang="de-DE" sz="1000" dirty="0">
                <a:latin typeface="Inria Sans" pitchFamily="2" charset="0"/>
              </a:rPr>
              <a:t>-Handabdruck umfasst alle </a:t>
            </a:r>
            <a:r>
              <a:rPr lang="de-DE" sz="1000" b="1" dirty="0">
                <a:latin typeface="Inria Sans" pitchFamily="2" charset="0"/>
              </a:rPr>
              <a:t>„CO</a:t>
            </a:r>
            <a:r>
              <a:rPr lang="de-DE" sz="1000" b="1" baseline="-25000" dirty="0">
                <a:latin typeface="Inria Sans" pitchFamily="2" charset="0"/>
              </a:rPr>
              <a:t>2</a:t>
            </a:r>
            <a:r>
              <a:rPr lang="de-DE" sz="1000" b="1" dirty="0">
                <a:latin typeface="Inria Sans" pitchFamily="2" charset="0"/>
              </a:rPr>
              <a:t>-Einsparungen mit und bei anderen“</a:t>
            </a:r>
            <a:r>
              <a:rPr lang="de-DE" sz="1000" dirty="0">
                <a:latin typeface="Inria Sans" pitchFamily="2" charset="0"/>
              </a:rPr>
              <a:t>, die ich durch mein Tun anstoße. Hierdurch reduziere ich demnach nicht meinen, wohl aber den CO</a:t>
            </a:r>
            <a:r>
              <a:rPr lang="de-DE" sz="1000" baseline="-25000" dirty="0">
                <a:latin typeface="Inria Sans" pitchFamily="2" charset="0"/>
              </a:rPr>
              <a:t>2</a:t>
            </a:r>
            <a:r>
              <a:rPr lang="de-DE" sz="1000" dirty="0">
                <a:latin typeface="Inria Sans" pitchFamily="2" charset="0"/>
              </a:rPr>
              <a:t>-Fußabdruck anderer Menschen. Damit ist er eine wichtige konzeptionelle </a:t>
            </a:r>
            <a:r>
              <a:rPr lang="de-DE" sz="1000" b="1" dirty="0">
                <a:latin typeface="Inria Sans" pitchFamily="2" charset="0"/>
              </a:rPr>
              <a:t>Ergänzung</a:t>
            </a:r>
            <a:r>
              <a:rPr lang="de-DE" sz="1000" dirty="0">
                <a:latin typeface="Inria Sans" pitchFamily="2" charset="0"/>
              </a:rPr>
              <a:t> zum persönlichen CO</a:t>
            </a:r>
            <a:r>
              <a:rPr lang="de-DE" sz="1000" baseline="-25000" dirty="0">
                <a:latin typeface="Inria Sans" pitchFamily="2" charset="0"/>
              </a:rPr>
              <a:t>2</a:t>
            </a:r>
            <a:r>
              <a:rPr lang="de-DE" sz="1000" dirty="0">
                <a:latin typeface="Inria Sans" pitchFamily="2" charset="0"/>
              </a:rPr>
              <a:t>-Fußabdruck, der nur die „CO</a:t>
            </a:r>
            <a:r>
              <a:rPr lang="de-DE" sz="1000" baseline="-25000" dirty="0">
                <a:latin typeface="Inria Sans" pitchFamily="2" charset="0"/>
              </a:rPr>
              <a:t>2</a:t>
            </a:r>
            <a:r>
              <a:rPr lang="de-DE" sz="1000" dirty="0">
                <a:latin typeface="Inria Sans" pitchFamily="2" charset="0"/>
              </a:rPr>
              <a:t>-Einsparungen bei sich selbst“ im Blick hat. Das beginnt bei Maßnahmen, die automatisch die Emissionen mehrerer Menschen verkleinern. Sparduschkopf und Balkonkraftwerk sparen Energie und CO</a:t>
            </a:r>
            <a:r>
              <a:rPr lang="de-DE" sz="1000" baseline="-25000" dirty="0">
                <a:latin typeface="Inria Sans" pitchFamily="2" charset="0"/>
              </a:rPr>
              <a:t>2</a:t>
            </a:r>
            <a:r>
              <a:rPr lang="de-DE" sz="1000" dirty="0">
                <a:latin typeface="Inria Sans" pitchFamily="2" charset="0"/>
              </a:rPr>
              <a:t> für alle Haushaltsmitbewohner*innen. Mein persönlicher CO</a:t>
            </a:r>
            <a:r>
              <a:rPr lang="de-DE" sz="1000" baseline="-25000" dirty="0">
                <a:latin typeface="Inria Sans" pitchFamily="2" charset="0"/>
              </a:rPr>
              <a:t>2</a:t>
            </a:r>
            <a:r>
              <a:rPr lang="de-DE" sz="1000" dirty="0">
                <a:latin typeface="Inria Sans" pitchFamily="2" charset="0"/>
              </a:rPr>
              <a:t>-Fußabdruck mindert sich aber nur entsprechend meines Wohnanteils, selbst wenn ich der Hauptinitiator der Maßnahme war. Der CO</a:t>
            </a:r>
            <a:r>
              <a:rPr lang="de-DE" sz="1000" baseline="-25000" dirty="0">
                <a:latin typeface="Inria Sans" pitchFamily="2" charset="0"/>
              </a:rPr>
              <a:t>2</a:t>
            </a:r>
            <a:r>
              <a:rPr lang="de-DE" sz="1000" dirty="0">
                <a:latin typeface="Inria Sans" pitchFamily="2" charset="0"/>
              </a:rPr>
              <a:t>-Fußabdruck unterschätzt damit meinen Beitrag zum Klimaschutz und lässt die Maßnahme kleiner erscheinen, als sie ist. Andere individuelle Handlungshebel wie klimafreundliche Geldanlage oder Spenden haben gar keinen Einfluss auf meine persönlichen Emissionen und können trotzdem eine hohe Klimawirkung haben. Klimaschutzengagement wie das Gespräch im Freundeskreis, Initiativen am Arbeitsplatz (z. B. für betriebliches Carsharing oder für ein Energiemanagementsystem) kann methodisch im CO</a:t>
            </a:r>
            <a:r>
              <a:rPr lang="de-DE" sz="1000" baseline="-25000" dirty="0">
                <a:latin typeface="Inria Sans" pitchFamily="2" charset="0"/>
              </a:rPr>
              <a:t>2</a:t>
            </a:r>
            <a:r>
              <a:rPr lang="de-DE" sz="1000" dirty="0">
                <a:latin typeface="Inria Sans" pitchFamily="2" charset="0"/>
              </a:rPr>
              <a:t>-Fußabdruck ebenfalls nicht abgebildet werden, obwohl sein Einsparpotenzial schnell über die Höhe des eigenen Fußabdrucks hinausgehen kann. Das gilt schließlich auch für zivilgesellschaftliches Engagement. Die Klimawirkung lässt sich i.d.R. weder beziffern noch auf die vielen beteiligten Menschen „aufteilen“. </a:t>
            </a:r>
          </a:p>
          <a:p>
            <a:pPr>
              <a:lnSpc>
                <a:spcPct val="100000"/>
              </a:lnSpc>
            </a:pPr>
            <a:r>
              <a:rPr lang="de-DE" sz="1000" dirty="0">
                <a:latin typeface="Inria Sans" pitchFamily="2" charset="0"/>
              </a:rPr>
              <a:t>Der Handabdruck lenkt damit den Blick auf die </a:t>
            </a:r>
            <a:r>
              <a:rPr lang="de-DE" sz="1000" b="1" dirty="0">
                <a:latin typeface="Inria Sans" pitchFamily="2" charset="0"/>
              </a:rPr>
              <a:t>positive gesellschaftliche Wirkung </a:t>
            </a:r>
            <a:r>
              <a:rPr lang="de-DE" sz="1000" dirty="0">
                <a:latin typeface="Inria Sans" pitchFamily="2" charset="0"/>
              </a:rPr>
              <a:t>unseres Handelns. </a:t>
            </a:r>
          </a:p>
          <a:p>
            <a:pPr>
              <a:lnSpc>
                <a:spcPct val="100000"/>
              </a:lnSpc>
            </a:pPr>
            <a:r>
              <a:rPr lang="de-DE" sz="1000" dirty="0">
                <a:latin typeface="Inria Sans" pitchFamily="2" charset="0"/>
              </a:rPr>
              <a:t>Wie kann ich dazu beitragen, dass auch andere sich nachhaltig verhalten und dass gesellschaftliche Strukturen nachhaltiges Verhalten besser fördern? Wie kann ich mich (politisch) engagieren und den Wandel zu einer nachhaltigen Gesellschaft aktiv mitgestalten? </a:t>
            </a:r>
          </a:p>
          <a:p>
            <a:pPr>
              <a:lnSpc>
                <a:spcPct val="100000"/>
              </a:lnSpc>
            </a:pPr>
            <a:r>
              <a:rPr lang="de-DE" sz="1000" dirty="0">
                <a:latin typeface="Inria Sans" pitchFamily="2" charset="0"/>
              </a:rPr>
              <a:t>Der Handabdruck regt dazu an, </a:t>
            </a:r>
            <a:r>
              <a:rPr lang="de-DE" sz="1000" b="1" dirty="0">
                <a:latin typeface="Inria Sans" pitchFamily="2" charset="0"/>
              </a:rPr>
              <a:t>gemeinsam tätig </a:t>
            </a:r>
            <a:r>
              <a:rPr lang="de-DE" sz="1000" dirty="0">
                <a:latin typeface="Inria Sans" pitchFamily="2" charset="0"/>
              </a:rPr>
              <a:t>zu werden. Dadurch können langfristig und für viele andere Menschen sehr viele Emissionen eingespart werden. Das eigene Handeln fühlt sich dann noch wirkungsvoller an. Im Konzept des Handabdrucks spiegeln sich die unterschiedlichen Rollen, die wir innehaben. Wir sind nicht nur Verbraucher*innen, sondern immer auch Bürger*innen und Mitarbeiter*innen in Organisationen. </a:t>
            </a:r>
          </a:p>
          <a:p>
            <a:pPr>
              <a:lnSpc>
                <a:spcPct val="95000"/>
              </a:lnSpc>
            </a:pPr>
            <a:endParaRPr lang="de-DE" sz="1000" b="1" dirty="0">
              <a:latin typeface="Inria Sans" pitchFamily="2" charset="0"/>
            </a:endParaRPr>
          </a:p>
          <a:p>
            <a:pPr>
              <a:lnSpc>
                <a:spcPct val="95000"/>
              </a:lnSpc>
            </a:pPr>
            <a:r>
              <a:rPr lang="de-DE" sz="1000" b="1" dirty="0">
                <a:latin typeface="Inria Sans" pitchFamily="2" charset="0"/>
              </a:rPr>
              <a:t>Zum Weiterlesen und Quellen:</a:t>
            </a:r>
          </a:p>
          <a:p>
            <a:pPr marL="90488" indent="-90488">
              <a:lnSpc>
                <a:spcPct val="95000"/>
              </a:lnSpc>
              <a:buClr>
                <a:schemeClr val="accent4"/>
              </a:buClr>
              <a:buFont typeface="Arial" panose="020B0604020202020204" pitchFamily="34" charset="0"/>
              <a:buChar char="•"/>
            </a:pPr>
            <a:r>
              <a:rPr lang="de-DE" sz="1000" dirty="0">
                <a:latin typeface="Inria Sans" pitchFamily="2" charset="0"/>
              </a:rPr>
              <a:t>Der Fußabdruck in Deutschland - Umweltbundesamt: </a:t>
            </a:r>
            <a:r>
              <a:rPr lang="de-DE" sz="1000" dirty="0">
                <a:latin typeface="Inria Sans" pitchFamily="2" charset="0"/>
                <a:hlinkClick r:id="rId2"/>
              </a:rPr>
              <a:t>https://www.umweltbundesamt.de/themen/wirtschaft-konsum/konsum-umwelt-zentrale-handlungsfelder#bedarfsfelder</a:t>
            </a:r>
            <a:r>
              <a:rPr lang="de-DE" sz="1000" dirty="0">
                <a:latin typeface="Inria Sans" pitchFamily="2" charset="0"/>
              </a:rPr>
              <a:t> </a:t>
            </a:r>
          </a:p>
          <a:p>
            <a:pPr marL="90488" indent="-90488">
              <a:lnSpc>
                <a:spcPct val="95000"/>
              </a:lnSpc>
              <a:buClr>
                <a:schemeClr val="accent4"/>
              </a:buClr>
              <a:buFont typeface="Arial" panose="020B0604020202020204" pitchFamily="34" charset="0"/>
              <a:buChar char="•"/>
            </a:pPr>
            <a:endParaRPr lang="de-DE" sz="1000" dirty="0">
              <a:latin typeface="Inria Sans" pitchFamily="2" charset="0"/>
            </a:endParaRPr>
          </a:p>
          <a:p>
            <a:pPr marL="90488" indent="-90488">
              <a:lnSpc>
                <a:spcPct val="95000"/>
              </a:lnSpc>
              <a:buClr>
                <a:schemeClr val="accent4"/>
              </a:buClr>
              <a:buFont typeface="Arial" panose="020B0604020202020204" pitchFamily="34" charset="0"/>
              <a:buChar char="•"/>
            </a:pPr>
            <a:r>
              <a:rPr lang="de-DE" sz="1000" dirty="0">
                <a:latin typeface="Inria Sans" pitchFamily="2" charset="0"/>
              </a:rPr>
              <a:t>Aktuelle Entwicklungen zu Treibhausgasemissionen in Deutschland (mit Grafiken): </a:t>
            </a:r>
            <a:r>
              <a:rPr lang="de-DE" sz="1000" dirty="0">
                <a:latin typeface="Inria Sans" pitchFamily="2" charset="0"/>
                <a:hlinkClick r:id="rId3"/>
              </a:rPr>
              <a:t>https://www.umweltbundesamt.de/themen/klima-energie/klimaschutz-energiepolitik-in-deutschland/szenarien-projektionen/treibhausgas-projektionen/aktuelle-treibhausgas-projektionen#2025</a:t>
            </a:r>
            <a:r>
              <a:rPr lang="de-DE" sz="1000" dirty="0">
                <a:latin typeface="Inria Sans" pitchFamily="2" charset="0"/>
              </a:rPr>
              <a:t> </a:t>
            </a:r>
          </a:p>
          <a:p>
            <a:pPr marL="90488" indent="-90488">
              <a:lnSpc>
                <a:spcPct val="95000"/>
              </a:lnSpc>
              <a:buClr>
                <a:schemeClr val="accent4"/>
              </a:buClr>
              <a:buFont typeface="Arial" panose="020B0604020202020204" pitchFamily="34" charset="0"/>
              <a:buChar char="•"/>
            </a:pPr>
            <a:r>
              <a:rPr lang="de-DE" sz="1000" dirty="0">
                <a:latin typeface="Inria Sans" pitchFamily="2" charset="0"/>
              </a:rPr>
              <a:t>Handabdruck mit Video - Denkwerkstatt Konsum (Umweltbundesamt): </a:t>
            </a:r>
            <a:r>
              <a:rPr lang="de-DE" sz="1000" dirty="0">
                <a:latin typeface="Inria Sans" pitchFamily="2" charset="0"/>
                <a:hlinkClick r:id="rId4"/>
              </a:rPr>
              <a:t>https://denkwerkstatt-konsum.umweltbundesamt.de/gemeinschaft#handprint</a:t>
            </a:r>
            <a:r>
              <a:rPr lang="de-DE" sz="1000" dirty="0">
                <a:latin typeface="Inria Sans" pitchFamily="2" charset="0"/>
              </a:rPr>
              <a:t> </a:t>
            </a:r>
          </a:p>
          <a:p>
            <a:pPr marL="90488" indent="-90488">
              <a:lnSpc>
                <a:spcPct val="95000"/>
              </a:lnSpc>
              <a:buClr>
                <a:schemeClr val="accent4"/>
              </a:buClr>
              <a:buFont typeface="Arial" panose="020B0604020202020204" pitchFamily="34" charset="0"/>
              <a:buChar char="•"/>
            </a:pPr>
            <a:r>
              <a:rPr lang="de-DE" sz="1000" dirty="0">
                <a:latin typeface="Inria Sans" pitchFamily="2" charset="0"/>
              </a:rPr>
              <a:t>Erklärvideo Big Points - Umweltbundesamt: </a:t>
            </a:r>
            <a:r>
              <a:rPr lang="de-DE" sz="1000" dirty="0">
                <a:latin typeface="Inria Sans" pitchFamily="2" charset="0"/>
                <a:hlinkClick r:id="rId5"/>
              </a:rPr>
              <a:t>https://denkwerkstatt-konsum.umweltbundesamt.de/wirkung#big-points</a:t>
            </a:r>
            <a:r>
              <a:rPr lang="de-DE" sz="1000" dirty="0">
                <a:latin typeface="Inria Sans" pitchFamily="2" charset="0"/>
              </a:rPr>
              <a:t> </a:t>
            </a:r>
          </a:p>
          <a:p>
            <a:pPr marL="90488" indent="-90488">
              <a:lnSpc>
                <a:spcPct val="95000"/>
              </a:lnSpc>
              <a:buClr>
                <a:schemeClr val="accent4"/>
              </a:buClr>
              <a:buFont typeface="Arial" panose="020B0604020202020204" pitchFamily="34" charset="0"/>
              <a:buChar char="•"/>
            </a:pPr>
            <a:r>
              <a:rPr lang="de-DE" sz="1000" dirty="0">
                <a:latin typeface="Inria Sans" pitchFamily="2" charset="0"/>
              </a:rPr>
              <a:t>UBA-Factsheet </a:t>
            </a:r>
            <a:r>
              <a:rPr lang="de-DE" sz="1000" dirty="0">
                <a:latin typeface="Inria Sans" pitchFamily="2" charset="0"/>
                <a:hlinkClick r:id="rId6"/>
              </a:rPr>
              <a:t>„Nachhaltiger Konsum &amp; klimaneutral leben“</a:t>
            </a:r>
            <a:endParaRPr lang="de-DE" sz="1000" dirty="0">
              <a:latin typeface="Inria Sans" pitchFamily="2" charset="0"/>
            </a:endParaRPr>
          </a:p>
          <a:p>
            <a:pPr marL="90488" indent="-90488">
              <a:lnSpc>
                <a:spcPct val="95000"/>
              </a:lnSpc>
              <a:buClr>
                <a:schemeClr val="accent4"/>
              </a:buClr>
              <a:buFont typeface="Arial" panose="020B0604020202020204" pitchFamily="34" charset="0"/>
              <a:buChar char="•"/>
            </a:pPr>
            <a:r>
              <a:rPr lang="de-DE" sz="1000" dirty="0">
                <a:latin typeface="Inria Sans" pitchFamily="2" charset="0"/>
              </a:rPr>
              <a:t>Germanwatch: </a:t>
            </a:r>
            <a:r>
              <a:rPr lang="de-DE" sz="1000" dirty="0">
                <a:latin typeface="Inria Sans" pitchFamily="2" charset="0"/>
                <a:hlinkClick r:id="rId7"/>
              </a:rPr>
              <a:t>https://www.handprint-hub.de/was-ist-der-handabdruck</a:t>
            </a:r>
            <a:endParaRPr lang="de-DE" sz="1000" dirty="0">
              <a:latin typeface="Inria Sans" pitchFamily="2" charset="0"/>
            </a:endParaRPr>
          </a:p>
          <a:p>
            <a:pPr>
              <a:lnSpc>
                <a:spcPct val="95000"/>
              </a:lnSpc>
            </a:pPr>
            <a:br>
              <a:rPr lang="de-DE" sz="1000" dirty="0">
                <a:latin typeface="Inria Sans" pitchFamily="2" charset="0"/>
              </a:rPr>
            </a:br>
            <a:endParaRPr lang="de-DE" sz="1000" dirty="0">
              <a:latin typeface="Inria Sans" pitchFamily="2" charset="0"/>
            </a:endParaRPr>
          </a:p>
          <a:p>
            <a:pPr marL="0" marR="0" lvl="0" indent="-246596" algn="l" defTabSz="914400" rtl="0" eaLnBrk="1" fontAlgn="base" latinLnBrk="0" hangingPunct="1">
              <a:lnSpc>
                <a:spcPct val="95000"/>
              </a:lnSpc>
              <a:spcBef>
                <a:spcPts val="0"/>
              </a:spcBef>
              <a:spcAft>
                <a:spcPts val="600"/>
              </a:spcAft>
              <a:buClrTx/>
              <a:buSzTx/>
              <a:buFontTx/>
              <a:buNone/>
              <a:tabLst/>
              <a:defRPr/>
            </a:pPr>
            <a:r>
              <a:rPr kumimoji="0" lang="de-DE" sz="1400" b="1" i="0" u="none" strike="noStrike" kern="0" cap="none" spc="0" normalizeH="0" baseline="0" noProof="0" dirty="0">
                <a:ln>
                  <a:noFill/>
                </a:ln>
                <a:solidFill>
                  <a:srgbClr val="007987"/>
                </a:solidFill>
                <a:effectLst/>
                <a:uLnTx/>
                <a:uFillTx/>
                <a:latin typeface="Inria Sans" pitchFamily="2" charset="0"/>
                <a:ea typeface="ＭＳ Ｐゴシック" charset="0"/>
              </a:rPr>
              <a:t>M2 – Nachhaltigen Konsum fördern: Politische Instrumente anwenden </a:t>
            </a:r>
          </a:p>
          <a:p>
            <a:pPr marL="0" marR="0" lvl="0" indent="-246596" algn="l" defTabSz="914400" rtl="0" eaLnBrk="1" fontAlgn="base" latinLnBrk="0" hangingPunct="1">
              <a:lnSpc>
                <a:spcPct val="95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rPr>
              <a:t>Alltagshandlungen in der Klimawaage richten den Blick auf individuelle Spielräume, den Fußabdruck zu senken und den Handabdruck zu vergrößern. Als Individuum sind unsere Möglichkeiten jedoch von politischen Rahmenbedingungen und Angeboten abhängig. M2 ergänzt die Perspektive und nimmt Politik und Wirtschaft unter die Lupe. </a:t>
            </a:r>
          </a:p>
          <a:p>
            <a:pPr marL="0" marR="0" lvl="0" indent="-246596" algn="l" defTabSz="914400" rtl="0" eaLnBrk="1" fontAlgn="base" latinLnBrk="0" hangingPunct="1">
              <a:lnSpc>
                <a:spcPct val="95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rPr>
              <a:t>Um die Klimaziele zu erreichen, gibt es verschiedene politische Instrumente, die eingesetzt werden können. Diese lassen sich grob in „harte“ und „weiche“ Instrumente unterteilen.</a:t>
            </a:r>
          </a:p>
          <a:p>
            <a:pPr marL="0" marR="0" lvl="0" indent="-246596" algn="l" defTabSz="914400" rtl="0" eaLnBrk="1" fontAlgn="base" latinLnBrk="0" hangingPunct="1">
              <a:lnSpc>
                <a:spcPct val="95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rPr>
              <a:t>„Harte“ Instrumente erreichen gewünschte Veränderungen i.d.R. schneller und verbindlicher. Sie erfordern einen größeren administrativen Aufwand, Sanktions- und Kontrollmaßnahmen sowie größere gesellschaftliche Akzeptanz. „Weiche“ Instrumente können genau diese Akzeptanz schaffen und langfristig das Bewusstsein verändern. Sie lassen sich i.d.R. schneller umsetzen und sind aufgrund ihrer geringeren Verbindlichkeit politisch eher weniger strittig. Oft wirken die Instrumente am besten im Zusammenspiel, als Instrumentenbündel: z. B. eine CO₂-Steuer („hart“) kombiniert mit Aufklärungskampagnen („weich“). </a:t>
            </a:r>
            <a:endParaRPr lang="de-DE" sz="1200" b="1" dirty="0">
              <a:latin typeface="Inria Sans" pitchFamily="2" charset="0"/>
            </a:endParaRPr>
          </a:p>
          <a:p>
            <a:pPr>
              <a:lnSpc>
                <a:spcPct val="95000"/>
              </a:lnSpc>
            </a:pPr>
            <a:endParaRPr lang="de-DE" sz="1000"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kumimoji="0" lang="de-DE" sz="1000" b="1" i="0" u="none" strike="noStrike" kern="0" cap="none" spc="0" normalizeH="0" baseline="0" noProof="0" dirty="0">
                <a:ln>
                  <a:noFill/>
                </a:ln>
                <a:solidFill>
                  <a:srgbClr val="FFFFFF"/>
                </a:solidFill>
                <a:effectLst/>
                <a:uLnTx/>
                <a:uFillTx/>
                <a:latin typeface="Inria Sans" pitchFamily="2" charset="0"/>
                <a:ea typeface="ＭＳ Ｐゴシック" charset="0"/>
              </a:rPr>
              <a:t>Hintergrundinformationen</a:t>
            </a: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grpSp>
        <p:nvGrpSpPr>
          <p:cNvPr id="9" name="Gruppieren 8">
            <a:extLst>
              <a:ext uri="{FF2B5EF4-FFF2-40B4-BE49-F238E27FC236}">
                <a16:creationId xmlns:a16="http://schemas.microsoft.com/office/drawing/2014/main" id="{421BC071-5B94-2119-E3E3-26AE7038DC85}"/>
              </a:ext>
              <a:ext uri="{C183D7F6-B498-43B3-948B-1728B52AA6E4}">
                <adec:decorative xmlns:adec="http://schemas.microsoft.com/office/drawing/2017/decorative" val="1"/>
              </a:ext>
            </a:extLst>
          </p:cNvPr>
          <p:cNvGrpSpPr/>
          <p:nvPr/>
        </p:nvGrpSpPr>
        <p:grpSpPr>
          <a:xfrm>
            <a:off x="386837" y="931207"/>
            <a:ext cx="288000" cy="288000"/>
            <a:chOff x="-3787818" y="5291388"/>
            <a:chExt cx="2724236" cy="2724236"/>
          </a:xfrm>
        </p:grpSpPr>
        <p:sp>
          <p:nvSpPr>
            <p:cNvPr id="10" name="Ellipse 9">
              <a:extLst>
                <a:ext uri="{FF2B5EF4-FFF2-40B4-BE49-F238E27FC236}">
                  <a16:creationId xmlns:a16="http://schemas.microsoft.com/office/drawing/2014/main" id="{91C9C343-5F20-4478-DC0D-57DDD629DA45}"/>
                </a:ext>
              </a:extLst>
            </p:cNvPr>
            <p:cNvSpPr/>
            <p:nvPr/>
          </p:nvSpPr>
          <p:spPr>
            <a:xfrm>
              <a:off x="-3787818" y="5291388"/>
              <a:ext cx="2724236" cy="2724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BundesSans Web Regular"/>
              </a:endParaRPr>
            </a:p>
          </p:txBody>
        </p:sp>
        <p:pic>
          <p:nvPicPr>
            <p:cNvPr id="11" name="Picture 10">
              <a:extLst>
                <a:ext uri="{FF2B5EF4-FFF2-40B4-BE49-F238E27FC236}">
                  <a16:creationId xmlns:a16="http://schemas.microsoft.com/office/drawing/2014/main" id="{ACAB25C3-2DBA-BD5E-4C4A-6305978FA4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7599" y="5579737"/>
              <a:ext cx="2140158" cy="214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uppieren 12">
            <a:extLst>
              <a:ext uri="{FF2B5EF4-FFF2-40B4-BE49-F238E27FC236}">
                <a16:creationId xmlns:a16="http://schemas.microsoft.com/office/drawing/2014/main" id="{E9CF7244-EC47-8E3C-81BE-DAACB0676869}"/>
              </a:ext>
              <a:ext uri="{C183D7F6-B498-43B3-948B-1728B52AA6E4}">
                <adec:decorative xmlns:adec="http://schemas.microsoft.com/office/drawing/2017/decorative" val="1"/>
              </a:ext>
            </a:extLst>
          </p:cNvPr>
          <p:cNvGrpSpPr/>
          <p:nvPr/>
        </p:nvGrpSpPr>
        <p:grpSpPr>
          <a:xfrm>
            <a:off x="6065519" y="10112362"/>
            <a:ext cx="850351" cy="226591"/>
            <a:chOff x="-3302864" y="2877944"/>
            <a:chExt cx="973023" cy="226591"/>
          </a:xfrm>
        </p:grpSpPr>
        <p:sp>
          <p:nvSpPr>
            <p:cNvPr id="14" name="Rechteck 13">
              <a:extLst>
                <a:ext uri="{FF2B5EF4-FFF2-40B4-BE49-F238E27FC236}">
                  <a16:creationId xmlns:a16="http://schemas.microsoft.com/office/drawing/2014/main" id="{81C0B3BE-25C0-D83C-8134-2A59239FC199}"/>
                </a:ext>
              </a:extLst>
            </p:cNvPr>
            <p:cNvSpPr/>
            <p:nvPr/>
          </p:nvSpPr>
          <p:spPr>
            <a:xfrm>
              <a:off x="-3193774" y="2877944"/>
              <a:ext cx="754850"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Lehrkräfte</a:t>
              </a:r>
              <a:endParaRPr lang="en-US" sz="1000" dirty="0">
                <a:solidFill>
                  <a:schemeClr val="bg1"/>
                </a:solidFill>
                <a:latin typeface="Inria Sans" pitchFamily="2" charset="0"/>
              </a:endParaRPr>
            </a:p>
          </p:txBody>
        </p:sp>
        <p:cxnSp>
          <p:nvCxnSpPr>
            <p:cNvPr id="16" name="Gerader Verbinder 15">
              <a:extLst>
                <a:ext uri="{FF2B5EF4-FFF2-40B4-BE49-F238E27FC236}">
                  <a16:creationId xmlns:a16="http://schemas.microsoft.com/office/drawing/2014/main" id="{7DFECEDA-5433-73C9-E0C1-D12048A8CD34}"/>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17" name="Gerader Verbinder 16">
              <a:extLst>
                <a:ext uri="{FF2B5EF4-FFF2-40B4-BE49-F238E27FC236}">
                  <a16:creationId xmlns:a16="http://schemas.microsoft.com/office/drawing/2014/main" id="{A3D6CB82-A31D-36AF-F615-B8BA7046EDC4}"/>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spTree>
    <p:extLst>
      <p:ext uri="{BB962C8B-B14F-4D97-AF65-F5344CB8AC3E}">
        <p14:creationId xmlns:p14="http://schemas.microsoft.com/office/powerpoint/2010/main" val="604925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p:txBody>
          <a:bodyPr anchor="t"/>
          <a:lstStyle/>
          <a:p>
            <a:r>
              <a:rPr lang="de-DE" sz="3600" b="1" dirty="0">
                <a:solidFill>
                  <a:schemeClr val="accent4">
                    <a:alpha val="0"/>
                  </a:schemeClr>
                </a:solidFill>
                <a:latin typeface="Inria Sans" pitchFamily="2" charset="0"/>
              </a:rPr>
              <a:t>Hintergrundinformationen 4</a:t>
            </a: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13</a:t>
            </a:fld>
            <a:endParaRPr lang="de-DE" dirty="0">
              <a:latin typeface="Inria Sans" pitchFamily="2" charset="0"/>
            </a:endParaRPr>
          </a:p>
        </p:txBody>
      </p:sp>
      <p:sp>
        <p:nvSpPr>
          <p:cNvPr id="4" name="Textplatzhalter 3">
            <a:extLst>
              <a:ext uri="{FF2B5EF4-FFF2-40B4-BE49-F238E27FC236}">
                <a16:creationId xmlns:a16="http://schemas.microsoft.com/office/drawing/2014/main" id="{AECE44BB-FAFE-000B-A5AF-DECE2E5104A9}"/>
              </a:ext>
            </a:extLst>
          </p:cNvPr>
          <p:cNvSpPr>
            <a:spLocks noGrp="1"/>
          </p:cNvSpPr>
          <p:nvPr>
            <p:ph type="body" sz="quarter" idx="21"/>
          </p:nvPr>
        </p:nvSpPr>
        <p:spPr>
          <a:xfrm>
            <a:off x="386837" y="4362026"/>
            <a:ext cx="6786000" cy="5218390"/>
          </a:xfrm>
          <a:noFill/>
          <a:ln>
            <a:noFill/>
          </a:ln>
        </p:spPr>
        <p:txBody>
          <a:bodyPr vert="horz" wrap="square" lIns="0" tIns="0" rIns="0" bIns="0" numCol="2" spcCol="360000" anchor="t" anchorCtr="0" compatLnSpc="1">
            <a:prstTxWarp prst="textNoShape">
              <a:avLst/>
            </a:prstTxWarp>
          </a:bodyPr>
          <a:lstStyle/>
          <a:p>
            <a:pPr lvl="0">
              <a:lnSpc>
                <a:spcPct val="100000"/>
              </a:lnSpc>
              <a:defRPr/>
            </a:pPr>
            <a:r>
              <a:rPr lang="de-DE" sz="1200" b="1" dirty="0">
                <a:latin typeface="Inria Sans" pitchFamily="2" charset="0"/>
              </a:rPr>
              <a:t>Harte Instrumente</a:t>
            </a:r>
          </a:p>
          <a:p>
            <a:pPr marL="90488" marR="0" lvl="0" indent="-90488" algn="l" defTabSz="914400" rtl="0" eaLnBrk="1" fontAlgn="base" latinLnBrk="0" hangingPunct="1">
              <a:lnSpc>
                <a:spcPct val="95000"/>
              </a:lnSpc>
              <a:spcBef>
                <a:spcPts val="0"/>
              </a:spcBef>
              <a:spcAft>
                <a:spcPts val="600"/>
              </a:spcAft>
              <a:buClr>
                <a:schemeClr val="accent4"/>
              </a:buClr>
              <a:buSzTx/>
              <a:buFont typeface="Arial" panose="020B0604020202020204" pitchFamily="34" charset="0"/>
              <a:buChar char="•"/>
              <a:tabLst/>
              <a:defRPr/>
            </a:pPr>
            <a:r>
              <a:rPr kumimoji="0" lang="de-DE" sz="1000" b="1" i="0" u="none" strike="noStrike" kern="0" cap="none" spc="0" normalizeH="0" baseline="0" noProof="0" dirty="0">
                <a:ln>
                  <a:noFill/>
                </a:ln>
                <a:solidFill>
                  <a:srgbClr val="000000"/>
                </a:solidFill>
                <a:effectLst/>
                <a:uLnTx/>
                <a:uFillTx/>
                <a:latin typeface="Inria Sans" pitchFamily="2" charset="0"/>
                <a:ea typeface="ＭＳ Ｐゴシック" charset="0"/>
              </a:rPr>
              <a:t>Ordnungspolitische Instrumente: </a:t>
            </a:r>
            <a:r>
              <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rPr>
              <a:t>Gesetze, Verbote oder Gebote, die ein bestimmtes Verhalten vorschreiben oder untersagen; Produktstandards. </a:t>
            </a:r>
          </a:p>
          <a:p>
            <a:pPr marL="269875" lvl="0" indent="-179388">
              <a:lnSpc>
                <a:spcPct val="95000"/>
              </a:lnSpc>
              <a:buClr>
                <a:schemeClr val="accent4"/>
              </a:buClr>
              <a:buFont typeface="Wingdings" panose="05000000000000000000" pitchFamily="2" charset="2"/>
              <a:buChar char="à"/>
              <a:defRPr/>
            </a:pPr>
            <a:r>
              <a:rPr lang="de-DE" sz="1000" dirty="0">
                <a:solidFill>
                  <a:srgbClr val="000000"/>
                </a:solidFill>
                <a:latin typeface="Inria Sans" pitchFamily="2" charset="0"/>
              </a:rPr>
              <a:t>Beispiele: Plastiktütenverbot, Verbot der Neuinstallation von Ölheizungen, Kohleausstieg</a:t>
            </a:r>
          </a:p>
          <a:p>
            <a:pPr marL="90488" marR="0" lvl="0" indent="-90488" algn="l" defTabSz="914400" rtl="0" eaLnBrk="1" fontAlgn="base" latinLnBrk="0" hangingPunct="1">
              <a:lnSpc>
                <a:spcPct val="95000"/>
              </a:lnSpc>
              <a:spcBef>
                <a:spcPts val="0"/>
              </a:spcBef>
              <a:spcAft>
                <a:spcPts val="600"/>
              </a:spcAft>
              <a:buClr>
                <a:schemeClr val="accent4"/>
              </a:buClr>
              <a:buSzTx/>
              <a:buFont typeface="Arial" panose="020B0604020202020204" pitchFamily="34" charset="0"/>
              <a:buChar char="•"/>
              <a:tabLst/>
              <a:defRPr/>
            </a:pPr>
            <a:r>
              <a:rPr kumimoji="0" lang="de-DE" sz="1000" b="1" i="0" u="none" strike="noStrike" kern="0" cap="none" spc="0" normalizeH="0" baseline="0" noProof="0" dirty="0">
                <a:ln>
                  <a:noFill/>
                </a:ln>
                <a:solidFill>
                  <a:srgbClr val="000000"/>
                </a:solidFill>
                <a:effectLst/>
                <a:uLnTx/>
                <a:uFillTx/>
                <a:latin typeface="Inria Sans" pitchFamily="2" charset="0"/>
                <a:ea typeface="ＭＳ Ｐゴシック" charset="0"/>
              </a:rPr>
              <a:t>Wirtschaftspolitische Instrumente: </a:t>
            </a:r>
            <a:r>
              <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rPr>
              <a:t>Finanzielle Anreize oder Belastungen, die nachhaltiges Handeln attraktiver oder nicht-nachhaltiges Handeln teurer machen, z.B. Steuern, Abgaben oder Subventionen.</a:t>
            </a:r>
          </a:p>
          <a:p>
            <a:pPr marL="269875" indent="-179388">
              <a:lnSpc>
                <a:spcPct val="95000"/>
              </a:lnSpc>
              <a:buClr>
                <a:schemeClr val="accent4"/>
              </a:buClr>
              <a:buFont typeface="Wingdings" panose="05000000000000000000" pitchFamily="2" charset="2"/>
              <a:buChar char="à"/>
              <a:defRPr/>
            </a:pPr>
            <a:r>
              <a:rPr lang="de-DE" sz="1000" dirty="0">
                <a:solidFill>
                  <a:srgbClr val="000000"/>
                </a:solidFill>
                <a:latin typeface="Inria Sans" pitchFamily="2" charset="0"/>
              </a:rPr>
              <a:t>Beispiele: CO</a:t>
            </a:r>
            <a:r>
              <a:rPr lang="de-DE" sz="1000" baseline="-25000" dirty="0">
                <a:solidFill>
                  <a:srgbClr val="000000"/>
                </a:solidFill>
                <a:latin typeface="Inria Sans" pitchFamily="2" charset="0"/>
              </a:rPr>
              <a:t>2</a:t>
            </a:r>
            <a:r>
              <a:rPr lang="de-DE" sz="1000" dirty="0">
                <a:solidFill>
                  <a:srgbClr val="000000"/>
                </a:solidFill>
                <a:latin typeface="Inria Sans" pitchFamily="2" charset="0"/>
              </a:rPr>
              <a:t>-Steuer, Förderprämien für den Kauf von E-Autos</a:t>
            </a:r>
          </a:p>
          <a:p>
            <a:pPr marL="0" marR="0" lvl="0" indent="-246596" algn="l" defTabSz="914400" rtl="0" eaLnBrk="1" fontAlgn="base" latinLnBrk="0" hangingPunct="1">
              <a:lnSpc>
                <a:spcPct val="95000"/>
              </a:lnSpc>
              <a:spcBef>
                <a:spcPts val="0"/>
              </a:spcBef>
              <a:spcAft>
                <a:spcPts val="600"/>
              </a:spcAft>
              <a:buClrTx/>
              <a:buSzTx/>
              <a:buFontTx/>
              <a:buNone/>
              <a:tabLst/>
              <a:defRPr/>
            </a:pPr>
            <a:r>
              <a:rPr kumimoji="0" lang="de-DE" sz="1200" b="1" i="0" u="none" strike="noStrike" kern="0" cap="none" spc="0" normalizeH="0" baseline="0" noProof="0" dirty="0">
                <a:ln>
                  <a:noFill/>
                </a:ln>
                <a:solidFill>
                  <a:srgbClr val="000000"/>
                </a:solidFill>
                <a:effectLst/>
                <a:uLnTx/>
                <a:uFillTx/>
                <a:latin typeface="Inria Sans" pitchFamily="2" charset="0"/>
                <a:ea typeface="ＭＳ Ｐゴシック" charset="0"/>
              </a:rPr>
              <a:t>Weiche Instrumente</a:t>
            </a:r>
          </a:p>
          <a:p>
            <a:pPr marL="90488" indent="-90488">
              <a:lnSpc>
                <a:spcPct val="95000"/>
              </a:lnSpc>
              <a:buClr>
                <a:schemeClr val="accent4"/>
              </a:buClr>
              <a:buFont typeface="Arial" panose="020B0604020202020204" pitchFamily="34" charset="0"/>
              <a:buChar char="•"/>
              <a:defRPr/>
            </a:pPr>
            <a:r>
              <a:rPr lang="de-DE" sz="1000" b="1" dirty="0">
                <a:solidFill>
                  <a:srgbClr val="000000"/>
                </a:solidFill>
                <a:latin typeface="Inria Sans" pitchFamily="2" charset="0"/>
              </a:rPr>
              <a:t>Kooperative Instrumente: </a:t>
            </a:r>
            <a:r>
              <a:rPr lang="de-DE" sz="1000" dirty="0">
                <a:solidFill>
                  <a:srgbClr val="000000"/>
                </a:solidFill>
                <a:latin typeface="Inria Sans" pitchFamily="2" charset="0"/>
              </a:rPr>
              <a:t>Freiwillige Absprachen zwischen Unternehmen, Politik und NGOs, um gemeinsame Ziele zu erreichen. </a:t>
            </a:r>
          </a:p>
          <a:p>
            <a:pPr marL="269875" indent="-179388">
              <a:lnSpc>
                <a:spcPct val="95000"/>
              </a:lnSpc>
              <a:buClr>
                <a:schemeClr val="accent4"/>
              </a:buClr>
              <a:buFont typeface="Wingdings" panose="05000000000000000000" pitchFamily="2" charset="2"/>
              <a:buChar char="à"/>
              <a:defRPr/>
            </a:pPr>
            <a:r>
              <a:rPr lang="de-DE" sz="1000" dirty="0">
                <a:solidFill>
                  <a:srgbClr val="000000"/>
                </a:solidFill>
                <a:latin typeface="Inria Sans" pitchFamily="2" charset="0"/>
              </a:rPr>
              <a:t>Beispiele: Textilbündnis für nachhaltige Mode, Runde Tische</a:t>
            </a:r>
          </a:p>
          <a:p>
            <a:pPr marL="90488" indent="-90488">
              <a:lnSpc>
                <a:spcPct val="95000"/>
              </a:lnSpc>
              <a:buClr>
                <a:schemeClr val="accent4"/>
              </a:buClr>
              <a:buFont typeface="Arial" panose="020B0604020202020204" pitchFamily="34" charset="0"/>
              <a:buChar char="•"/>
              <a:defRPr/>
            </a:pPr>
            <a:r>
              <a:rPr lang="de-DE" sz="1000" b="1" dirty="0">
                <a:solidFill>
                  <a:srgbClr val="000000"/>
                </a:solidFill>
                <a:latin typeface="Inria Sans" pitchFamily="2" charset="0"/>
              </a:rPr>
              <a:t>Bereitstellung von technischen Mitteln und Infrastruktur: </a:t>
            </a:r>
            <a:r>
              <a:rPr lang="de-DE" sz="1000" dirty="0">
                <a:solidFill>
                  <a:srgbClr val="000000"/>
                </a:solidFill>
                <a:latin typeface="Inria Sans" pitchFamily="2" charset="0"/>
              </a:rPr>
              <a:t>Technische Lösungen oder Infrastruktur, die nachhaltiges Handeln erleichtern. </a:t>
            </a:r>
          </a:p>
          <a:p>
            <a:pPr marL="269875" indent="-179388">
              <a:lnSpc>
                <a:spcPct val="95000"/>
              </a:lnSpc>
              <a:buClr>
                <a:schemeClr val="accent4"/>
              </a:buClr>
              <a:buFont typeface="Wingdings" panose="05000000000000000000" pitchFamily="2" charset="2"/>
              <a:buChar char="à"/>
              <a:defRPr/>
            </a:pPr>
            <a:r>
              <a:rPr lang="de-DE" sz="1000" dirty="0">
                <a:solidFill>
                  <a:srgbClr val="000000"/>
                </a:solidFill>
                <a:latin typeface="Inria Sans" pitchFamily="2" charset="0"/>
              </a:rPr>
              <a:t>Beispiele: Fahrradwege, Ladestationen für E-Autos, Container zur Textilentsorgung</a:t>
            </a:r>
          </a:p>
          <a:p>
            <a:pPr marL="90488" indent="-90488">
              <a:lnSpc>
                <a:spcPct val="95000"/>
              </a:lnSpc>
              <a:buClr>
                <a:schemeClr val="accent4"/>
              </a:buClr>
              <a:buFont typeface="Arial" panose="020B0604020202020204" pitchFamily="34" charset="0"/>
              <a:buChar char="•"/>
              <a:defRPr/>
            </a:pPr>
            <a:r>
              <a:rPr lang="de-DE" sz="1000" b="1" dirty="0">
                <a:solidFill>
                  <a:srgbClr val="000000"/>
                </a:solidFill>
                <a:latin typeface="Inria Sans" pitchFamily="2" charset="0"/>
              </a:rPr>
              <a:t>Nudges: Anreize: </a:t>
            </a:r>
            <a:r>
              <a:rPr lang="de-DE" sz="1000" dirty="0">
                <a:solidFill>
                  <a:srgbClr val="000000"/>
                </a:solidFill>
                <a:latin typeface="Inria Sans" pitchFamily="2" charset="0"/>
              </a:rPr>
              <a:t>Kleine Veränderungen („Stupser“) in der Umgebung oder bei Entscheidungsprozessen, die nachhaltiges Verhalten fördern – ohne Verbote oder Gebote. </a:t>
            </a:r>
          </a:p>
          <a:p>
            <a:pPr marL="269875" indent="-179388">
              <a:lnSpc>
                <a:spcPct val="95000"/>
              </a:lnSpc>
              <a:buClr>
                <a:schemeClr val="accent4"/>
              </a:buClr>
              <a:buFont typeface="Wingdings" panose="05000000000000000000" pitchFamily="2" charset="2"/>
              <a:buChar char="à"/>
              <a:defRPr/>
            </a:pPr>
            <a:r>
              <a:rPr lang="de-DE" sz="1000" dirty="0">
                <a:solidFill>
                  <a:srgbClr val="000000"/>
                </a:solidFill>
                <a:latin typeface="Inria Sans" pitchFamily="2" charset="0"/>
              </a:rPr>
              <a:t>Beispiele: Voreinstellungen von Druckern „doppelseitiger Druck“, Platzierung von vegetarischen Gerichten an erster Stelle in Kantinen</a:t>
            </a:r>
          </a:p>
          <a:p>
            <a:pPr marL="269875" indent="-179388">
              <a:lnSpc>
                <a:spcPct val="95000"/>
              </a:lnSpc>
              <a:buClr>
                <a:schemeClr val="accent4"/>
              </a:buClr>
              <a:buFont typeface="Wingdings" panose="05000000000000000000" pitchFamily="2" charset="2"/>
              <a:buChar char="à"/>
              <a:defRPr/>
            </a:pPr>
            <a:endParaRPr lang="de-DE" sz="1000" dirty="0">
              <a:solidFill>
                <a:srgbClr val="000000"/>
              </a:solidFill>
              <a:latin typeface="Inria Sans" pitchFamily="2" charset="0"/>
            </a:endParaRPr>
          </a:p>
          <a:p>
            <a:pPr marL="269875" indent="-179388">
              <a:lnSpc>
                <a:spcPct val="95000"/>
              </a:lnSpc>
              <a:buClr>
                <a:schemeClr val="accent4"/>
              </a:buClr>
              <a:buFont typeface="Wingdings" panose="05000000000000000000" pitchFamily="2" charset="2"/>
              <a:buChar char="à"/>
              <a:defRPr/>
            </a:pPr>
            <a:endParaRPr lang="de-DE" sz="1000" dirty="0">
              <a:solidFill>
                <a:srgbClr val="000000"/>
              </a:solidFill>
              <a:latin typeface="Inria Sans" pitchFamily="2" charset="0"/>
            </a:endParaRPr>
          </a:p>
          <a:p>
            <a:pPr marL="269875" indent="-179388">
              <a:lnSpc>
                <a:spcPct val="95000"/>
              </a:lnSpc>
              <a:buClr>
                <a:schemeClr val="accent4"/>
              </a:buClr>
              <a:buFont typeface="Wingdings" panose="05000000000000000000" pitchFamily="2" charset="2"/>
              <a:buChar char="à"/>
              <a:defRPr/>
            </a:pPr>
            <a:endParaRPr lang="de-DE" sz="1000" dirty="0">
              <a:solidFill>
                <a:srgbClr val="000000"/>
              </a:solidFill>
              <a:latin typeface="Inria Sans" pitchFamily="2" charset="0"/>
            </a:endParaRPr>
          </a:p>
          <a:p>
            <a:pPr marL="269875" indent="-179388">
              <a:lnSpc>
                <a:spcPct val="95000"/>
              </a:lnSpc>
              <a:buClr>
                <a:schemeClr val="accent4"/>
              </a:buClr>
              <a:buFont typeface="Wingdings" panose="05000000000000000000" pitchFamily="2" charset="2"/>
              <a:buChar char="à"/>
              <a:defRPr/>
            </a:pPr>
            <a:endParaRPr lang="de-DE" sz="1000" dirty="0">
              <a:solidFill>
                <a:srgbClr val="000000"/>
              </a:solidFill>
              <a:latin typeface="Inria Sans" pitchFamily="2" charset="0"/>
            </a:endParaRPr>
          </a:p>
          <a:p>
            <a:pPr marL="269875" indent="-179388">
              <a:lnSpc>
                <a:spcPct val="95000"/>
              </a:lnSpc>
              <a:buClr>
                <a:schemeClr val="accent4"/>
              </a:buClr>
              <a:buFont typeface="Wingdings" panose="05000000000000000000" pitchFamily="2" charset="2"/>
              <a:buChar char="à"/>
              <a:defRPr/>
            </a:pPr>
            <a:endParaRPr lang="de-DE" sz="1000" dirty="0">
              <a:solidFill>
                <a:srgbClr val="000000"/>
              </a:solidFill>
              <a:latin typeface="Inria Sans" pitchFamily="2" charset="0"/>
            </a:endParaRPr>
          </a:p>
          <a:p>
            <a:pPr marL="269875" indent="-179388">
              <a:lnSpc>
                <a:spcPct val="95000"/>
              </a:lnSpc>
              <a:buClr>
                <a:schemeClr val="accent4"/>
              </a:buClr>
              <a:buFont typeface="Wingdings" panose="05000000000000000000" pitchFamily="2" charset="2"/>
              <a:buChar char="à"/>
              <a:defRPr/>
            </a:pPr>
            <a:endParaRPr lang="de-DE" sz="1000" dirty="0">
              <a:solidFill>
                <a:srgbClr val="000000"/>
              </a:solidFill>
              <a:latin typeface="Inria Sans" pitchFamily="2" charset="0"/>
            </a:endParaRPr>
          </a:p>
          <a:p>
            <a:pPr marL="269875" indent="-179388">
              <a:lnSpc>
                <a:spcPct val="95000"/>
              </a:lnSpc>
              <a:buClr>
                <a:schemeClr val="accent4"/>
              </a:buClr>
              <a:buFont typeface="Wingdings" panose="05000000000000000000" pitchFamily="2" charset="2"/>
              <a:buChar char="à"/>
              <a:defRPr/>
            </a:pPr>
            <a:endParaRPr lang="de-DE" sz="1000" dirty="0">
              <a:solidFill>
                <a:srgbClr val="000000"/>
              </a:solidFill>
              <a:latin typeface="Inria Sans" pitchFamily="2" charset="0"/>
            </a:endParaRPr>
          </a:p>
          <a:p>
            <a:pPr marL="269875" indent="-179388">
              <a:lnSpc>
                <a:spcPct val="95000"/>
              </a:lnSpc>
              <a:buClr>
                <a:schemeClr val="accent4"/>
              </a:buClr>
              <a:buFont typeface="Wingdings" panose="05000000000000000000" pitchFamily="2" charset="2"/>
              <a:buChar char="à"/>
              <a:defRPr/>
            </a:pPr>
            <a:endParaRPr lang="de-DE" sz="1000" dirty="0">
              <a:solidFill>
                <a:srgbClr val="000000"/>
              </a:solidFill>
              <a:latin typeface="Inria Sans" pitchFamily="2" charset="0"/>
            </a:endParaRPr>
          </a:p>
          <a:p>
            <a:pPr marL="269875" indent="-179388">
              <a:lnSpc>
                <a:spcPct val="95000"/>
              </a:lnSpc>
              <a:buClr>
                <a:schemeClr val="accent4"/>
              </a:buClr>
              <a:buFont typeface="Wingdings" panose="05000000000000000000" pitchFamily="2" charset="2"/>
              <a:buChar char="à"/>
              <a:defRPr/>
            </a:pPr>
            <a:endParaRPr lang="de-DE" sz="1000" dirty="0">
              <a:solidFill>
                <a:srgbClr val="000000"/>
              </a:solidFill>
              <a:latin typeface="Inria Sans" pitchFamily="2" charset="0"/>
            </a:endParaRPr>
          </a:p>
          <a:p>
            <a:pPr marL="269875" indent="-179388">
              <a:lnSpc>
                <a:spcPct val="95000"/>
              </a:lnSpc>
              <a:buClr>
                <a:schemeClr val="accent4"/>
              </a:buClr>
              <a:buFont typeface="Wingdings" panose="05000000000000000000" pitchFamily="2" charset="2"/>
              <a:buChar char="à"/>
              <a:defRPr/>
            </a:pPr>
            <a:endParaRPr lang="de-DE" sz="1000" dirty="0">
              <a:solidFill>
                <a:srgbClr val="000000"/>
              </a:solidFill>
              <a:latin typeface="Inria Sans" pitchFamily="2" charset="0"/>
            </a:endParaRPr>
          </a:p>
          <a:p>
            <a:pPr marL="90487" indent="0">
              <a:lnSpc>
                <a:spcPct val="95000"/>
              </a:lnSpc>
              <a:buClr>
                <a:schemeClr val="accent4"/>
              </a:buClr>
              <a:defRPr/>
            </a:pPr>
            <a:endParaRPr lang="de-DE" sz="1000" dirty="0">
              <a:solidFill>
                <a:srgbClr val="000000"/>
              </a:solidFill>
              <a:latin typeface="Inria Sans" pitchFamily="2" charset="0"/>
            </a:endParaRPr>
          </a:p>
          <a:p>
            <a:pPr marL="90488" indent="-90488">
              <a:lnSpc>
                <a:spcPct val="95000"/>
              </a:lnSpc>
              <a:buClr>
                <a:schemeClr val="accent4"/>
              </a:buClr>
              <a:buFont typeface="Arial" panose="020B0604020202020204" pitchFamily="34" charset="0"/>
              <a:buChar char="•"/>
              <a:defRPr/>
            </a:pPr>
            <a:r>
              <a:rPr lang="de-DE" sz="1000" b="1" dirty="0">
                <a:solidFill>
                  <a:srgbClr val="000000"/>
                </a:solidFill>
                <a:latin typeface="Inria Sans" pitchFamily="2" charset="0"/>
              </a:rPr>
              <a:t>Kommunikative Instrumente: </a:t>
            </a:r>
            <a:r>
              <a:rPr lang="de-DE" sz="1000" dirty="0">
                <a:solidFill>
                  <a:srgbClr val="000000"/>
                </a:solidFill>
                <a:latin typeface="Inria Sans" pitchFamily="2" charset="0"/>
              </a:rPr>
              <a:t>Informationen, Kampagnen oder Bildung, die über Nachhaltigkeit aufklären und das Bewusstsein schärfen. </a:t>
            </a:r>
          </a:p>
          <a:p>
            <a:pPr marL="269875" indent="-179388">
              <a:lnSpc>
                <a:spcPct val="95000"/>
              </a:lnSpc>
              <a:buClr>
                <a:schemeClr val="accent4"/>
              </a:buClr>
              <a:buFont typeface="Wingdings" panose="05000000000000000000" pitchFamily="2" charset="2"/>
              <a:buChar char="à"/>
              <a:defRPr/>
            </a:pPr>
            <a:r>
              <a:rPr lang="de-DE" sz="1000" dirty="0">
                <a:solidFill>
                  <a:srgbClr val="000000"/>
                </a:solidFill>
                <a:latin typeface="Inria Sans" pitchFamily="2" charset="0"/>
              </a:rPr>
              <a:t>Beispiele: Aufklärungskampagne über Umweltauswirkungen von Kleidung, Energieberatung für Haushalte, Informationskampagne zu Vorteilen von Elektromobilität</a:t>
            </a:r>
          </a:p>
          <a:p>
            <a:pPr marL="0" marR="0" lvl="0" indent="-246596" algn="l" defTabSz="914400" rtl="0" eaLnBrk="1" fontAlgn="base" latinLnBrk="0" hangingPunct="1">
              <a:lnSpc>
                <a:spcPct val="95000"/>
              </a:lnSpc>
              <a:spcBef>
                <a:spcPts val="0"/>
              </a:spcBef>
              <a:spcAft>
                <a:spcPts val="600"/>
              </a:spcAft>
              <a:buClrTx/>
              <a:buSzTx/>
              <a:buFontTx/>
              <a:buNone/>
              <a:tabLst/>
              <a:defRPr/>
            </a:pPr>
            <a:endPar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endParaRPr>
          </a:p>
          <a:p>
            <a:pPr marL="0" marR="0" lvl="0" indent="-246596" algn="l" defTabSz="914400" rtl="0" eaLnBrk="1" fontAlgn="base" latinLnBrk="0" hangingPunct="1">
              <a:lnSpc>
                <a:spcPct val="95000"/>
              </a:lnSpc>
              <a:spcBef>
                <a:spcPts val="0"/>
              </a:spcBef>
              <a:spcAft>
                <a:spcPts val="600"/>
              </a:spcAft>
              <a:buClrTx/>
              <a:buSzTx/>
              <a:buFontTx/>
              <a:buNone/>
              <a:tabLst/>
              <a:defRPr/>
            </a:pPr>
            <a:r>
              <a:rPr kumimoji="0" lang="de-DE" sz="1200" b="1" i="0" u="none" strike="noStrike" kern="0" cap="none" spc="0" normalizeH="0" baseline="0" noProof="0" dirty="0">
                <a:ln>
                  <a:noFill/>
                </a:ln>
                <a:solidFill>
                  <a:srgbClr val="000000"/>
                </a:solidFill>
                <a:effectLst/>
                <a:uLnTx/>
                <a:uFillTx/>
                <a:latin typeface="Inria Sans" pitchFamily="2" charset="0"/>
                <a:ea typeface="ＭＳ Ｐゴシック" charset="0"/>
              </a:rPr>
              <a:t>Zum Weiterlesen und Quellen: </a:t>
            </a:r>
          </a:p>
          <a:p>
            <a:pPr marL="90488" indent="-90488">
              <a:lnSpc>
                <a:spcPct val="95000"/>
              </a:lnSpc>
              <a:buClr>
                <a:schemeClr val="accent4"/>
              </a:buClr>
              <a:buFont typeface="Arial" panose="020B0604020202020204" pitchFamily="34" charset="0"/>
              <a:buChar char="•"/>
              <a:defRPr/>
            </a:pPr>
            <a:r>
              <a:rPr lang="de-DE" sz="1000" dirty="0">
                <a:solidFill>
                  <a:srgbClr val="000000"/>
                </a:solidFill>
                <a:latin typeface="Inria Sans" pitchFamily="2" charset="0"/>
              </a:rPr>
              <a:t>Quelle Abb. E</a:t>
            </a:r>
            <a:r>
              <a:rPr lang="de-DE" sz="1000" kern="0" dirty="0">
                <a:solidFill>
                  <a:schemeClr val="tx1"/>
                </a:solidFill>
                <a:latin typeface="Inria Sans" pitchFamily="2" charset="0"/>
              </a:rPr>
              <a:t>igene Darstellung nach Wolff et al (2020) &amp; The </a:t>
            </a:r>
            <a:r>
              <a:rPr lang="de-DE" sz="1000" kern="0" dirty="0" err="1">
                <a:solidFill>
                  <a:schemeClr val="tx1"/>
                </a:solidFill>
                <a:latin typeface="Inria Sans" pitchFamily="2" charset="0"/>
              </a:rPr>
              <a:t>Nuffield</a:t>
            </a:r>
            <a:r>
              <a:rPr lang="de-DE" sz="1000" kern="0" dirty="0">
                <a:solidFill>
                  <a:schemeClr val="tx1"/>
                </a:solidFill>
                <a:latin typeface="Inria Sans" pitchFamily="2" charset="0"/>
              </a:rPr>
              <a:t> Council on </a:t>
            </a:r>
            <a:r>
              <a:rPr lang="de-DE" sz="1000" kern="0" dirty="0" err="1">
                <a:solidFill>
                  <a:schemeClr val="tx1"/>
                </a:solidFill>
                <a:latin typeface="Inria Sans" pitchFamily="2" charset="0"/>
              </a:rPr>
              <a:t>Bioethics</a:t>
            </a:r>
            <a:r>
              <a:rPr lang="de-DE" sz="1000" kern="0" dirty="0">
                <a:solidFill>
                  <a:schemeClr val="tx1"/>
                </a:solidFill>
                <a:latin typeface="Inria Sans" pitchFamily="2" charset="0"/>
              </a:rPr>
              <a:t> (2007)</a:t>
            </a:r>
            <a:endParaRPr lang="de-DE" sz="1000" dirty="0">
              <a:solidFill>
                <a:srgbClr val="000000"/>
              </a:solidFill>
              <a:latin typeface="Inria Sans" pitchFamily="2" charset="0"/>
            </a:endParaRPr>
          </a:p>
          <a:p>
            <a:pPr marL="90488" indent="-90488">
              <a:lnSpc>
                <a:spcPct val="95000"/>
              </a:lnSpc>
              <a:buClr>
                <a:schemeClr val="accent4"/>
              </a:buClr>
              <a:buFont typeface="Arial" panose="020B0604020202020204" pitchFamily="34" charset="0"/>
              <a:buChar char="•"/>
              <a:defRPr/>
            </a:pPr>
            <a:r>
              <a:rPr lang="de-DE" sz="1000" dirty="0">
                <a:solidFill>
                  <a:srgbClr val="000000"/>
                </a:solidFill>
                <a:latin typeface="Inria Sans" pitchFamily="2" charset="0"/>
              </a:rPr>
              <a:t>UBA (2020): Instrumente für nachhaltigen Konsum</a:t>
            </a:r>
            <a:r>
              <a:rPr lang="de-DE" sz="1000" i="1" dirty="0">
                <a:solidFill>
                  <a:srgbClr val="000000"/>
                </a:solidFill>
                <a:latin typeface="Inria Sans" pitchFamily="2" charset="0"/>
              </a:rPr>
              <a:t>. </a:t>
            </a:r>
            <a:r>
              <a:rPr lang="de-DE" sz="1000" i="1" dirty="0" err="1">
                <a:solidFill>
                  <a:srgbClr val="000000"/>
                </a:solidFill>
                <a:latin typeface="Inria Sans" pitchFamily="2" charset="0"/>
              </a:rPr>
              <a:t>Pdf</a:t>
            </a:r>
            <a:r>
              <a:rPr lang="de-DE" sz="1000" i="1" dirty="0">
                <a:solidFill>
                  <a:srgbClr val="000000"/>
                </a:solidFill>
                <a:latin typeface="Inria Sans" pitchFamily="2" charset="0"/>
              </a:rPr>
              <a:t> online verfügbar.</a:t>
            </a:r>
          </a:p>
          <a:p>
            <a:pPr marL="90488" indent="-90488">
              <a:lnSpc>
                <a:spcPct val="95000"/>
              </a:lnSpc>
              <a:buClr>
                <a:schemeClr val="accent4"/>
              </a:buClr>
              <a:buFont typeface="Arial" panose="020B0604020202020204" pitchFamily="34" charset="0"/>
              <a:buChar char="•"/>
              <a:defRPr/>
            </a:pPr>
            <a:r>
              <a:rPr lang="de-DE" sz="1000" dirty="0">
                <a:solidFill>
                  <a:srgbClr val="000000"/>
                </a:solidFill>
                <a:latin typeface="Inria Sans" pitchFamily="2" charset="0"/>
              </a:rPr>
              <a:t>Thema Politik - Denkwerkstatt Konsum: </a:t>
            </a:r>
            <a:r>
              <a:rPr lang="de-DE" sz="1000" dirty="0">
                <a:solidFill>
                  <a:srgbClr val="000000"/>
                </a:solidFill>
                <a:latin typeface="Inria Sans" pitchFamily="2" charset="0"/>
                <a:hlinkClick r:id="rId2"/>
              </a:rPr>
              <a:t>https://denkwerkstatt-konsum.umweltbundesamt.de/politik#wechselspiel</a:t>
            </a:r>
            <a:r>
              <a:rPr lang="de-DE" sz="1000" dirty="0">
                <a:solidFill>
                  <a:srgbClr val="000000"/>
                </a:solidFill>
                <a:latin typeface="Inria Sans" pitchFamily="2" charset="0"/>
              </a:rPr>
              <a:t> </a:t>
            </a:r>
          </a:p>
          <a:p>
            <a:pPr marL="90488" indent="-90488">
              <a:lnSpc>
                <a:spcPct val="95000"/>
              </a:lnSpc>
              <a:buClr>
                <a:schemeClr val="accent4"/>
              </a:buClr>
              <a:buFont typeface="Arial" panose="020B0604020202020204" pitchFamily="34" charset="0"/>
              <a:buChar char="•"/>
              <a:defRPr/>
            </a:pPr>
            <a:r>
              <a:rPr lang="de-DE" sz="1000" dirty="0" err="1">
                <a:solidFill>
                  <a:srgbClr val="000000"/>
                </a:solidFill>
                <a:latin typeface="Inria Sans" pitchFamily="2" charset="0"/>
              </a:rPr>
              <a:t>Erklärfilm</a:t>
            </a:r>
            <a:r>
              <a:rPr lang="de-DE" sz="1000" dirty="0">
                <a:solidFill>
                  <a:srgbClr val="000000"/>
                </a:solidFill>
                <a:latin typeface="Inria Sans" pitchFamily="2" charset="0"/>
              </a:rPr>
              <a:t> und </a:t>
            </a:r>
            <a:r>
              <a:rPr lang="de-DE" sz="1000" dirty="0" err="1">
                <a:solidFill>
                  <a:srgbClr val="000000"/>
                </a:solidFill>
                <a:latin typeface="Inria Sans" pitchFamily="2" charset="0"/>
              </a:rPr>
              <a:t>Powerpoint</a:t>
            </a:r>
            <a:r>
              <a:rPr lang="de-DE" sz="1000" dirty="0">
                <a:solidFill>
                  <a:srgbClr val="000000"/>
                </a:solidFill>
                <a:latin typeface="Inria Sans" pitchFamily="2" charset="0"/>
              </a:rPr>
              <a:t> Denkwerkstatt Konsum, „Politik und Verbraucher*innen“: </a:t>
            </a:r>
            <a:r>
              <a:rPr lang="de-DE" sz="1000" dirty="0">
                <a:solidFill>
                  <a:srgbClr val="000000"/>
                </a:solidFill>
                <a:latin typeface="Inria Sans" pitchFamily="2" charset="0"/>
                <a:hlinkClick r:id="rId3"/>
              </a:rPr>
              <a:t>https://denkwerkstatt-konsum.umweltbundesamt.de/bildungsmaterialien#panel-paedagoginnen-0-15plus</a:t>
            </a:r>
            <a:r>
              <a:rPr lang="de-DE" sz="1000" dirty="0">
                <a:solidFill>
                  <a:srgbClr val="000000"/>
                </a:solidFill>
                <a:latin typeface="Inria Sans" pitchFamily="2" charset="0"/>
              </a:rPr>
              <a:t> </a:t>
            </a:r>
          </a:p>
          <a:p>
            <a:pPr marL="90488" indent="-90488">
              <a:lnSpc>
                <a:spcPct val="95000"/>
              </a:lnSpc>
              <a:buClr>
                <a:schemeClr val="accent4"/>
              </a:buClr>
              <a:buFont typeface="Arial" panose="020B0604020202020204" pitchFamily="34" charset="0"/>
              <a:buChar char="•"/>
              <a:defRPr/>
            </a:pPr>
            <a:r>
              <a:rPr lang="de-DE" sz="1000" dirty="0">
                <a:solidFill>
                  <a:srgbClr val="000000"/>
                </a:solidFill>
                <a:latin typeface="Inria Sans" pitchFamily="2" charset="0"/>
              </a:rPr>
              <a:t>Umwelttipp nachhaltige Kleidung: </a:t>
            </a:r>
            <a:r>
              <a:rPr lang="de-DE" sz="1000" dirty="0">
                <a:solidFill>
                  <a:srgbClr val="000000"/>
                </a:solidFill>
                <a:latin typeface="Inria Sans" pitchFamily="2" charset="0"/>
                <a:hlinkClick r:id="rId4"/>
              </a:rPr>
              <a:t>https://www.umweltbundesamt.de/umwelttipps-fuer-den-alltag/haushalt-wohnen/bekleidung#undefined</a:t>
            </a:r>
            <a:endParaRPr lang="de-DE" sz="1000" dirty="0">
              <a:solidFill>
                <a:srgbClr val="000000"/>
              </a:solidFill>
              <a:latin typeface="Inria Sans" pitchFamily="2" charset="0"/>
            </a:endParaRPr>
          </a:p>
          <a:p>
            <a:pPr marL="90488" indent="-90488">
              <a:lnSpc>
                <a:spcPct val="95000"/>
              </a:lnSpc>
              <a:buClr>
                <a:schemeClr val="accent4"/>
              </a:buClr>
              <a:buFont typeface="Arial" panose="020B0604020202020204" pitchFamily="34" charset="0"/>
              <a:buChar char="•"/>
              <a:defRPr/>
            </a:pPr>
            <a:r>
              <a:rPr lang="de-DE" sz="1000" dirty="0">
                <a:solidFill>
                  <a:srgbClr val="000000"/>
                </a:solidFill>
                <a:latin typeface="Inria Sans" pitchFamily="2" charset="0"/>
              </a:rPr>
              <a:t>Umweltbundesamt – Themenseite nachhaltige </a:t>
            </a:r>
            <a:r>
              <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rPr>
              <a:t>Kleidung: </a:t>
            </a:r>
            <a:r>
              <a:rPr kumimoji="0" lang="de-DE" sz="1000" b="0" i="0" u="none" strike="noStrike" kern="0" cap="none" spc="0" normalizeH="0" baseline="0" noProof="0" dirty="0">
                <a:ln>
                  <a:noFill/>
                </a:ln>
                <a:solidFill>
                  <a:srgbClr val="000000"/>
                </a:solidFill>
                <a:effectLst/>
                <a:uLnTx/>
                <a:uFillTx/>
                <a:latin typeface="Inria Sans" pitchFamily="2" charset="0"/>
                <a:hlinkClick r:id="rId5"/>
              </a:rPr>
              <a:t>https</a:t>
            </a:r>
            <a:r>
              <a:rPr lang="de-DE" sz="1000" dirty="0">
                <a:solidFill>
                  <a:srgbClr val="000000"/>
                </a:solidFill>
                <a:latin typeface="Inria Sans" pitchFamily="2" charset="0"/>
                <a:hlinkClick r:id="rId5"/>
              </a:rPr>
              <a:t>://www.umweltbundesamt.de/themen/nachhaltige-bekleidung-mehr-fokus-auf-eine-lange</a:t>
            </a:r>
            <a:r>
              <a:rPr lang="de-DE" sz="1000" dirty="0">
                <a:solidFill>
                  <a:srgbClr val="000000"/>
                </a:solidFill>
                <a:latin typeface="Inria Sans" pitchFamily="2" charset="0"/>
              </a:rPr>
              <a:t> </a:t>
            </a:r>
          </a:p>
          <a:p>
            <a:pPr marL="90488" indent="-90488">
              <a:lnSpc>
                <a:spcPct val="95000"/>
              </a:lnSpc>
              <a:buClr>
                <a:schemeClr val="accent4"/>
              </a:buClr>
              <a:buFont typeface="Arial" panose="020B0604020202020204" pitchFamily="34" charset="0"/>
              <a:buChar char="•"/>
              <a:defRPr/>
            </a:pPr>
            <a:r>
              <a:rPr lang="de-DE" sz="1000" dirty="0">
                <a:solidFill>
                  <a:srgbClr val="000000"/>
                </a:solidFill>
                <a:latin typeface="Inria Sans" pitchFamily="2" charset="0"/>
              </a:rPr>
              <a:t>Siegelwissen – Denkwerkstatt Konsum: </a:t>
            </a:r>
            <a:r>
              <a:rPr lang="de-DE" sz="1000" dirty="0">
                <a:solidFill>
                  <a:srgbClr val="000000"/>
                </a:solidFill>
                <a:latin typeface="Inria Sans" pitchFamily="2" charset="0"/>
                <a:hlinkClick r:id="rId6"/>
              </a:rPr>
              <a:t>https://denkwerkstatt-konsum</a:t>
            </a:r>
            <a:r>
              <a:rPr kumimoji="0" lang="de-DE" sz="1000" b="0" i="0" u="none" strike="noStrike" kern="0" cap="none" spc="0" normalizeH="0" baseline="0" noProof="0" dirty="0">
                <a:ln>
                  <a:noFill/>
                </a:ln>
                <a:solidFill>
                  <a:srgbClr val="000000"/>
                </a:solidFill>
                <a:effectLst/>
                <a:uLnTx/>
                <a:uFillTx/>
                <a:latin typeface="Inria Sans" pitchFamily="2" charset="0"/>
                <a:hlinkClick r:id="rId6"/>
              </a:rPr>
              <a:t>.umweltbundesamt.de/</a:t>
            </a:r>
            <a:r>
              <a:rPr kumimoji="0" lang="de-DE" sz="1000" b="0" i="0" u="none" strike="noStrike" kern="0" cap="none" spc="0" normalizeH="0" baseline="0" noProof="0" dirty="0" err="1">
                <a:ln>
                  <a:noFill/>
                </a:ln>
                <a:solidFill>
                  <a:srgbClr val="000000"/>
                </a:solidFill>
                <a:effectLst/>
                <a:uLnTx/>
                <a:uFillTx/>
                <a:latin typeface="Inria Sans" pitchFamily="2" charset="0"/>
                <a:hlinkClick r:id="rId6"/>
              </a:rPr>
              <a:t>orientierung#siegelwissen</a:t>
            </a:r>
            <a:r>
              <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rPr>
              <a:t> </a:t>
            </a:r>
          </a:p>
          <a:p>
            <a:pPr marR="0" lvl="0" indent="0" algn="l" defTabSz="914400" rtl="0" eaLnBrk="1" fontAlgn="base" latinLnBrk="0" hangingPunct="1">
              <a:lnSpc>
                <a:spcPct val="95000"/>
              </a:lnSpc>
              <a:spcBef>
                <a:spcPts val="0"/>
              </a:spcBef>
              <a:spcAft>
                <a:spcPts val="600"/>
              </a:spcAft>
              <a:buClrTx/>
              <a:buSzTx/>
              <a:tabLst/>
              <a:defRPr/>
            </a:pPr>
            <a:endParaRPr lang="de-DE" b="1" dirty="0">
              <a:solidFill>
                <a:schemeClr val="accent1"/>
              </a:solidFill>
              <a:latin typeface="Inria Sans" pitchFamily="2" charset="0"/>
            </a:endParaRPr>
          </a:p>
          <a:p>
            <a:pPr>
              <a:lnSpc>
                <a:spcPct val="95000"/>
              </a:lnSpc>
            </a:pPr>
            <a:endParaRPr lang="de-DE" sz="1000" dirty="0">
              <a:latin typeface="Inria Sans" pitchFamily="2" charset="0"/>
            </a:endParaRPr>
          </a:p>
          <a:p>
            <a:pPr>
              <a:lnSpc>
                <a:spcPct val="95000"/>
              </a:lnSpc>
            </a:pPr>
            <a:endParaRPr lang="de-DE" sz="1000" dirty="0">
              <a:latin typeface="Inria Sans" pitchFamily="2" charset="0"/>
            </a:endParaRPr>
          </a:p>
          <a:p>
            <a:pPr>
              <a:lnSpc>
                <a:spcPct val="95000"/>
              </a:lnSpc>
            </a:pPr>
            <a:endParaRPr lang="de-DE" sz="1000" dirty="0">
              <a:latin typeface="Inria Sans" pitchFamily="2" charset="0"/>
            </a:endParaRPr>
          </a:p>
          <a:p>
            <a:pPr>
              <a:lnSpc>
                <a:spcPct val="95000"/>
              </a:lnSpc>
            </a:pPr>
            <a:endParaRPr lang="de-DE" sz="1000" dirty="0">
              <a:latin typeface="Inria Sans" pitchFamily="2" charset="0"/>
            </a:endParaRPr>
          </a:p>
          <a:p>
            <a:pPr>
              <a:lnSpc>
                <a:spcPct val="95000"/>
              </a:lnSpc>
            </a:pPr>
            <a:endParaRPr lang="de-DE" sz="1000" dirty="0">
              <a:latin typeface="Inria Sans" pitchFamily="2" charset="0"/>
            </a:endParaRPr>
          </a:p>
          <a:p>
            <a:pPr>
              <a:lnSpc>
                <a:spcPct val="95000"/>
              </a:lnSpc>
            </a:pPr>
            <a:endParaRPr lang="de-DE" sz="1000" dirty="0">
              <a:latin typeface="Inria Sans" pitchFamily="2" charset="0"/>
            </a:endParaRPr>
          </a:p>
          <a:p>
            <a:pPr>
              <a:lnSpc>
                <a:spcPct val="95000"/>
              </a:lnSpc>
            </a:pPr>
            <a:endParaRPr lang="de-DE" sz="1000" dirty="0">
              <a:latin typeface="Inria Sans" pitchFamily="2" charset="0"/>
            </a:endParaRPr>
          </a:p>
          <a:p>
            <a:pPr>
              <a:lnSpc>
                <a:spcPct val="95000"/>
              </a:lnSpc>
            </a:pPr>
            <a:endParaRPr lang="de-DE" sz="1000" dirty="0">
              <a:latin typeface="Inria Sans" pitchFamily="2" charset="0"/>
            </a:endParaRPr>
          </a:p>
          <a:p>
            <a:pPr>
              <a:lnSpc>
                <a:spcPct val="95000"/>
              </a:lnSpc>
            </a:pPr>
            <a:endParaRPr lang="de-DE" sz="1000" dirty="0">
              <a:latin typeface="Inria Sans" pitchFamily="2" charset="0"/>
            </a:endParaRPr>
          </a:p>
          <a:p>
            <a:pPr>
              <a:lnSpc>
                <a:spcPct val="95000"/>
              </a:lnSpc>
            </a:pPr>
            <a:endParaRPr lang="de-DE" sz="1000" dirty="0">
              <a:latin typeface="Inria Sans" pitchFamily="2" charset="0"/>
            </a:endParaRPr>
          </a:p>
          <a:p>
            <a:pPr>
              <a:lnSpc>
                <a:spcPct val="95000"/>
              </a:lnSpc>
            </a:pPr>
            <a:endParaRPr lang="de-DE" sz="1000"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kumimoji="0" lang="de-DE" sz="1000" b="1" i="0" u="none" strike="noStrike" kern="0" cap="none" spc="0" normalizeH="0" baseline="0" noProof="0" dirty="0">
                <a:ln>
                  <a:noFill/>
                </a:ln>
                <a:solidFill>
                  <a:srgbClr val="FFFFFF"/>
                </a:solidFill>
                <a:effectLst/>
                <a:uLnTx/>
                <a:uFillTx/>
                <a:latin typeface="Inria Sans" pitchFamily="2" charset="0"/>
                <a:ea typeface="ＭＳ Ｐゴシック" charset="0"/>
              </a:rPr>
              <a:t>Hintergrundinformationen</a:t>
            </a: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grpSp>
        <p:nvGrpSpPr>
          <p:cNvPr id="10" name="Gruppieren 9">
            <a:extLst>
              <a:ext uri="{FF2B5EF4-FFF2-40B4-BE49-F238E27FC236}">
                <a16:creationId xmlns:a16="http://schemas.microsoft.com/office/drawing/2014/main" id="{0EC366A3-C293-5CDD-1AB1-16BB05865662}"/>
              </a:ext>
              <a:ext uri="{C183D7F6-B498-43B3-948B-1728B52AA6E4}">
                <adec:decorative xmlns:adec="http://schemas.microsoft.com/office/drawing/2017/decorative" val="1"/>
              </a:ext>
            </a:extLst>
          </p:cNvPr>
          <p:cNvGrpSpPr/>
          <p:nvPr/>
        </p:nvGrpSpPr>
        <p:grpSpPr>
          <a:xfrm>
            <a:off x="6065519" y="10112362"/>
            <a:ext cx="850351" cy="226591"/>
            <a:chOff x="-3302864" y="2877944"/>
            <a:chExt cx="973023" cy="226591"/>
          </a:xfrm>
        </p:grpSpPr>
        <p:sp>
          <p:nvSpPr>
            <p:cNvPr id="11" name="Rechteck 10">
              <a:extLst>
                <a:ext uri="{FF2B5EF4-FFF2-40B4-BE49-F238E27FC236}">
                  <a16:creationId xmlns:a16="http://schemas.microsoft.com/office/drawing/2014/main" id="{D005A363-AFF3-5703-5374-D03F2DBC66E7}"/>
                </a:ext>
              </a:extLst>
            </p:cNvPr>
            <p:cNvSpPr/>
            <p:nvPr/>
          </p:nvSpPr>
          <p:spPr>
            <a:xfrm>
              <a:off x="-3193774" y="2877944"/>
              <a:ext cx="754850"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Lehrkräfte</a:t>
              </a:r>
              <a:endParaRPr lang="en-US" sz="1000" dirty="0">
                <a:solidFill>
                  <a:schemeClr val="bg1"/>
                </a:solidFill>
                <a:latin typeface="Inria Sans" pitchFamily="2" charset="0"/>
              </a:endParaRPr>
            </a:p>
          </p:txBody>
        </p:sp>
        <p:cxnSp>
          <p:nvCxnSpPr>
            <p:cNvPr id="12" name="Gerader Verbinder 11">
              <a:extLst>
                <a:ext uri="{FF2B5EF4-FFF2-40B4-BE49-F238E27FC236}">
                  <a16:creationId xmlns:a16="http://schemas.microsoft.com/office/drawing/2014/main" id="{40BB8387-C891-4E53-BFD9-DF9AAAD7D26C}"/>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13" name="Gerader Verbinder 12">
              <a:extLst>
                <a:ext uri="{FF2B5EF4-FFF2-40B4-BE49-F238E27FC236}">
                  <a16:creationId xmlns:a16="http://schemas.microsoft.com/office/drawing/2014/main" id="{83B9C6E4-B1E5-18DC-9970-3D0A8FB410AD}"/>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grpSp>
        <p:nvGrpSpPr>
          <p:cNvPr id="41" name="Gruppieren 40" descr="Werkzeugkoffer der Politik">
            <a:extLst>
              <a:ext uri="{FF2B5EF4-FFF2-40B4-BE49-F238E27FC236}">
                <a16:creationId xmlns:a16="http://schemas.microsoft.com/office/drawing/2014/main" id="{0A9142C1-9808-37C6-B631-B530F7D3D0A0}"/>
              </a:ext>
            </a:extLst>
          </p:cNvPr>
          <p:cNvGrpSpPr/>
          <p:nvPr/>
        </p:nvGrpSpPr>
        <p:grpSpPr>
          <a:xfrm>
            <a:off x="386836" y="368735"/>
            <a:ext cx="6618995" cy="3690105"/>
            <a:chOff x="3979332" y="7931947"/>
            <a:chExt cx="3052906" cy="1702002"/>
          </a:xfrm>
        </p:grpSpPr>
        <p:grpSp>
          <p:nvGrpSpPr>
            <p:cNvPr id="7" name="Gruppieren 6">
              <a:extLst>
                <a:ext uri="{FF2B5EF4-FFF2-40B4-BE49-F238E27FC236}">
                  <a16:creationId xmlns:a16="http://schemas.microsoft.com/office/drawing/2014/main" id="{3A17CCBA-0319-B92F-BAE8-3C3A1BCB237E}"/>
                </a:ext>
              </a:extLst>
            </p:cNvPr>
            <p:cNvGrpSpPr/>
            <p:nvPr/>
          </p:nvGrpSpPr>
          <p:grpSpPr>
            <a:xfrm>
              <a:off x="6746816" y="7931947"/>
              <a:ext cx="285422" cy="1701999"/>
              <a:chOff x="2846098" y="5262818"/>
              <a:chExt cx="885431" cy="4335582"/>
            </a:xfrm>
          </p:grpSpPr>
          <p:cxnSp>
            <p:nvCxnSpPr>
              <p:cNvPr id="30" name="Gerade Verbindung mit Pfeil 29">
                <a:extLst>
                  <a:ext uri="{FF2B5EF4-FFF2-40B4-BE49-F238E27FC236}">
                    <a16:creationId xmlns:a16="http://schemas.microsoft.com/office/drawing/2014/main" id="{955DF1EB-2616-D12A-0876-18238704325A}"/>
                  </a:ext>
                </a:extLst>
              </p:cNvPr>
              <p:cNvCxnSpPr>
                <a:cxnSpLocks/>
              </p:cNvCxnSpPr>
              <p:nvPr/>
            </p:nvCxnSpPr>
            <p:spPr bwMode="auto">
              <a:xfrm flipV="1">
                <a:off x="2846098" y="5262820"/>
                <a:ext cx="0" cy="4335580"/>
              </a:xfrm>
              <a:prstGeom prst="straightConnector1">
                <a:avLst/>
              </a:prstGeom>
              <a:solidFill>
                <a:schemeClr val="accent1"/>
              </a:solidFill>
              <a:ln w="19050" cap="flat" cmpd="sng" algn="ctr">
                <a:gradFill flip="none" rotWithShape="1">
                  <a:gsLst>
                    <a:gs pos="0">
                      <a:schemeClr val="accent6"/>
                    </a:gs>
                    <a:gs pos="100000">
                      <a:schemeClr val="accent4"/>
                    </a:gs>
                  </a:gsLst>
                  <a:lin ang="5400000" scaled="1"/>
                  <a:tileRect/>
                </a:gradFill>
                <a:prstDash val="solid"/>
                <a:round/>
                <a:headEnd type="none" w="med" len="med"/>
                <a:tailEnd type="triangle"/>
              </a:ln>
              <a:effectLst/>
            </p:spPr>
          </p:cxnSp>
          <p:sp>
            <p:nvSpPr>
              <p:cNvPr id="31" name="Rechteck 30">
                <a:extLst>
                  <a:ext uri="{FF2B5EF4-FFF2-40B4-BE49-F238E27FC236}">
                    <a16:creationId xmlns:a16="http://schemas.microsoft.com/office/drawing/2014/main" id="{35512711-4F88-F473-CD97-61BFCBB72072}"/>
                  </a:ext>
                </a:extLst>
              </p:cNvPr>
              <p:cNvSpPr/>
              <p:nvPr/>
            </p:nvSpPr>
            <p:spPr>
              <a:xfrm rot="16200000">
                <a:off x="1209246" y="7058013"/>
                <a:ext cx="4317478" cy="727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fontAlgn="auto">
                  <a:spcBef>
                    <a:spcPts val="0"/>
                  </a:spcBef>
                  <a:spcAft>
                    <a:spcPts val="0"/>
                  </a:spcAft>
                </a:pPr>
                <a:r>
                  <a:rPr lang="de-DE" sz="1100" i="1" dirty="0">
                    <a:solidFill>
                      <a:schemeClr val="accent4"/>
                    </a:solidFill>
                    <a:latin typeface="Inria Sans" pitchFamily="2" charset="0"/>
                  </a:rPr>
                  <a:t>Staatliche Eingriffstiefe in die Handlungsfreiheit </a:t>
                </a:r>
                <a:br>
                  <a:rPr lang="de-DE" sz="1100" i="1" dirty="0">
                    <a:solidFill>
                      <a:schemeClr val="accent4"/>
                    </a:solidFill>
                    <a:latin typeface="Inria Sans" pitchFamily="2" charset="0"/>
                  </a:rPr>
                </a:br>
                <a:r>
                  <a:rPr lang="de-DE" sz="1100" i="1" dirty="0">
                    <a:solidFill>
                      <a:schemeClr val="accent4"/>
                    </a:solidFill>
                    <a:latin typeface="Inria Sans" pitchFamily="2" charset="0"/>
                  </a:rPr>
                  <a:t>von z.B. Verbraucher*innen und Unternehmen</a:t>
                </a:r>
              </a:p>
            </p:txBody>
          </p:sp>
        </p:grpSp>
        <p:sp>
          <p:nvSpPr>
            <p:cNvPr id="8" name="Rechteck 7">
              <a:extLst>
                <a:ext uri="{FF2B5EF4-FFF2-40B4-BE49-F238E27FC236}">
                  <a16:creationId xmlns:a16="http://schemas.microsoft.com/office/drawing/2014/main" id="{DDC793DD-F657-0DC1-6AD5-A38075582117}"/>
                </a:ext>
              </a:extLst>
            </p:cNvPr>
            <p:cNvSpPr/>
            <p:nvPr/>
          </p:nvSpPr>
          <p:spPr>
            <a:xfrm>
              <a:off x="3979332" y="9105929"/>
              <a:ext cx="2711023" cy="234526"/>
            </a:xfrm>
            <a:prstGeom prst="rect">
              <a:avLst/>
            </a:prstGeom>
            <a:solidFill>
              <a:srgbClr val="EBF6F8"/>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444500"/>
              <a:r>
                <a:rPr lang="de-DE" sz="1200" b="1" dirty="0">
                  <a:solidFill>
                    <a:schemeClr val="accent1"/>
                  </a:solidFill>
                  <a:latin typeface="Inria Sans" pitchFamily="2" charset="0"/>
                </a:rPr>
                <a:t>Verhaltenswissenschaftlich fundierte Instrumente</a:t>
              </a:r>
              <a:endParaRPr lang="de-DE" sz="1200" dirty="0">
                <a:solidFill>
                  <a:schemeClr val="accent1"/>
                </a:solidFill>
                <a:latin typeface="Inria Sans" pitchFamily="2" charset="0"/>
              </a:endParaRPr>
            </a:p>
            <a:p>
              <a:pPr marL="444500"/>
              <a:r>
                <a:rPr lang="de-DE" sz="1100" dirty="0" err="1">
                  <a:solidFill>
                    <a:schemeClr val="tx1"/>
                  </a:solidFill>
                  <a:latin typeface="Inria Sans" pitchFamily="2" charset="0"/>
                </a:rPr>
                <a:t>Nudges</a:t>
              </a:r>
              <a:r>
                <a:rPr lang="de-DE" sz="1100" dirty="0">
                  <a:solidFill>
                    <a:schemeClr val="tx1"/>
                  </a:solidFill>
                  <a:latin typeface="Inria Sans" pitchFamily="2" charset="0"/>
                </a:rPr>
                <a:t>, Voreinstellungen (</a:t>
              </a:r>
              <a:r>
                <a:rPr lang="de-DE" sz="1100" dirty="0" err="1">
                  <a:solidFill>
                    <a:schemeClr val="tx1"/>
                  </a:solidFill>
                  <a:latin typeface="Inria Sans" pitchFamily="2" charset="0"/>
                </a:rPr>
                <a:t>defaults</a:t>
              </a:r>
              <a:r>
                <a:rPr lang="de-DE" sz="1100" dirty="0">
                  <a:solidFill>
                    <a:schemeClr val="tx1"/>
                  </a:solidFill>
                  <a:latin typeface="Inria Sans" pitchFamily="2" charset="0"/>
                </a:rPr>
                <a:t>), verändertes Wahlangebot</a:t>
              </a:r>
            </a:p>
          </p:txBody>
        </p:sp>
        <p:sp>
          <p:nvSpPr>
            <p:cNvPr id="6" name="Rechteck 5">
              <a:extLst>
                <a:ext uri="{FF2B5EF4-FFF2-40B4-BE49-F238E27FC236}">
                  <a16:creationId xmlns:a16="http://schemas.microsoft.com/office/drawing/2014/main" id="{327AFDE3-FF58-680A-CAEF-E3050AEBC092}"/>
                </a:ext>
              </a:extLst>
            </p:cNvPr>
            <p:cNvSpPr/>
            <p:nvPr/>
          </p:nvSpPr>
          <p:spPr>
            <a:xfrm>
              <a:off x="3979332" y="8225444"/>
              <a:ext cx="2711023" cy="234526"/>
            </a:xfrm>
            <a:prstGeom prst="rect">
              <a:avLst/>
            </a:prstGeom>
            <a:solidFill>
              <a:srgbClr val="EBF6F8"/>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444500"/>
              <a:r>
                <a:rPr lang="de-DE" sz="1200" b="1" dirty="0">
                  <a:solidFill>
                    <a:schemeClr val="accent1"/>
                  </a:solidFill>
                  <a:latin typeface="Inria Sans" pitchFamily="2" charset="0"/>
                </a:rPr>
                <a:t>Wirtschaftspolitische Instrumente</a:t>
              </a:r>
              <a:endParaRPr lang="de-DE" sz="1200" dirty="0">
                <a:solidFill>
                  <a:schemeClr val="accent1"/>
                </a:solidFill>
                <a:latin typeface="Inria Sans" pitchFamily="2" charset="0"/>
              </a:endParaRPr>
            </a:p>
            <a:p>
              <a:pPr marL="444500"/>
              <a:r>
                <a:rPr lang="de-DE" sz="1100" dirty="0">
                  <a:solidFill>
                    <a:schemeClr val="tx1"/>
                  </a:solidFill>
                  <a:latin typeface="Inria Sans" pitchFamily="2" charset="0"/>
                </a:rPr>
                <a:t>Steuern, positive Anreize (Subventionen), Vorteile</a:t>
              </a:r>
            </a:p>
          </p:txBody>
        </p:sp>
        <p:sp>
          <p:nvSpPr>
            <p:cNvPr id="18" name="Rechteck 17">
              <a:extLst>
                <a:ext uri="{FF2B5EF4-FFF2-40B4-BE49-F238E27FC236}">
                  <a16:creationId xmlns:a16="http://schemas.microsoft.com/office/drawing/2014/main" id="{F4071DE1-FB67-6B8E-A83B-16CB2F3374FF}"/>
                </a:ext>
              </a:extLst>
            </p:cNvPr>
            <p:cNvSpPr/>
            <p:nvPr/>
          </p:nvSpPr>
          <p:spPr>
            <a:xfrm>
              <a:off x="3979332" y="8518941"/>
              <a:ext cx="2711023" cy="234526"/>
            </a:xfrm>
            <a:prstGeom prst="rect">
              <a:avLst/>
            </a:prstGeom>
            <a:solidFill>
              <a:srgbClr val="EBF6F8"/>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444500"/>
              <a:r>
                <a:rPr lang="de-DE" sz="1200" b="1" dirty="0">
                  <a:solidFill>
                    <a:schemeClr val="accent1"/>
                  </a:solidFill>
                  <a:latin typeface="Inria Sans" pitchFamily="2" charset="0"/>
                </a:rPr>
                <a:t>Kooperative Instrumente</a:t>
              </a:r>
              <a:endParaRPr lang="de-DE" sz="1200" dirty="0">
                <a:solidFill>
                  <a:schemeClr val="accent1"/>
                </a:solidFill>
                <a:latin typeface="Inria Sans" pitchFamily="2" charset="0"/>
              </a:endParaRPr>
            </a:p>
            <a:p>
              <a:pPr marL="444500"/>
              <a:r>
                <a:rPr lang="de-DE" sz="1100" dirty="0">
                  <a:solidFill>
                    <a:schemeClr val="tx1"/>
                  </a:solidFill>
                  <a:latin typeface="Inria Sans" pitchFamily="2" charset="0"/>
                </a:rPr>
                <a:t>Freiwillige Selbstverpflichtungen, Vereinbarungen, Runde Tische</a:t>
              </a:r>
            </a:p>
          </p:txBody>
        </p:sp>
        <p:sp>
          <p:nvSpPr>
            <p:cNvPr id="19" name="Rechteck 18">
              <a:extLst>
                <a:ext uri="{FF2B5EF4-FFF2-40B4-BE49-F238E27FC236}">
                  <a16:creationId xmlns:a16="http://schemas.microsoft.com/office/drawing/2014/main" id="{6B3AA865-EE0F-F306-61AF-C34FFFBC5EFA}"/>
                </a:ext>
              </a:extLst>
            </p:cNvPr>
            <p:cNvSpPr/>
            <p:nvPr/>
          </p:nvSpPr>
          <p:spPr>
            <a:xfrm>
              <a:off x="3979332" y="7931950"/>
              <a:ext cx="2711023" cy="234526"/>
            </a:xfrm>
            <a:prstGeom prst="rect">
              <a:avLst/>
            </a:prstGeom>
            <a:solidFill>
              <a:srgbClr val="EBF6F8"/>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444500"/>
              <a:r>
                <a:rPr lang="de-DE" sz="1200" b="1" dirty="0">
                  <a:solidFill>
                    <a:schemeClr val="accent1"/>
                  </a:solidFill>
                  <a:latin typeface="Inria Sans" pitchFamily="2" charset="0"/>
                </a:rPr>
                <a:t>Ordnungspolitische Instrumente</a:t>
              </a:r>
            </a:p>
            <a:p>
              <a:pPr marL="444500"/>
              <a:r>
                <a:rPr lang="de-DE" sz="1100" dirty="0">
                  <a:solidFill>
                    <a:schemeClr val="tx1"/>
                  </a:solidFill>
                  <a:latin typeface="Inria Sans" pitchFamily="2" charset="0"/>
                </a:rPr>
                <a:t>Gesetze, Standards, Technologien auslaufen lassen</a:t>
              </a:r>
            </a:p>
          </p:txBody>
        </p:sp>
        <p:sp>
          <p:nvSpPr>
            <p:cNvPr id="20" name="Rechteck 19">
              <a:extLst>
                <a:ext uri="{FF2B5EF4-FFF2-40B4-BE49-F238E27FC236}">
                  <a16:creationId xmlns:a16="http://schemas.microsoft.com/office/drawing/2014/main" id="{43244F77-A41E-99B5-41D3-5F0735B28AB0}"/>
                </a:ext>
              </a:extLst>
            </p:cNvPr>
            <p:cNvSpPr/>
            <p:nvPr/>
          </p:nvSpPr>
          <p:spPr>
            <a:xfrm>
              <a:off x="3979332" y="8812435"/>
              <a:ext cx="2711023" cy="234526"/>
            </a:xfrm>
            <a:prstGeom prst="rect">
              <a:avLst/>
            </a:prstGeom>
            <a:solidFill>
              <a:srgbClr val="EBF6F8"/>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444500"/>
              <a:r>
                <a:rPr lang="de-DE" sz="1200" b="1" dirty="0">
                  <a:solidFill>
                    <a:schemeClr val="accent1"/>
                  </a:solidFill>
                  <a:latin typeface="Inria Sans" pitchFamily="2" charset="0"/>
                </a:rPr>
                <a:t>Bereitstellung von technischen Mitteln und Infrastruktur</a:t>
              </a:r>
              <a:endParaRPr lang="de-DE" sz="1200" dirty="0">
                <a:solidFill>
                  <a:schemeClr val="accent1"/>
                </a:solidFill>
                <a:latin typeface="Inria Sans" pitchFamily="2" charset="0"/>
              </a:endParaRPr>
            </a:p>
            <a:p>
              <a:pPr marL="444500"/>
              <a:r>
                <a:rPr lang="de-DE" sz="1100" dirty="0">
                  <a:solidFill>
                    <a:schemeClr val="tx1"/>
                  </a:solidFill>
                  <a:latin typeface="Inria Sans" pitchFamily="2" charset="0"/>
                </a:rPr>
                <a:t>Ausbau ÖPNV, Ladesäulen E-Autos</a:t>
              </a:r>
            </a:p>
          </p:txBody>
        </p:sp>
        <p:sp>
          <p:nvSpPr>
            <p:cNvPr id="21" name="Rechteck 20">
              <a:extLst>
                <a:ext uri="{FF2B5EF4-FFF2-40B4-BE49-F238E27FC236}">
                  <a16:creationId xmlns:a16="http://schemas.microsoft.com/office/drawing/2014/main" id="{CE954F0C-8370-8A70-0B0F-8557896EF58F}"/>
                </a:ext>
              </a:extLst>
            </p:cNvPr>
            <p:cNvSpPr/>
            <p:nvPr/>
          </p:nvSpPr>
          <p:spPr>
            <a:xfrm>
              <a:off x="3979332" y="9399423"/>
              <a:ext cx="2711023" cy="234526"/>
            </a:xfrm>
            <a:prstGeom prst="rect">
              <a:avLst/>
            </a:prstGeom>
            <a:solidFill>
              <a:srgbClr val="EBF6F8"/>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444500"/>
              <a:r>
                <a:rPr lang="de-DE" sz="1200" b="1" dirty="0">
                  <a:solidFill>
                    <a:schemeClr val="accent1"/>
                  </a:solidFill>
                  <a:latin typeface="Inria Sans" pitchFamily="2" charset="0"/>
                </a:rPr>
                <a:t>Kommunikative Instrumente</a:t>
              </a:r>
              <a:endParaRPr lang="de-DE" sz="1200" dirty="0">
                <a:solidFill>
                  <a:schemeClr val="accent1"/>
                </a:solidFill>
                <a:latin typeface="Inria Sans" pitchFamily="2" charset="0"/>
              </a:endParaRPr>
            </a:p>
            <a:p>
              <a:pPr marL="444500"/>
              <a:r>
                <a:rPr lang="de-DE" sz="1100" dirty="0">
                  <a:solidFill>
                    <a:schemeClr val="tx1"/>
                  </a:solidFill>
                  <a:latin typeface="Inria Sans" pitchFamily="2" charset="0"/>
                </a:rPr>
                <a:t>Kampagnen, Labels, Beratungsangebote, Bildung, Aufklärung</a:t>
              </a:r>
            </a:p>
          </p:txBody>
        </p:sp>
        <p:pic>
          <p:nvPicPr>
            <p:cNvPr id="33" name="Grafik 32">
              <a:extLst>
                <a:ext uri="{FF2B5EF4-FFF2-40B4-BE49-F238E27FC236}">
                  <a16:creationId xmlns:a16="http://schemas.microsoft.com/office/drawing/2014/main" id="{9B8D0EF7-C878-440D-2264-E58487D06271}"/>
                </a:ext>
              </a:extLst>
            </p:cNvPr>
            <p:cNvPicPr>
              <a:picLocks noChangeAspect="1"/>
            </p:cNvPicPr>
            <p:nvPr/>
          </p:nvPicPr>
          <p:blipFill>
            <a:blip r:embed="rId7">
              <a:duotone>
                <a:schemeClr val="accent3">
                  <a:shade val="45000"/>
                  <a:satMod val="135000"/>
                </a:schemeClr>
                <a:prstClr val="white"/>
              </a:duotone>
            </a:blip>
            <a:stretch>
              <a:fillRect/>
            </a:stretch>
          </p:blipFill>
          <p:spPr>
            <a:xfrm>
              <a:off x="4042096" y="8862017"/>
              <a:ext cx="136149" cy="136149"/>
            </a:xfrm>
            <a:prstGeom prst="rect">
              <a:avLst/>
            </a:prstGeom>
          </p:spPr>
        </p:pic>
        <p:pic>
          <p:nvPicPr>
            <p:cNvPr id="34" name="Grafik 33">
              <a:extLst>
                <a:ext uri="{FF2B5EF4-FFF2-40B4-BE49-F238E27FC236}">
                  <a16:creationId xmlns:a16="http://schemas.microsoft.com/office/drawing/2014/main" id="{61279835-05B6-4E2F-B0EE-8DEC3FAED76B}"/>
                </a:ext>
              </a:extLst>
            </p:cNvPr>
            <p:cNvPicPr>
              <a:picLocks noChangeAspect="1"/>
            </p:cNvPicPr>
            <p:nvPr/>
          </p:nvPicPr>
          <p:blipFill>
            <a:blip r:embed="rId8">
              <a:duotone>
                <a:schemeClr val="accent3">
                  <a:shade val="45000"/>
                  <a:satMod val="135000"/>
                </a:schemeClr>
                <a:prstClr val="white"/>
              </a:duotone>
            </a:blip>
            <a:stretch>
              <a:fillRect/>
            </a:stretch>
          </p:blipFill>
          <p:spPr>
            <a:xfrm>
              <a:off x="4042096" y="9149773"/>
              <a:ext cx="136149" cy="136149"/>
            </a:xfrm>
            <a:prstGeom prst="rect">
              <a:avLst/>
            </a:prstGeom>
          </p:spPr>
        </p:pic>
        <p:pic>
          <p:nvPicPr>
            <p:cNvPr id="35" name="Grafik 34">
              <a:extLst>
                <a:ext uri="{FF2B5EF4-FFF2-40B4-BE49-F238E27FC236}">
                  <a16:creationId xmlns:a16="http://schemas.microsoft.com/office/drawing/2014/main" id="{55F82C64-06A4-E810-9864-73E5886A40E5}"/>
                </a:ext>
              </a:extLst>
            </p:cNvPr>
            <p:cNvPicPr>
              <a:picLocks noChangeAspect="1"/>
            </p:cNvPicPr>
            <p:nvPr/>
          </p:nvPicPr>
          <p:blipFill>
            <a:blip r:embed="rId9">
              <a:duotone>
                <a:schemeClr val="accent3">
                  <a:shade val="45000"/>
                  <a:satMod val="135000"/>
                </a:schemeClr>
                <a:prstClr val="white"/>
              </a:duotone>
            </a:blip>
            <a:stretch>
              <a:fillRect/>
            </a:stretch>
          </p:blipFill>
          <p:spPr>
            <a:xfrm>
              <a:off x="4027845" y="8553879"/>
              <a:ext cx="164650" cy="164650"/>
            </a:xfrm>
            <a:prstGeom prst="rect">
              <a:avLst/>
            </a:prstGeom>
          </p:spPr>
        </p:pic>
        <p:pic>
          <p:nvPicPr>
            <p:cNvPr id="36" name="Grafik 35">
              <a:extLst>
                <a:ext uri="{FF2B5EF4-FFF2-40B4-BE49-F238E27FC236}">
                  <a16:creationId xmlns:a16="http://schemas.microsoft.com/office/drawing/2014/main" id="{79DBCDC7-9169-B918-9A55-B4199FB540D8}"/>
                </a:ext>
              </a:extLst>
            </p:cNvPr>
            <p:cNvPicPr>
              <a:picLocks noChangeAspect="1"/>
            </p:cNvPicPr>
            <p:nvPr/>
          </p:nvPicPr>
          <p:blipFill>
            <a:blip r:embed="rId10">
              <a:duotone>
                <a:schemeClr val="accent3">
                  <a:shade val="45000"/>
                  <a:satMod val="135000"/>
                </a:schemeClr>
                <a:prstClr val="white"/>
              </a:duotone>
            </a:blip>
            <a:stretch>
              <a:fillRect/>
            </a:stretch>
          </p:blipFill>
          <p:spPr>
            <a:xfrm>
              <a:off x="4042096" y="8270699"/>
              <a:ext cx="136149" cy="136149"/>
            </a:xfrm>
            <a:prstGeom prst="rect">
              <a:avLst/>
            </a:prstGeom>
          </p:spPr>
        </p:pic>
        <p:pic>
          <p:nvPicPr>
            <p:cNvPr id="37" name="Grafik 36">
              <a:extLst>
                <a:ext uri="{FF2B5EF4-FFF2-40B4-BE49-F238E27FC236}">
                  <a16:creationId xmlns:a16="http://schemas.microsoft.com/office/drawing/2014/main" id="{CC7C945A-08CF-14F6-10F0-0C5CC922233F}"/>
                </a:ext>
              </a:extLst>
            </p:cNvPr>
            <p:cNvPicPr>
              <a:picLocks noChangeAspect="1"/>
            </p:cNvPicPr>
            <p:nvPr/>
          </p:nvPicPr>
          <p:blipFill>
            <a:blip r:embed="rId11">
              <a:duotone>
                <a:schemeClr val="accent3">
                  <a:shade val="45000"/>
                  <a:satMod val="135000"/>
                </a:schemeClr>
                <a:prstClr val="white"/>
              </a:duotone>
            </a:blip>
            <a:stretch>
              <a:fillRect/>
            </a:stretch>
          </p:blipFill>
          <p:spPr>
            <a:xfrm>
              <a:off x="4042096" y="7981137"/>
              <a:ext cx="136149" cy="136149"/>
            </a:xfrm>
            <a:prstGeom prst="rect">
              <a:avLst/>
            </a:prstGeom>
          </p:spPr>
        </p:pic>
        <p:grpSp>
          <p:nvGrpSpPr>
            <p:cNvPr id="38" name="Gruppieren 37">
              <a:extLst>
                <a:ext uri="{FF2B5EF4-FFF2-40B4-BE49-F238E27FC236}">
                  <a16:creationId xmlns:a16="http://schemas.microsoft.com/office/drawing/2014/main" id="{9DDD47CB-E940-86EC-A1B5-2D66BAF67FBA}"/>
                </a:ext>
              </a:extLst>
            </p:cNvPr>
            <p:cNvGrpSpPr/>
            <p:nvPr/>
          </p:nvGrpSpPr>
          <p:grpSpPr>
            <a:xfrm>
              <a:off x="4032023" y="9461983"/>
              <a:ext cx="156294" cy="109405"/>
              <a:chOff x="-2342352" y="6518056"/>
              <a:chExt cx="300000" cy="210000"/>
            </a:xfrm>
            <a:solidFill>
              <a:srgbClr val="128491"/>
            </a:solidFill>
          </p:grpSpPr>
          <p:sp>
            <p:nvSpPr>
              <p:cNvPr id="39" name="Freihandform: Form 38">
                <a:extLst>
                  <a:ext uri="{FF2B5EF4-FFF2-40B4-BE49-F238E27FC236}">
                    <a16:creationId xmlns:a16="http://schemas.microsoft.com/office/drawing/2014/main" id="{7A6F00AB-053A-77DE-6E13-A0B2F22AC91B}"/>
                  </a:ext>
                </a:extLst>
              </p:cNvPr>
              <p:cNvSpPr/>
              <p:nvPr/>
            </p:nvSpPr>
            <p:spPr>
              <a:xfrm>
                <a:off x="-2342352" y="6518056"/>
                <a:ext cx="187500" cy="168750"/>
              </a:xfrm>
              <a:custGeom>
                <a:avLst/>
                <a:gdLst>
                  <a:gd name="connsiteX0" fmla="*/ 128584 w 187500"/>
                  <a:gd name="connsiteY0" fmla="*/ 27334 h 168750"/>
                  <a:gd name="connsiteX1" fmla="*/ 188584 w 187500"/>
                  <a:gd name="connsiteY1" fmla="*/ 27334 h 168750"/>
                  <a:gd name="connsiteX2" fmla="*/ 188584 w 187500"/>
                  <a:gd name="connsiteY2" fmla="*/ 16084 h 168750"/>
                  <a:gd name="connsiteX3" fmla="*/ 173584 w 187500"/>
                  <a:gd name="connsiteY3" fmla="*/ 1084 h 168750"/>
                  <a:gd name="connsiteX4" fmla="*/ 16084 w 187500"/>
                  <a:gd name="connsiteY4" fmla="*/ 1084 h 168750"/>
                  <a:gd name="connsiteX5" fmla="*/ 1084 w 187500"/>
                  <a:gd name="connsiteY5" fmla="*/ 16084 h 168750"/>
                  <a:gd name="connsiteX6" fmla="*/ 1084 w 187500"/>
                  <a:gd name="connsiteY6" fmla="*/ 117334 h 168750"/>
                  <a:gd name="connsiteX7" fmla="*/ 16084 w 187500"/>
                  <a:gd name="connsiteY7" fmla="*/ 132334 h 168750"/>
                  <a:gd name="connsiteX8" fmla="*/ 38584 w 187500"/>
                  <a:gd name="connsiteY8" fmla="*/ 132334 h 168750"/>
                  <a:gd name="connsiteX9" fmla="*/ 38584 w 187500"/>
                  <a:gd name="connsiteY9" fmla="*/ 169834 h 168750"/>
                  <a:gd name="connsiteX10" fmla="*/ 76084 w 187500"/>
                  <a:gd name="connsiteY10" fmla="*/ 132334 h 168750"/>
                  <a:gd name="connsiteX11" fmla="*/ 98584 w 187500"/>
                  <a:gd name="connsiteY11" fmla="*/ 132334 h 168750"/>
                  <a:gd name="connsiteX12" fmla="*/ 98584 w 187500"/>
                  <a:gd name="connsiteY12" fmla="*/ 57334 h 168750"/>
                  <a:gd name="connsiteX13" fmla="*/ 128584 w 187500"/>
                  <a:gd name="connsiteY13" fmla="*/ 27334 h 16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500" h="168750">
                    <a:moveTo>
                      <a:pt x="128584" y="27334"/>
                    </a:moveTo>
                    <a:lnTo>
                      <a:pt x="188584" y="27334"/>
                    </a:lnTo>
                    <a:lnTo>
                      <a:pt x="188584" y="16084"/>
                    </a:lnTo>
                    <a:cubicBezTo>
                      <a:pt x="188584" y="7834"/>
                      <a:pt x="181834" y="1084"/>
                      <a:pt x="173584" y="1084"/>
                    </a:cubicBezTo>
                    <a:lnTo>
                      <a:pt x="16084" y="1084"/>
                    </a:lnTo>
                    <a:cubicBezTo>
                      <a:pt x="7834" y="1084"/>
                      <a:pt x="1084" y="7834"/>
                      <a:pt x="1084" y="16084"/>
                    </a:cubicBezTo>
                    <a:lnTo>
                      <a:pt x="1084" y="117334"/>
                    </a:lnTo>
                    <a:cubicBezTo>
                      <a:pt x="1084" y="125584"/>
                      <a:pt x="7834" y="132334"/>
                      <a:pt x="16084" y="132334"/>
                    </a:cubicBezTo>
                    <a:lnTo>
                      <a:pt x="38584" y="132334"/>
                    </a:lnTo>
                    <a:lnTo>
                      <a:pt x="38584" y="169834"/>
                    </a:lnTo>
                    <a:lnTo>
                      <a:pt x="76084" y="132334"/>
                    </a:lnTo>
                    <a:lnTo>
                      <a:pt x="98584" y="132334"/>
                    </a:lnTo>
                    <a:lnTo>
                      <a:pt x="98584" y="57334"/>
                    </a:lnTo>
                    <a:cubicBezTo>
                      <a:pt x="98584" y="40834"/>
                      <a:pt x="112084" y="27334"/>
                      <a:pt x="128584" y="27334"/>
                    </a:cubicBezTo>
                    <a:close/>
                  </a:path>
                </a:pathLst>
              </a:custGeom>
              <a:grpFill/>
              <a:ln w="3671" cap="flat">
                <a:noFill/>
                <a:prstDash val="solid"/>
                <a:miter/>
              </a:ln>
            </p:spPr>
            <p:txBody>
              <a:bodyPr rtlCol="0" anchor="ctr"/>
              <a:lstStyle/>
              <a:p>
                <a:endParaRPr lang="de-DE" sz="4800"/>
              </a:p>
            </p:txBody>
          </p:sp>
          <p:sp>
            <p:nvSpPr>
              <p:cNvPr id="40" name="Freihandform: Form 39">
                <a:extLst>
                  <a:ext uri="{FF2B5EF4-FFF2-40B4-BE49-F238E27FC236}">
                    <a16:creationId xmlns:a16="http://schemas.microsoft.com/office/drawing/2014/main" id="{ACEC2F4B-2F4B-0B05-8A37-0B21C037DD38}"/>
                  </a:ext>
                </a:extLst>
              </p:cNvPr>
              <p:cNvSpPr/>
              <p:nvPr/>
            </p:nvSpPr>
            <p:spPr>
              <a:xfrm>
                <a:off x="-2229852" y="6559306"/>
                <a:ext cx="187500" cy="168750"/>
              </a:xfrm>
              <a:custGeom>
                <a:avLst/>
                <a:gdLst>
                  <a:gd name="connsiteX0" fmla="*/ 173584 w 187500"/>
                  <a:gd name="connsiteY0" fmla="*/ 1084 h 168750"/>
                  <a:gd name="connsiteX1" fmla="*/ 16084 w 187500"/>
                  <a:gd name="connsiteY1" fmla="*/ 1084 h 168750"/>
                  <a:gd name="connsiteX2" fmla="*/ 1084 w 187500"/>
                  <a:gd name="connsiteY2" fmla="*/ 16084 h 168750"/>
                  <a:gd name="connsiteX3" fmla="*/ 1084 w 187500"/>
                  <a:gd name="connsiteY3" fmla="*/ 117334 h 168750"/>
                  <a:gd name="connsiteX4" fmla="*/ 16084 w 187500"/>
                  <a:gd name="connsiteY4" fmla="*/ 132334 h 168750"/>
                  <a:gd name="connsiteX5" fmla="*/ 113584 w 187500"/>
                  <a:gd name="connsiteY5" fmla="*/ 132334 h 168750"/>
                  <a:gd name="connsiteX6" fmla="*/ 151084 w 187500"/>
                  <a:gd name="connsiteY6" fmla="*/ 169834 h 168750"/>
                  <a:gd name="connsiteX7" fmla="*/ 151084 w 187500"/>
                  <a:gd name="connsiteY7" fmla="*/ 132334 h 168750"/>
                  <a:gd name="connsiteX8" fmla="*/ 173584 w 187500"/>
                  <a:gd name="connsiteY8" fmla="*/ 132334 h 168750"/>
                  <a:gd name="connsiteX9" fmla="*/ 188584 w 187500"/>
                  <a:gd name="connsiteY9" fmla="*/ 117334 h 168750"/>
                  <a:gd name="connsiteX10" fmla="*/ 188584 w 187500"/>
                  <a:gd name="connsiteY10" fmla="*/ 16084 h 168750"/>
                  <a:gd name="connsiteX11" fmla="*/ 173584 w 187500"/>
                  <a:gd name="connsiteY11" fmla="*/ 1084 h 16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500" h="168750">
                    <a:moveTo>
                      <a:pt x="173584" y="1084"/>
                    </a:moveTo>
                    <a:lnTo>
                      <a:pt x="16084" y="1084"/>
                    </a:lnTo>
                    <a:cubicBezTo>
                      <a:pt x="7834" y="1084"/>
                      <a:pt x="1084" y="7834"/>
                      <a:pt x="1084" y="16084"/>
                    </a:cubicBezTo>
                    <a:lnTo>
                      <a:pt x="1084" y="117334"/>
                    </a:lnTo>
                    <a:cubicBezTo>
                      <a:pt x="1084" y="125584"/>
                      <a:pt x="7834" y="132334"/>
                      <a:pt x="16084" y="132334"/>
                    </a:cubicBezTo>
                    <a:lnTo>
                      <a:pt x="113584" y="132334"/>
                    </a:lnTo>
                    <a:lnTo>
                      <a:pt x="151084" y="169834"/>
                    </a:lnTo>
                    <a:lnTo>
                      <a:pt x="151084" y="132334"/>
                    </a:lnTo>
                    <a:lnTo>
                      <a:pt x="173584" y="132334"/>
                    </a:lnTo>
                    <a:cubicBezTo>
                      <a:pt x="181834" y="132334"/>
                      <a:pt x="188584" y="125584"/>
                      <a:pt x="188584" y="117334"/>
                    </a:cubicBezTo>
                    <a:lnTo>
                      <a:pt x="188584" y="16084"/>
                    </a:lnTo>
                    <a:cubicBezTo>
                      <a:pt x="188584" y="7834"/>
                      <a:pt x="181834" y="1084"/>
                      <a:pt x="173584" y="1084"/>
                    </a:cubicBezTo>
                    <a:close/>
                  </a:path>
                </a:pathLst>
              </a:custGeom>
              <a:grpFill/>
              <a:ln w="3671" cap="flat">
                <a:noFill/>
                <a:prstDash val="solid"/>
                <a:miter/>
              </a:ln>
            </p:spPr>
            <p:txBody>
              <a:bodyPr rtlCol="0" anchor="ctr"/>
              <a:lstStyle/>
              <a:p>
                <a:endParaRPr lang="de-DE" sz="4800"/>
              </a:p>
            </p:txBody>
          </p:sp>
        </p:grpSp>
      </p:grpSp>
    </p:spTree>
    <p:extLst>
      <p:ext uri="{BB962C8B-B14F-4D97-AF65-F5344CB8AC3E}">
        <p14:creationId xmlns:p14="http://schemas.microsoft.com/office/powerpoint/2010/main" val="2829356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Die Grafik zeigt die historischen Emissionen seit 1750. Die Rangfolge ist: USA - 435 Gigatonnen CO2, China - 285, Russland - 123, Deutschland - 95.">
            <a:extLst>
              <a:ext uri="{FF2B5EF4-FFF2-40B4-BE49-F238E27FC236}">
                <a16:creationId xmlns:a16="http://schemas.microsoft.com/office/drawing/2014/main" id="{4A030384-20B6-201F-CCC8-BED7CC6B11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777" y="6255504"/>
            <a:ext cx="3389134" cy="2414244"/>
          </a:xfrm>
          <a:prstGeom prst="rect">
            <a:avLst/>
          </a:prstGeom>
        </p:spPr>
      </p:pic>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p:txBody>
          <a:bodyPr anchor="t"/>
          <a:lstStyle/>
          <a:p>
            <a:r>
              <a:rPr lang="de-DE" sz="3600" b="1" dirty="0">
                <a:solidFill>
                  <a:schemeClr val="accent4">
                    <a:alpha val="0"/>
                  </a:schemeClr>
                </a:solidFill>
                <a:latin typeface="Inria Sans" pitchFamily="2" charset="0"/>
              </a:rPr>
              <a:t>Hintergrundinformationen 6</a:t>
            </a: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14</a:t>
            </a:fld>
            <a:endParaRPr lang="de-DE" dirty="0">
              <a:latin typeface="Inria Sans" pitchFamily="2" charset="0"/>
            </a:endParaRPr>
          </a:p>
        </p:txBody>
      </p:sp>
      <p:sp>
        <p:nvSpPr>
          <p:cNvPr id="4" name="Textplatzhalter 3">
            <a:extLst>
              <a:ext uri="{FF2B5EF4-FFF2-40B4-BE49-F238E27FC236}">
                <a16:creationId xmlns:a16="http://schemas.microsoft.com/office/drawing/2014/main" id="{AECE44BB-FAFE-000B-A5AF-DECE2E5104A9}"/>
              </a:ext>
            </a:extLst>
          </p:cNvPr>
          <p:cNvSpPr>
            <a:spLocks noGrp="1"/>
          </p:cNvSpPr>
          <p:nvPr>
            <p:ph type="body" sz="quarter" idx="21"/>
          </p:nvPr>
        </p:nvSpPr>
        <p:spPr>
          <a:noFill/>
          <a:ln>
            <a:noFill/>
          </a:ln>
        </p:spPr>
        <p:txBody>
          <a:bodyPr vert="horz" wrap="square" lIns="0" tIns="0" rIns="0" bIns="0" numCol="2" spcCol="360000" anchor="t" anchorCtr="0" compatLnSpc="1">
            <a:prstTxWarp prst="textNoShape">
              <a:avLst/>
            </a:prstTxWarp>
          </a:bodyPr>
          <a:lstStyle/>
          <a:p>
            <a:pPr marL="0" marR="0" lvl="0" indent="-246596" algn="l" defTabSz="914400" rtl="0" eaLnBrk="1" fontAlgn="base" latinLnBrk="0" hangingPunct="1">
              <a:lnSpc>
                <a:spcPct val="95000"/>
              </a:lnSpc>
              <a:spcBef>
                <a:spcPts val="0"/>
              </a:spcBef>
              <a:spcAft>
                <a:spcPts val="600"/>
              </a:spcAft>
              <a:buClrTx/>
              <a:buSzTx/>
              <a:buFontTx/>
              <a:buNone/>
              <a:tabLst/>
              <a:defRPr/>
            </a:pPr>
            <a:r>
              <a:rPr kumimoji="0" lang="de-DE" sz="1400" b="1" i="0" u="none" strike="noStrike" kern="0" cap="none" spc="0" normalizeH="0" baseline="0" noProof="0" dirty="0">
                <a:ln>
                  <a:noFill/>
                </a:ln>
                <a:solidFill>
                  <a:srgbClr val="007987"/>
                </a:solidFill>
                <a:effectLst/>
                <a:uLnTx/>
                <a:uFillTx/>
                <a:latin typeface="Inria Sans" pitchFamily="2" charset="0"/>
                <a:ea typeface="ＭＳ Ｐゴシック" charset="0"/>
              </a:rPr>
              <a:t>M3 – Je wohlhabender, desto …: </a:t>
            </a:r>
            <a:br>
              <a:rPr kumimoji="0" lang="de-DE" sz="1400" b="1" i="0" u="none" strike="noStrike" kern="0" cap="none" spc="0" normalizeH="0" baseline="0" noProof="0" dirty="0">
                <a:ln>
                  <a:noFill/>
                </a:ln>
                <a:solidFill>
                  <a:srgbClr val="007987"/>
                </a:solidFill>
                <a:effectLst/>
                <a:uLnTx/>
                <a:uFillTx/>
                <a:latin typeface="Inria Sans" pitchFamily="2" charset="0"/>
                <a:ea typeface="ＭＳ Ｐゴシック" charset="0"/>
              </a:rPr>
            </a:br>
            <a:r>
              <a:rPr kumimoji="0" lang="de-DE" sz="1400" b="1" i="0" u="none" strike="noStrike" kern="0" cap="none" spc="0" normalizeH="0" baseline="0" noProof="0" dirty="0">
                <a:ln>
                  <a:noFill/>
                </a:ln>
                <a:solidFill>
                  <a:srgbClr val="007987"/>
                </a:solidFill>
                <a:effectLst/>
                <a:uLnTx/>
                <a:uFillTx/>
                <a:latin typeface="Inria Sans" pitchFamily="2" charset="0"/>
                <a:ea typeface="ＭＳ Ｐゴシック" charset="0"/>
              </a:rPr>
              <a:t>Auch Emissionen sind ungleich verteilt </a:t>
            </a:r>
          </a:p>
          <a:p>
            <a:pPr marL="0" marR="0" lvl="0" indent="-246596" algn="l" defTabSz="914400" rtl="0" eaLnBrk="1" fontAlgn="base" latinLnBrk="0" hangingPunct="1">
              <a:lnSpc>
                <a:spcPct val="95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rPr>
              <a:t>Die Höhe des verfügbaren Einkommens beeinflusst sehr stark die Umweltbelastung in Folge unseres Konsums. Je höher das Einkommen ist, desto mehr CO₂-Emissionen verursacht ein Mensch. Während Personen mit einem monatlichen Pro-Kopf-Einkommen von 1.500 Euro (netto) einen CO₂-Fußabdruck von 10 Tonnen haben, liegen Personen mit einem monatlichen Pro-Kopf-Einkommen von über 2.500 Euro (netto) im Schnitt bei 14 Tonnen und mehr. Gut Verdienende haben oft ein größeres oder mehrere Autos, fahren längere Strecken damit und sind im Urlaub häufig mit dem Flugzeug unterwegs. Zudem ermöglicht ihnen das höhere Einkommen eine größere Nachfrage nach Dienstleistungen wie Übernachtungen, Restaurantbesuchen etc.</a:t>
            </a:r>
          </a:p>
          <a:p>
            <a:pPr marL="0" marR="0" lvl="0" indent="-246596" algn="l" defTabSz="914400" rtl="0" eaLnBrk="1" fontAlgn="base" latinLnBrk="0" hangingPunct="1">
              <a:lnSpc>
                <a:spcPct val="95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rPr>
              <a:t>Zwar bemühen sich gerade umweltbewusste Menschen mit höherem Einkommen ihren CO</a:t>
            </a:r>
            <a:r>
              <a:rPr kumimoji="0" lang="de-DE" sz="1000" b="0" i="0" u="none" strike="noStrike" kern="0" cap="none" spc="0" normalizeH="0" baseline="-25000" noProof="0" dirty="0">
                <a:ln>
                  <a:noFill/>
                </a:ln>
                <a:solidFill>
                  <a:srgbClr val="000000"/>
                </a:solidFill>
                <a:effectLst/>
                <a:uLnTx/>
                <a:uFillTx/>
                <a:latin typeface="Inria Sans" pitchFamily="2" charset="0"/>
                <a:ea typeface="ＭＳ Ｐゴシック" charset="0"/>
              </a:rPr>
              <a:t>2</a:t>
            </a:r>
            <a:r>
              <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rPr>
              <a:t>-Fußabdruck im Alltag zu verringern. Doch ihre Bemühungen, die sich typischerweise auf Ernährungsfragen oder auf die Energieeffizienz von Haushaltsgeräten richten, reichen häufig nicht aus, um die negativen Effekte bei den </a:t>
            </a:r>
            <a:r>
              <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hlinkClick r:id="rId3"/>
              </a:rPr>
              <a:t>„Big Points“</a:t>
            </a:r>
            <a:r>
              <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rPr>
              <a:t> Mobilität und Urlaub auszugleichen.</a:t>
            </a:r>
          </a:p>
          <a:p>
            <a:pPr marL="0" marR="0" lvl="0" indent="-246596" algn="l" defTabSz="914400" rtl="0" eaLnBrk="1" fontAlgn="base" latinLnBrk="0" hangingPunct="1">
              <a:lnSpc>
                <a:spcPct val="95000"/>
              </a:lnSpc>
              <a:spcBef>
                <a:spcPts val="0"/>
              </a:spcBef>
              <a:spcAft>
                <a:spcPts val="600"/>
              </a:spcAft>
              <a:buClrTx/>
              <a:buSzTx/>
              <a:buFontTx/>
              <a:buNone/>
              <a:tabLst/>
              <a:defRPr/>
            </a:pPr>
            <a:r>
              <a:rPr kumimoji="0" lang="de-DE" sz="1000" b="1" i="0" u="none" strike="noStrike" kern="0" cap="none" spc="0" normalizeH="0" baseline="0" noProof="0" dirty="0">
                <a:ln>
                  <a:noFill/>
                </a:ln>
                <a:solidFill>
                  <a:srgbClr val="000000"/>
                </a:solidFill>
                <a:effectLst/>
                <a:uLnTx/>
                <a:uFillTx/>
                <a:latin typeface="Inria Sans" pitchFamily="2" charset="0"/>
                <a:ea typeface="ＭＳ Ｐゴシック" charset="0"/>
              </a:rPr>
              <a:t>Indien / Länder des Globalen Südens: </a:t>
            </a:r>
            <a:r>
              <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rPr>
              <a:t>Zitat aus dem Ethikrat: „Eine rein egalitäre Zuteilung gleicher CO</a:t>
            </a:r>
            <a:r>
              <a:rPr kumimoji="0" lang="de-DE" sz="1000" b="0" i="0" u="none" strike="noStrike" kern="0" cap="none" spc="0" normalizeH="0" baseline="-25000" noProof="0" dirty="0">
                <a:ln>
                  <a:noFill/>
                </a:ln>
                <a:solidFill>
                  <a:srgbClr val="000000"/>
                </a:solidFill>
                <a:effectLst/>
                <a:uLnTx/>
                <a:uFillTx/>
                <a:latin typeface="Inria Sans" pitchFamily="2" charset="0"/>
                <a:ea typeface="ＭＳ Ｐゴシック" charset="0"/>
              </a:rPr>
              <a:t>2</a:t>
            </a:r>
            <a:r>
              <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rPr>
              <a:t>-Budgets ist vor diesem Hintergrund [Kolonialzeit und Vorsprung der Industrieländer] nicht akzeptabel. Entsprechend ist zu unterscheiden zwischen einem nachholenden Wachstum in Ländern des Globalen Südens und weiterem Wachstum von Konsum und Ressourcenverbrauch in den industrialisierten Ländern.“ (Quelle: Deutscher Ethikrat: Klimagerechtigkeit. Stellungnahme. S. 65f)</a:t>
            </a:r>
          </a:p>
          <a:p>
            <a:pPr marL="0" marR="0" lvl="0" indent="-246596" algn="l" defTabSz="914400" rtl="0" eaLnBrk="1" fontAlgn="base" latinLnBrk="0" hangingPunct="1">
              <a:lnSpc>
                <a:spcPct val="95000"/>
              </a:lnSpc>
              <a:spcBef>
                <a:spcPts val="0"/>
              </a:spcBef>
              <a:spcAft>
                <a:spcPts val="600"/>
              </a:spcAft>
              <a:buClrTx/>
              <a:buSzTx/>
              <a:buFontTx/>
              <a:buNone/>
              <a:tabLst/>
              <a:defRPr/>
            </a:pPr>
            <a:endPar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endParaRPr>
          </a:p>
          <a:p>
            <a:pPr marL="0" marR="0" lvl="0" indent="-246596" algn="l" defTabSz="914400" rtl="0" eaLnBrk="1" fontAlgn="base" latinLnBrk="0" hangingPunct="1">
              <a:lnSpc>
                <a:spcPct val="95000"/>
              </a:lnSpc>
              <a:spcBef>
                <a:spcPts val="0"/>
              </a:spcBef>
              <a:spcAft>
                <a:spcPts val="600"/>
              </a:spcAft>
              <a:buClrTx/>
              <a:buSzTx/>
              <a:buFontTx/>
              <a:buNone/>
              <a:tabLst/>
              <a:defRPr/>
            </a:pPr>
            <a:endParaRPr kumimoji="0" lang="de-DE" sz="1000" b="0" i="1" u="none" strike="noStrike" kern="0" cap="none" spc="0" normalizeH="0" baseline="0" noProof="0" dirty="0">
              <a:ln>
                <a:noFill/>
              </a:ln>
              <a:solidFill>
                <a:srgbClr val="000000"/>
              </a:solidFill>
              <a:effectLst/>
              <a:uLnTx/>
              <a:uFillTx/>
              <a:latin typeface="Inria Sans" pitchFamily="2" charset="0"/>
              <a:ea typeface="ＭＳ Ｐゴシック" charset="0"/>
            </a:endParaRPr>
          </a:p>
          <a:p>
            <a:pPr marL="0" marR="0" lvl="0" indent="-246596" algn="l" defTabSz="914400" rtl="0" eaLnBrk="1" fontAlgn="base" latinLnBrk="0" hangingPunct="1">
              <a:lnSpc>
                <a:spcPct val="95000"/>
              </a:lnSpc>
              <a:spcBef>
                <a:spcPts val="0"/>
              </a:spcBef>
              <a:spcAft>
                <a:spcPts val="600"/>
              </a:spcAft>
              <a:buClrTx/>
              <a:buSzTx/>
              <a:buFontTx/>
              <a:buNone/>
              <a:tabLst/>
              <a:defRPr/>
            </a:pPr>
            <a:endParaRPr lang="de-DE" sz="1000" i="1" dirty="0">
              <a:solidFill>
                <a:srgbClr val="000000"/>
              </a:solidFill>
              <a:latin typeface="Inria Sans" pitchFamily="2" charset="0"/>
            </a:endParaRPr>
          </a:p>
          <a:p>
            <a:pPr marL="0" marR="0" lvl="0" indent="-246596" algn="l" defTabSz="914400" rtl="0" eaLnBrk="1" fontAlgn="base" latinLnBrk="0" hangingPunct="1">
              <a:lnSpc>
                <a:spcPct val="95000"/>
              </a:lnSpc>
              <a:spcBef>
                <a:spcPts val="0"/>
              </a:spcBef>
              <a:spcAft>
                <a:spcPts val="600"/>
              </a:spcAft>
              <a:buClrTx/>
              <a:buSzTx/>
              <a:buFontTx/>
              <a:buNone/>
              <a:tabLst/>
              <a:defRPr/>
            </a:pPr>
            <a:endParaRPr kumimoji="0" lang="de-DE" sz="1000" b="0" i="1" u="none" strike="noStrike" kern="0" cap="none" spc="0" normalizeH="0" baseline="0" noProof="0" dirty="0">
              <a:ln>
                <a:noFill/>
              </a:ln>
              <a:solidFill>
                <a:srgbClr val="000000"/>
              </a:solidFill>
              <a:effectLst/>
              <a:uLnTx/>
              <a:uFillTx/>
              <a:latin typeface="Inria Sans" pitchFamily="2" charset="0"/>
              <a:ea typeface="ＭＳ Ｐゴシック" charset="0"/>
            </a:endParaRPr>
          </a:p>
          <a:p>
            <a:pPr marL="0" marR="0" lvl="0" indent="-246596" algn="l" defTabSz="914400" rtl="0" eaLnBrk="1" fontAlgn="base" latinLnBrk="0" hangingPunct="1">
              <a:lnSpc>
                <a:spcPct val="95000"/>
              </a:lnSpc>
              <a:spcBef>
                <a:spcPts val="0"/>
              </a:spcBef>
              <a:spcAft>
                <a:spcPts val="600"/>
              </a:spcAft>
              <a:buClrTx/>
              <a:buSzTx/>
              <a:buFontTx/>
              <a:buNone/>
              <a:tabLst/>
              <a:defRPr/>
            </a:pPr>
            <a:endParaRPr lang="de-DE" sz="1000" i="1" dirty="0">
              <a:solidFill>
                <a:srgbClr val="000000"/>
              </a:solidFill>
              <a:latin typeface="Inria Sans" pitchFamily="2" charset="0"/>
            </a:endParaRPr>
          </a:p>
          <a:p>
            <a:pPr marL="0" marR="0" lvl="0" indent="-246596" algn="l" defTabSz="914400" rtl="0" eaLnBrk="1" fontAlgn="base" latinLnBrk="0" hangingPunct="1">
              <a:lnSpc>
                <a:spcPct val="95000"/>
              </a:lnSpc>
              <a:spcBef>
                <a:spcPts val="0"/>
              </a:spcBef>
              <a:spcAft>
                <a:spcPts val="600"/>
              </a:spcAft>
              <a:buClrTx/>
              <a:buSzTx/>
              <a:buFontTx/>
              <a:buNone/>
              <a:tabLst/>
              <a:defRPr/>
            </a:pPr>
            <a:endParaRPr kumimoji="0" lang="de-DE" sz="1000" b="0" i="1" u="none" strike="noStrike" kern="0" cap="none" spc="0" normalizeH="0" baseline="0" noProof="0" dirty="0">
              <a:ln>
                <a:noFill/>
              </a:ln>
              <a:solidFill>
                <a:srgbClr val="000000"/>
              </a:solidFill>
              <a:effectLst/>
              <a:uLnTx/>
              <a:uFillTx/>
              <a:latin typeface="Inria Sans" pitchFamily="2" charset="0"/>
              <a:ea typeface="ＭＳ Ｐゴシック" charset="0"/>
            </a:endParaRPr>
          </a:p>
          <a:p>
            <a:pPr marL="0" marR="0" lvl="0" indent="-246596" algn="l" defTabSz="914400" rtl="0" eaLnBrk="1" fontAlgn="base" latinLnBrk="0" hangingPunct="1">
              <a:lnSpc>
                <a:spcPct val="95000"/>
              </a:lnSpc>
              <a:spcBef>
                <a:spcPts val="0"/>
              </a:spcBef>
              <a:spcAft>
                <a:spcPts val="600"/>
              </a:spcAft>
              <a:buClrTx/>
              <a:buSzTx/>
              <a:buFontTx/>
              <a:buNone/>
              <a:tabLst/>
              <a:defRPr/>
            </a:pPr>
            <a:endParaRPr lang="de-DE" sz="1000" i="1" dirty="0">
              <a:solidFill>
                <a:srgbClr val="000000"/>
              </a:solidFill>
              <a:latin typeface="Inria Sans" pitchFamily="2" charset="0"/>
            </a:endParaRPr>
          </a:p>
          <a:p>
            <a:pPr marL="0" marR="0" lvl="0" indent="-246596" algn="l" defTabSz="914400" rtl="0" eaLnBrk="1" fontAlgn="base" latinLnBrk="0" hangingPunct="1">
              <a:lnSpc>
                <a:spcPct val="95000"/>
              </a:lnSpc>
              <a:spcBef>
                <a:spcPts val="0"/>
              </a:spcBef>
              <a:spcAft>
                <a:spcPts val="600"/>
              </a:spcAft>
              <a:buClrTx/>
              <a:buSzTx/>
              <a:buFontTx/>
              <a:buNone/>
              <a:tabLst/>
              <a:defRPr/>
            </a:pPr>
            <a:endParaRPr kumimoji="0" lang="de-DE" sz="1000" b="0" i="1" u="none" strike="noStrike" kern="0" cap="none" spc="0" normalizeH="0" baseline="0" noProof="0" dirty="0">
              <a:ln>
                <a:noFill/>
              </a:ln>
              <a:solidFill>
                <a:srgbClr val="000000"/>
              </a:solidFill>
              <a:effectLst/>
              <a:uLnTx/>
              <a:uFillTx/>
              <a:latin typeface="Inria Sans" pitchFamily="2" charset="0"/>
              <a:ea typeface="ＭＳ Ｐゴシック" charset="0"/>
            </a:endParaRPr>
          </a:p>
          <a:p>
            <a:pPr marL="0" marR="0" lvl="0" indent="-246596" algn="l" defTabSz="914400" rtl="0" eaLnBrk="1" fontAlgn="base" latinLnBrk="0" hangingPunct="1">
              <a:lnSpc>
                <a:spcPct val="95000"/>
              </a:lnSpc>
              <a:spcBef>
                <a:spcPts val="0"/>
              </a:spcBef>
              <a:spcAft>
                <a:spcPts val="600"/>
              </a:spcAft>
              <a:buClrTx/>
              <a:buSzTx/>
              <a:buFontTx/>
              <a:buNone/>
              <a:tabLst/>
              <a:defRPr/>
            </a:pPr>
            <a:endParaRPr lang="de-DE" sz="1000" i="1" dirty="0">
              <a:solidFill>
                <a:srgbClr val="000000"/>
              </a:solidFill>
              <a:latin typeface="Inria Sans" pitchFamily="2" charset="0"/>
            </a:endParaRPr>
          </a:p>
          <a:p>
            <a:pPr marL="0" marR="0" lvl="0" indent="-246596" algn="l" defTabSz="914400" rtl="0" eaLnBrk="1" fontAlgn="base" latinLnBrk="0" hangingPunct="1">
              <a:lnSpc>
                <a:spcPct val="95000"/>
              </a:lnSpc>
              <a:spcBef>
                <a:spcPts val="0"/>
              </a:spcBef>
              <a:spcAft>
                <a:spcPts val="600"/>
              </a:spcAft>
              <a:buClrTx/>
              <a:buSzTx/>
              <a:buFontTx/>
              <a:buNone/>
              <a:tabLst/>
              <a:defRPr/>
            </a:pPr>
            <a:endParaRPr kumimoji="0" lang="de-DE" sz="1000" b="0" i="1" u="none" strike="noStrike" kern="0" cap="none" spc="0" normalizeH="0" baseline="0" noProof="0" dirty="0">
              <a:ln>
                <a:noFill/>
              </a:ln>
              <a:solidFill>
                <a:srgbClr val="000000"/>
              </a:solidFill>
              <a:effectLst/>
              <a:uLnTx/>
              <a:uFillTx/>
              <a:latin typeface="Inria Sans" pitchFamily="2" charset="0"/>
              <a:ea typeface="ＭＳ Ｐゴシック" charset="0"/>
            </a:endParaRPr>
          </a:p>
          <a:p>
            <a:pPr marL="0" marR="0" lvl="0" indent="-246596" algn="l" defTabSz="914400" rtl="0" eaLnBrk="1" fontAlgn="base" latinLnBrk="0" hangingPunct="1">
              <a:lnSpc>
                <a:spcPct val="95000"/>
              </a:lnSpc>
              <a:spcBef>
                <a:spcPts val="0"/>
              </a:spcBef>
              <a:spcAft>
                <a:spcPts val="600"/>
              </a:spcAft>
              <a:buClrTx/>
              <a:buSzTx/>
              <a:buFontTx/>
              <a:buNone/>
              <a:tabLst/>
              <a:defRPr/>
            </a:pPr>
            <a:br>
              <a:rPr lang="de-DE" sz="1000" i="1" noProof="0" dirty="0">
                <a:solidFill>
                  <a:srgbClr val="000000"/>
                </a:solidFill>
                <a:latin typeface="Inria Sans" pitchFamily="2" charset="0"/>
              </a:rPr>
            </a:br>
            <a:r>
              <a:rPr kumimoji="0" lang="de-DE" sz="800" b="0" i="1" u="none" strike="noStrike" kern="0" cap="none" spc="0" normalizeH="0" baseline="0" noProof="0" dirty="0">
                <a:ln>
                  <a:noFill/>
                </a:ln>
                <a:solidFill>
                  <a:srgbClr val="000000"/>
                </a:solidFill>
                <a:effectLst/>
                <a:uLnTx/>
                <a:uFillTx/>
                <a:latin typeface="Inria Sans" pitchFamily="2" charset="0"/>
                <a:ea typeface="ＭＳ Ｐゴシック" charset="0"/>
              </a:rPr>
              <a:t>Abbildung 1 Historische Emissionen, eigene Abb. nach Global Carbon Budget (2025), </a:t>
            </a:r>
            <a:r>
              <a:rPr kumimoji="0" lang="de-DE" sz="800" b="0" i="1" u="none" strike="noStrike" kern="0" cap="none" spc="0" normalizeH="0" baseline="0" noProof="0" dirty="0" err="1">
                <a:ln>
                  <a:noFill/>
                </a:ln>
                <a:solidFill>
                  <a:srgbClr val="000000"/>
                </a:solidFill>
                <a:effectLst/>
                <a:uLnTx/>
                <a:uFillTx/>
                <a:latin typeface="Inria Sans" pitchFamily="2" charset="0"/>
                <a:ea typeface="ＭＳ Ｐゴシック" charset="0"/>
              </a:rPr>
              <a:t>ourworldindata</a:t>
            </a:r>
            <a:endParaRPr kumimoji="0" lang="de-DE" sz="800" b="0" i="1" u="none" strike="noStrike" kern="0" cap="none" spc="0" normalizeH="0" baseline="0" noProof="0" dirty="0">
              <a:ln>
                <a:noFill/>
              </a:ln>
              <a:solidFill>
                <a:srgbClr val="000000"/>
              </a:solidFill>
              <a:effectLst/>
              <a:uLnTx/>
              <a:uFillTx/>
              <a:latin typeface="Inria Sans" pitchFamily="2" charset="0"/>
              <a:ea typeface="ＭＳ Ｐゴシック" charset="0"/>
            </a:endParaRPr>
          </a:p>
          <a:p>
            <a:pPr marL="0" marR="0" lvl="0" indent="-246596" algn="l" defTabSz="914400" rtl="0" eaLnBrk="1" fontAlgn="base" latinLnBrk="0" hangingPunct="1">
              <a:lnSpc>
                <a:spcPct val="95000"/>
              </a:lnSpc>
              <a:spcBef>
                <a:spcPts val="0"/>
              </a:spcBef>
              <a:spcAft>
                <a:spcPts val="600"/>
              </a:spcAft>
              <a:buClrTx/>
              <a:buSzTx/>
              <a:buFontTx/>
              <a:buNone/>
              <a:tabLst/>
              <a:defRPr/>
            </a:pPr>
            <a:endParaRPr kumimoji="0" lang="de-DE" sz="800" b="0" i="1" u="none" strike="noStrike" kern="0" cap="none" spc="0" normalizeH="0" baseline="0" noProof="0" dirty="0">
              <a:ln>
                <a:noFill/>
              </a:ln>
              <a:solidFill>
                <a:srgbClr val="000000"/>
              </a:solidFill>
              <a:effectLst/>
              <a:uLnTx/>
              <a:uFillTx/>
              <a:latin typeface="Inria Sans" pitchFamily="2" charset="0"/>
              <a:ea typeface="ＭＳ Ｐゴシック" charset="0"/>
            </a:endParaRPr>
          </a:p>
          <a:p>
            <a:pPr marL="0" marR="0" lvl="0" indent="-246596" algn="l" defTabSz="914400" rtl="0" eaLnBrk="1" fontAlgn="base" latinLnBrk="0" hangingPunct="1">
              <a:lnSpc>
                <a:spcPct val="95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rPr>
              <a:t>Historisch gesehen ist </a:t>
            </a:r>
            <a:r>
              <a:rPr kumimoji="0" lang="de-DE" sz="1000" b="1" i="0" u="none" strike="noStrike" kern="0" cap="none" spc="0" normalizeH="0" baseline="0" noProof="0" dirty="0">
                <a:ln>
                  <a:noFill/>
                </a:ln>
                <a:solidFill>
                  <a:srgbClr val="000000"/>
                </a:solidFill>
                <a:effectLst/>
                <a:uLnTx/>
                <a:uFillTx/>
                <a:latin typeface="Inria Sans" pitchFamily="2" charset="0"/>
                <a:ea typeface="ＭＳ Ｐゴシック" charset="0"/>
              </a:rPr>
              <a:t>Deutschland</a:t>
            </a:r>
            <a:r>
              <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rPr>
              <a:t> der viertgrößte Emittent von Treibhausgasen und hat damit wesentlich zur aktuellen Klimakrise beigetragen. Deutschland hat ein hohes Wohlstands- und Konsumniveau erreicht. Dieses gilt es nun zu </a:t>
            </a:r>
            <a:r>
              <a:rPr kumimoji="0" lang="de-DE" sz="1000" b="0" i="0" u="none" strike="noStrike" kern="0" cap="none" spc="0" normalizeH="0" baseline="0" noProof="0" dirty="0" err="1">
                <a:ln>
                  <a:noFill/>
                </a:ln>
                <a:solidFill>
                  <a:srgbClr val="000000"/>
                </a:solidFill>
                <a:effectLst/>
                <a:uLnTx/>
                <a:uFillTx/>
                <a:latin typeface="Inria Sans" pitchFamily="2" charset="0"/>
                <a:ea typeface="ＭＳ Ｐゴシック" charset="0"/>
              </a:rPr>
              <a:t>dekarbonisieren</a:t>
            </a:r>
            <a:r>
              <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rPr>
              <a:t> und Emissionen stark zu senken bzw. die vertraglich geschlossenen Klimaziele einzuhalten. </a:t>
            </a:r>
          </a:p>
          <a:p>
            <a:pPr marL="0" marR="0" lvl="0" indent="-246596" algn="l" defTabSz="914400" rtl="0" eaLnBrk="1" fontAlgn="base" latinLnBrk="0" hangingPunct="1">
              <a:lnSpc>
                <a:spcPct val="95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rPr>
              <a:t>Länder des Globalen Südens und </a:t>
            </a:r>
            <a:r>
              <a:rPr kumimoji="0" lang="de-DE" sz="1000" b="1" i="0" u="none" strike="noStrike" kern="0" cap="none" spc="0" normalizeH="0" baseline="0" noProof="0" dirty="0">
                <a:ln>
                  <a:noFill/>
                </a:ln>
                <a:solidFill>
                  <a:srgbClr val="000000"/>
                </a:solidFill>
                <a:effectLst/>
                <a:uLnTx/>
                <a:uFillTx/>
                <a:latin typeface="Inria Sans" pitchFamily="2" charset="0"/>
                <a:ea typeface="ＭＳ Ｐゴシック" charset="0"/>
              </a:rPr>
              <a:t>Indien</a:t>
            </a:r>
            <a:r>
              <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rPr>
              <a:t> als Schwellenland sind an einem anderen Punkt ihrer Wohlstandsentwicklung. Hier werden in den nächsten Jahren deutliche Steigerungen der Emissionen pro Kopf zu erwarten sein, auch wenn Indien und China deutlich schneller elektrifizieren als Deutschland. </a:t>
            </a:r>
          </a:p>
          <a:p>
            <a:pPr marL="0" marR="0" lvl="0" indent="-246596" algn="l" defTabSz="914400" rtl="0" eaLnBrk="1" fontAlgn="base" latinLnBrk="0" hangingPunct="1">
              <a:lnSpc>
                <a:spcPct val="95000"/>
              </a:lnSpc>
              <a:spcBef>
                <a:spcPts val="0"/>
              </a:spcBef>
              <a:spcAft>
                <a:spcPts val="600"/>
              </a:spcAft>
              <a:buClrTx/>
              <a:buSzTx/>
              <a:buFontTx/>
              <a:buNone/>
              <a:tabLst/>
              <a:defRPr/>
            </a:pPr>
            <a:r>
              <a:rPr kumimoji="0" lang="de-DE" sz="1000" b="1" i="0" u="none" strike="noStrike" kern="0" cap="none" spc="0" normalizeH="0" baseline="0" noProof="0" dirty="0">
                <a:ln>
                  <a:noFill/>
                </a:ln>
                <a:solidFill>
                  <a:srgbClr val="000000"/>
                </a:solidFill>
                <a:effectLst/>
                <a:uLnTx/>
                <a:uFillTx/>
                <a:latin typeface="Inria Sans" pitchFamily="2" charset="0"/>
                <a:ea typeface="ＭＳ Ｐゴシック" charset="0"/>
              </a:rPr>
              <a:t>Hinweis!</a:t>
            </a:r>
            <a:r>
              <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rPr>
              <a:t>: Daten – Da die Berechnungen für den Fußabdruck leicht variieren können, weichen die Zahlen für den Fußabdruck voneinander ab: Vergleich Deutschland Umweltbundesamt (2025) – 10,4 Tonnen; WIL Deutschland: 11,3 Tonnen. </a:t>
            </a:r>
          </a:p>
          <a:p>
            <a:pPr marL="0" marR="0" lvl="0" indent="-246596" algn="l" defTabSz="914400" rtl="0" eaLnBrk="1" fontAlgn="base" latinLnBrk="0" hangingPunct="1">
              <a:lnSpc>
                <a:spcPct val="95000"/>
              </a:lnSpc>
              <a:spcBef>
                <a:spcPts val="0"/>
              </a:spcBef>
              <a:spcAft>
                <a:spcPts val="600"/>
              </a:spcAft>
              <a:buClrTx/>
              <a:buSzTx/>
              <a:buFontTx/>
              <a:buNone/>
              <a:tabLst/>
              <a:defRPr/>
            </a:pPr>
            <a:endPar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endParaRPr>
          </a:p>
          <a:p>
            <a:pPr marL="0" marR="0" lvl="0" indent="-246596" algn="l" defTabSz="914400" rtl="0" eaLnBrk="1" fontAlgn="base" latinLnBrk="0" hangingPunct="1">
              <a:lnSpc>
                <a:spcPct val="95000"/>
              </a:lnSpc>
              <a:spcBef>
                <a:spcPts val="0"/>
              </a:spcBef>
              <a:spcAft>
                <a:spcPts val="600"/>
              </a:spcAft>
              <a:buClrTx/>
              <a:buSzTx/>
              <a:buFontTx/>
              <a:buNone/>
              <a:tabLst/>
              <a:defRPr/>
            </a:pPr>
            <a:r>
              <a:rPr kumimoji="0" lang="de-DE" sz="1000" b="1" i="0" u="none" strike="noStrike" kern="0" cap="none" spc="0" normalizeH="0" baseline="0" noProof="0" dirty="0">
                <a:ln>
                  <a:noFill/>
                </a:ln>
                <a:solidFill>
                  <a:srgbClr val="000000"/>
                </a:solidFill>
                <a:effectLst/>
                <a:uLnTx/>
                <a:uFillTx/>
                <a:latin typeface="Inria Sans" pitchFamily="2" charset="0"/>
                <a:ea typeface="ＭＳ Ｐゴシック" charset="0"/>
              </a:rPr>
              <a:t>Zum Weiterlesen und Quellen:</a:t>
            </a:r>
          </a:p>
          <a:p>
            <a:pPr marL="92075" marR="0" lvl="0" indent="-92075" algn="l" defTabSz="914400" rtl="0" eaLnBrk="1" fontAlgn="base" latinLnBrk="0" hangingPunct="1">
              <a:lnSpc>
                <a:spcPct val="95000"/>
              </a:lnSpc>
              <a:spcBef>
                <a:spcPts val="0"/>
              </a:spcBef>
              <a:spcAft>
                <a:spcPts val="600"/>
              </a:spcAft>
              <a:buClr>
                <a:schemeClr val="accent4"/>
              </a:buClr>
              <a:buSzTx/>
              <a:buFont typeface="Arial" panose="020B0604020202020204" pitchFamily="34" charset="0"/>
              <a:buChar char="•"/>
              <a:tabLst/>
              <a:defRPr/>
            </a:pPr>
            <a:r>
              <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rPr>
              <a:t>Denkwerkstatt Konsum – Thema Geld: </a:t>
            </a:r>
            <a:r>
              <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hlinkClick r:id="rId4"/>
              </a:rPr>
              <a:t>https://denkwerkstatt-konsum.umweltbundesamt.de/geld</a:t>
            </a:r>
            <a:r>
              <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rPr>
              <a:t> </a:t>
            </a:r>
          </a:p>
          <a:p>
            <a:pPr marL="92075" marR="0" lvl="0" indent="-92075" algn="l" defTabSz="914400" rtl="0" eaLnBrk="1" fontAlgn="base" latinLnBrk="0" hangingPunct="1">
              <a:lnSpc>
                <a:spcPct val="95000"/>
              </a:lnSpc>
              <a:spcBef>
                <a:spcPts val="0"/>
              </a:spcBef>
              <a:spcAft>
                <a:spcPts val="600"/>
              </a:spcAft>
              <a:buClr>
                <a:schemeClr val="accent4"/>
              </a:buClr>
              <a:buSzTx/>
              <a:buFont typeface="Arial" panose="020B0604020202020204" pitchFamily="34" charset="0"/>
              <a:buChar char="•"/>
              <a:tabLst/>
              <a:defRPr/>
            </a:pPr>
            <a:r>
              <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rPr>
              <a:t>Denkwerkstatt Konsum – Thema Gerechtigkeit (ab Mai 2026).</a:t>
            </a:r>
          </a:p>
          <a:p>
            <a:pPr marL="92075" marR="0" lvl="0" indent="-92075" algn="l" defTabSz="914400" rtl="0" eaLnBrk="1" fontAlgn="base" latinLnBrk="0" hangingPunct="1">
              <a:lnSpc>
                <a:spcPct val="95000"/>
              </a:lnSpc>
              <a:spcBef>
                <a:spcPts val="0"/>
              </a:spcBef>
              <a:spcAft>
                <a:spcPts val="600"/>
              </a:spcAft>
              <a:buClr>
                <a:schemeClr val="accent4"/>
              </a:buClr>
              <a:buSzTx/>
              <a:buFont typeface="Arial" panose="020B0604020202020204" pitchFamily="34" charset="0"/>
              <a:buChar char="•"/>
              <a:tabLst/>
              <a:defRPr/>
            </a:pPr>
            <a:r>
              <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rPr>
              <a:t>Oxfam (2026): Klimakluft – Wie Reiche das Klima belasten: </a:t>
            </a:r>
            <a:r>
              <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hlinkClick r:id="rId5"/>
              </a:rPr>
              <a:t>https://www.oxfam.de/publikationen/oxfam-bericht-klimakluft-reiche-klima-belasten</a:t>
            </a:r>
            <a:r>
              <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rPr>
              <a:t> </a:t>
            </a:r>
          </a:p>
          <a:p>
            <a:pPr marL="92075" marR="0" lvl="0" indent="-92075" algn="l" defTabSz="914400" rtl="0" eaLnBrk="1" fontAlgn="base" latinLnBrk="0" hangingPunct="1">
              <a:lnSpc>
                <a:spcPct val="95000"/>
              </a:lnSpc>
              <a:spcBef>
                <a:spcPts val="0"/>
              </a:spcBef>
              <a:spcAft>
                <a:spcPts val="600"/>
              </a:spcAft>
              <a:buClr>
                <a:schemeClr val="accent4"/>
              </a:buClr>
              <a:buSzTx/>
              <a:buFont typeface="Arial" panose="020B0604020202020204" pitchFamily="34" charset="0"/>
              <a:buChar char="•"/>
              <a:tabLst/>
              <a:defRPr/>
            </a:pPr>
            <a:r>
              <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rPr>
              <a:t>World </a:t>
            </a:r>
            <a:r>
              <a:rPr kumimoji="0" lang="de-DE" sz="1000" b="0" i="0" u="none" strike="noStrike" kern="0" cap="none" spc="0" normalizeH="0" baseline="0" noProof="0" dirty="0" err="1">
                <a:ln>
                  <a:noFill/>
                </a:ln>
                <a:solidFill>
                  <a:srgbClr val="000000"/>
                </a:solidFill>
                <a:effectLst/>
                <a:uLnTx/>
                <a:uFillTx/>
                <a:latin typeface="Inria Sans" pitchFamily="2" charset="0"/>
                <a:ea typeface="ＭＳ Ｐゴシック" charset="0"/>
              </a:rPr>
              <a:t>Inequality</a:t>
            </a:r>
            <a:r>
              <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rPr>
              <a:t> Report 2022: </a:t>
            </a:r>
            <a:r>
              <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hlinkClick r:id="rId6"/>
              </a:rPr>
              <a:t>https://wir2022.wid.world/</a:t>
            </a:r>
            <a:endPar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endParaRPr>
          </a:p>
          <a:p>
            <a:pPr marL="92075" marR="0" lvl="0" indent="-92075" algn="l" defTabSz="914400" rtl="0" eaLnBrk="1" fontAlgn="base" latinLnBrk="0" hangingPunct="1">
              <a:lnSpc>
                <a:spcPct val="95000"/>
              </a:lnSpc>
              <a:spcBef>
                <a:spcPts val="0"/>
              </a:spcBef>
              <a:spcAft>
                <a:spcPts val="600"/>
              </a:spcAft>
              <a:buClr>
                <a:schemeClr val="accent4"/>
              </a:buClr>
              <a:buSzTx/>
              <a:buFont typeface="Arial" panose="020B0604020202020204" pitchFamily="34" charset="0"/>
              <a:buChar char="•"/>
              <a:tabLst/>
              <a:defRPr/>
            </a:pPr>
            <a:endParaRPr lang="de-DE" sz="1000" dirty="0">
              <a:solidFill>
                <a:srgbClr val="000000"/>
              </a:solidFill>
              <a:latin typeface="Inria Sans" pitchFamily="2" charset="0"/>
            </a:endParaRPr>
          </a:p>
          <a:p>
            <a:pPr marL="0" marR="0" lvl="0" indent="-246596" algn="l" defTabSz="914400" rtl="0" eaLnBrk="1" fontAlgn="base" latinLnBrk="0" hangingPunct="1">
              <a:lnSpc>
                <a:spcPct val="95000"/>
              </a:lnSpc>
              <a:spcBef>
                <a:spcPts val="0"/>
              </a:spcBef>
              <a:spcAft>
                <a:spcPts val="600"/>
              </a:spcAft>
              <a:buClrTx/>
              <a:buSzTx/>
              <a:buFontTx/>
              <a:buNone/>
              <a:tabLst/>
              <a:defRPr/>
            </a:pPr>
            <a:r>
              <a:rPr kumimoji="0" lang="de-DE" sz="1400" b="1" i="0" u="none" strike="noStrike" kern="0" cap="none" spc="0" normalizeH="0" baseline="0" noProof="0" dirty="0">
                <a:ln>
                  <a:noFill/>
                </a:ln>
                <a:solidFill>
                  <a:srgbClr val="007987"/>
                </a:solidFill>
                <a:effectLst/>
                <a:uLnTx/>
                <a:uFillTx/>
                <a:latin typeface="Inria Sans" pitchFamily="2" charset="0"/>
                <a:ea typeface="ＭＳ Ｐゴシック" charset="0"/>
              </a:rPr>
              <a:t>M4 – Vom Fußabdruck zum Handabdruck: Unsere Schule aktiv nachhaltig gestalten </a:t>
            </a:r>
          </a:p>
          <a:p>
            <a:pPr marL="0" marR="0" lvl="0" indent="-246596" algn="l" defTabSz="914400" rtl="0" eaLnBrk="1" fontAlgn="base" latinLnBrk="0" hangingPunct="1">
              <a:lnSpc>
                <a:spcPct val="95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rPr>
              <a:t>Schulen sind mehr als Lernorte, sie sind Lebensräume, in denen Schüler*innen täglich Zeit verbringen. Genau das macht sie zum idealen Ort, um nachhaltiges Handeln nicht nur zu besprechen, sondern direkt auszuprobieren. Hier können Ideen entwickelt, Projekte geplant und Veränderungen angestoßen werden. Wenn Schüler*innen selbst aktiv werden, sammeln sie wertvolle Erfahrungen: Sie spüren, dass ihr Engagement etwas bewirkt und dass sie Gestalter*innen ihrer Umwelt sein können.</a:t>
            </a:r>
          </a:p>
          <a:p>
            <a:pPr marL="0" marR="0" lvl="0" indent="-246596" algn="l" defTabSz="914400" rtl="0" eaLnBrk="1" fontAlgn="base" latinLnBrk="0" hangingPunct="1">
              <a:lnSpc>
                <a:spcPct val="95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000000"/>
                </a:solidFill>
                <a:effectLst/>
                <a:uLnTx/>
                <a:uFillTx/>
                <a:latin typeface="Inria Sans" pitchFamily="2" charset="0"/>
                <a:ea typeface="ＭＳ Ｐゴシック" charset="0"/>
              </a:rPr>
              <a:t>Gerade in Zeiten, in denen viele junge Menschen die Klimakrise als bedrohlich erleben, sind solche Erfahrungen von Selbstwirksamkeit besonders wichtig. Sie stärken das Vertrauen in die eigene Handlungsfähigkeit und zeigen: Jede*r kann etwas bewegen! Deshalb lohnt es sich, dieses Modul umzusetzen – als Schritt hin zu einer Schule, die nicht nur über Nachhaltigkeit spricht, sondern sie gemeinsam lebt.</a:t>
            </a:r>
          </a:p>
          <a:p>
            <a:pPr marL="0" marR="0" lvl="0" indent="-246596" algn="l" defTabSz="914400" rtl="0" eaLnBrk="1" fontAlgn="base" latinLnBrk="0" hangingPunct="1">
              <a:lnSpc>
                <a:spcPct val="95000"/>
              </a:lnSpc>
              <a:spcBef>
                <a:spcPts val="0"/>
              </a:spcBef>
              <a:spcAft>
                <a:spcPts val="600"/>
              </a:spcAft>
              <a:buClrTx/>
              <a:buSzTx/>
              <a:buFontTx/>
              <a:buNone/>
              <a:tabLst/>
              <a:defRPr/>
            </a:pPr>
            <a:endParaRPr kumimoji="0" lang="de-DE" sz="1400" b="1" i="0" u="none" strike="noStrike" kern="0" cap="none" spc="0" normalizeH="0" baseline="0" noProof="0" dirty="0">
              <a:ln>
                <a:noFill/>
              </a:ln>
              <a:solidFill>
                <a:srgbClr val="007987"/>
              </a:solidFill>
              <a:effectLst/>
              <a:uLnTx/>
              <a:uFillTx/>
              <a:latin typeface="Inria Sans" pitchFamily="2" charset="0"/>
              <a:ea typeface="ＭＳ Ｐゴシック"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kumimoji="0" lang="de-DE" sz="1000" b="1" i="0" u="none" strike="noStrike" kern="0" cap="none" spc="0" normalizeH="0" baseline="0" noProof="0" dirty="0">
                <a:ln>
                  <a:noFill/>
                </a:ln>
                <a:solidFill>
                  <a:srgbClr val="FFFFFF"/>
                </a:solidFill>
                <a:effectLst/>
                <a:uLnTx/>
                <a:uFillTx/>
                <a:latin typeface="Inria Sans" pitchFamily="2" charset="0"/>
                <a:ea typeface="ＭＳ Ｐゴシック" charset="0"/>
              </a:rPr>
              <a:t>Hintergrundinformationen</a:t>
            </a: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grpSp>
        <p:nvGrpSpPr>
          <p:cNvPr id="11" name="Gruppieren 10">
            <a:extLst>
              <a:ext uri="{FF2B5EF4-FFF2-40B4-BE49-F238E27FC236}">
                <a16:creationId xmlns:a16="http://schemas.microsoft.com/office/drawing/2014/main" id="{67A6786C-C77A-B130-A9D1-5D15F2576380}"/>
              </a:ext>
              <a:ext uri="{C183D7F6-B498-43B3-948B-1728B52AA6E4}">
                <adec:decorative xmlns:adec="http://schemas.microsoft.com/office/drawing/2017/decorative" val="1"/>
              </a:ext>
            </a:extLst>
          </p:cNvPr>
          <p:cNvGrpSpPr/>
          <p:nvPr/>
        </p:nvGrpSpPr>
        <p:grpSpPr>
          <a:xfrm>
            <a:off x="6065519" y="10112362"/>
            <a:ext cx="850351" cy="226591"/>
            <a:chOff x="-3302864" y="2877944"/>
            <a:chExt cx="973023" cy="226591"/>
          </a:xfrm>
        </p:grpSpPr>
        <p:sp>
          <p:nvSpPr>
            <p:cNvPr id="12" name="Rechteck 11">
              <a:extLst>
                <a:ext uri="{FF2B5EF4-FFF2-40B4-BE49-F238E27FC236}">
                  <a16:creationId xmlns:a16="http://schemas.microsoft.com/office/drawing/2014/main" id="{E15D2315-3067-A90B-84DF-626E59BB4E78}"/>
                </a:ext>
              </a:extLst>
            </p:cNvPr>
            <p:cNvSpPr/>
            <p:nvPr/>
          </p:nvSpPr>
          <p:spPr>
            <a:xfrm>
              <a:off x="-3193774" y="2877944"/>
              <a:ext cx="754850"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Lehrkräfte</a:t>
              </a:r>
              <a:endParaRPr lang="en-US" sz="1000" dirty="0">
                <a:solidFill>
                  <a:schemeClr val="bg1"/>
                </a:solidFill>
                <a:latin typeface="Inria Sans" pitchFamily="2" charset="0"/>
              </a:endParaRPr>
            </a:p>
          </p:txBody>
        </p:sp>
        <p:cxnSp>
          <p:nvCxnSpPr>
            <p:cNvPr id="13" name="Gerader Verbinder 12">
              <a:extLst>
                <a:ext uri="{FF2B5EF4-FFF2-40B4-BE49-F238E27FC236}">
                  <a16:creationId xmlns:a16="http://schemas.microsoft.com/office/drawing/2014/main" id="{AD763320-642E-2D60-A9B8-4439A612481C}"/>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14" name="Gerader Verbinder 13">
              <a:extLst>
                <a:ext uri="{FF2B5EF4-FFF2-40B4-BE49-F238E27FC236}">
                  <a16:creationId xmlns:a16="http://schemas.microsoft.com/office/drawing/2014/main" id="{EE5337F9-3657-2CED-9ACE-9ACD053616DB}"/>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spTree>
    <p:extLst>
      <p:ext uri="{BB962C8B-B14F-4D97-AF65-F5344CB8AC3E}">
        <p14:creationId xmlns:p14="http://schemas.microsoft.com/office/powerpoint/2010/main" val="4000610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F00B179D-CBA1-58FD-DB8E-1356F16F6FEF}"/>
              </a:ext>
            </a:extLst>
          </p:cNvPr>
          <p:cNvSpPr>
            <a:spLocks noGrp="1"/>
          </p:cNvSpPr>
          <p:nvPr>
            <p:ph type="title"/>
          </p:nvPr>
        </p:nvSpPr>
        <p:spPr/>
        <p:txBody>
          <a:bodyPr/>
          <a:lstStyle/>
          <a:p>
            <a:r>
              <a:rPr lang="de-DE" dirty="0"/>
              <a:t>Arbeitsblätter</a:t>
            </a:r>
            <a:endParaRPr lang="en-US" dirty="0"/>
          </a:p>
        </p:txBody>
      </p:sp>
      <p:sp>
        <p:nvSpPr>
          <p:cNvPr id="3" name="Fußzeilenplatzhalter 2">
            <a:extLst>
              <a:ext uri="{FF2B5EF4-FFF2-40B4-BE49-F238E27FC236}">
                <a16:creationId xmlns:a16="http://schemas.microsoft.com/office/drawing/2014/main" id="{D36FEADF-4346-2AC5-A8D3-05D437326AAE}"/>
              </a:ext>
            </a:extLst>
          </p:cNvPr>
          <p:cNvSpPr>
            <a:spLocks noGrp="1"/>
          </p:cNvSpPr>
          <p:nvPr>
            <p:ph type="ftr" sz="quarter" idx="4294967295"/>
          </p:nvPr>
        </p:nvSpPr>
        <p:spPr>
          <a:xfrm>
            <a:off x="6507163" y="9883775"/>
            <a:ext cx="1052512" cy="455613"/>
          </a:xfrm>
        </p:spPr>
        <p:txBody>
          <a:bodyPr/>
          <a:lstStyle/>
          <a:p>
            <a:fld id="{9302D2D9-6C41-8943-9065-B4377A0BA008}" type="slidenum">
              <a:rPr lang="de-DE" smtClean="0"/>
              <a:pPr/>
              <a:t>15</a:t>
            </a:fld>
            <a:endParaRPr lang="de-DE" dirty="0"/>
          </a:p>
        </p:txBody>
      </p:sp>
    </p:spTree>
    <p:extLst>
      <p:ext uri="{BB962C8B-B14F-4D97-AF65-F5344CB8AC3E}">
        <p14:creationId xmlns:p14="http://schemas.microsoft.com/office/powerpoint/2010/main" val="3742914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p:txBody>
          <a:bodyPr anchor="t"/>
          <a:lstStyle/>
          <a:p>
            <a:r>
              <a:rPr lang="de-DE" sz="2400" b="1" dirty="0">
                <a:latin typeface="Inria Sans" pitchFamily="2" charset="0"/>
              </a:rPr>
              <a:t>AM0 – Emissionen und Klimawandel</a:t>
            </a: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16</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lang="de-DE" sz="1000" b="1" dirty="0">
                <a:latin typeface="Inria Sans" pitchFamily="2" charset="0"/>
              </a:rPr>
              <a:t>AM0</a:t>
            </a:r>
            <a:endParaRPr lang="de-DE" sz="1000" b="1" dirty="0">
              <a:solidFill>
                <a:srgbClr val="FFFFFF"/>
              </a:solidFill>
              <a:latin typeface="Inria Sans" pitchFamily="2" charset="0"/>
            </a:endParaRP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grpSp>
        <p:nvGrpSpPr>
          <p:cNvPr id="4" name="Gruppieren 3">
            <a:extLst>
              <a:ext uri="{FF2B5EF4-FFF2-40B4-BE49-F238E27FC236}">
                <a16:creationId xmlns:a16="http://schemas.microsoft.com/office/drawing/2014/main" id="{45D2BD16-0A28-0682-0703-2368D0042771}"/>
              </a:ext>
              <a:ext uri="{C183D7F6-B498-43B3-948B-1728B52AA6E4}">
                <adec:decorative xmlns:adec="http://schemas.microsoft.com/office/drawing/2017/decorative" val="1"/>
              </a:ext>
            </a:extLst>
          </p:cNvPr>
          <p:cNvGrpSpPr/>
          <p:nvPr/>
        </p:nvGrpSpPr>
        <p:grpSpPr>
          <a:xfrm>
            <a:off x="5772151" y="10112362"/>
            <a:ext cx="1214678" cy="226591"/>
            <a:chOff x="-3384048" y="2877944"/>
            <a:chExt cx="1135402" cy="226591"/>
          </a:xfrm>
        </p:grpSpPr>
        <p:sp>
          <p:nvSpPr>
            <p:cNvPr id="6" name="Rechteck 5">
              <a:extLst>
                <a:ext uri="{FF2B5EF4-FFF2-40B4-BE49-F238E27FC236}">
                  <a16:creationId xmlns:a16="http://schemas.microsoft.com/office/drawing/2014/main" id="{58DFB7B0-F621-4039-FAEA-B3DD215EE559}"/>
                </a:ext>
              </a:extLst>
            </p:cNvPr>
            <p:cNvSpPr/>
            <p:nvPr/>
          </p:nvSpPr>
          <p:spPr>
            <a:xfrm>
              <a:off x="-3384048" y="2877944"/>
              <a:ext cx="1135402"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Schüler*innen</a:t>
              </a:r>
              <a:endParaRPr lang="en-US" sz="1000" dirty="0">
                <a:solidFill>
                  <a:schemeClr val="bg1"/>
                </a:solidFill>
                <a:latin typeface="Inria Sans" pitchFamily="2" charset="0"/>
              </a:endParaRPr>
            </a:p>
          </p:txBody>
        </p:sp>
        <p:cxnSp>
          <p:nvCxnSpPr>
            <p:cNvPr id="7" name="Gerader Verbinder 6">
              <a:extLst>
                <a:ext uri="{FF2B5EF4-FFF2-40B4-BE49-F238E27FC236}">
                  <a16:creationId xmlns:a16="http://schemas.microsoft.com/office/drawing/2014/main" id="{55C04708-1F72-A3F7-1F4F-3FC9DA222F08}"/>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8" name="Gerader Verbinder 7">
              <a:extLst>
                <a:ext uri="{FF2B5EF4-FFF2-40B4-BE49-F238E27FC236}">
                  <a16:creationId xmlns:a16="http://schemas.microsoft.com/office/drawing/2014/main" id="{4E2840D2-AD43-3D1A-980E-BBB17E79BB4E}"/>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pic>
        <p:nvPicPr>
          <p:cNvPr id="9" name="Grafik 8">
            <a:extLst>
              <a:ext uri="{FF2B5EF4-FFF2-40B4-BE49-F238E27FC236}">
                <a16:creationId xmlns:a16="http://schemas.microsoft.com/office/drawing/2014/main" id="{BAFB1B11-43B5-67CE-E5FD-66037345805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3560" y="1274703"/>
            <a:ext cx="1326640" cy="1326640"/>
          </a:xfrm>
          <a:prstGeom prst="rect">
            <a:avLst/>
          </a:prstGeom>
        </p:spPr>
      </p:pic>
      <p:sp>
        <p:nvSpPr>
          <p:cNvPr id="11" name="Rectangle 1">
            <a:extLst>
              <a:ext uri="{FF2B5EF4-FFF2-40B4-BE49-F238E27FC236}">
                <a16:creationId xmlns:a16="http://schemas.microsoft.com/office/drawing/2014/main" id="{9827878B-16CF-9773-CFD0-5E970FB0F0B6}"/>
              </a:ext>
            </a:extLst>
          </p:cNvPr>
          <p:cNvSpPr/>
          <p:nvPr/>
        </p:nvSpPr>
        <p:spPr>
          <a:xfrm>
            <a:off x="387860" y="1374292"/>
            <a:ext cx="6784977" cy="828271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bIns="72000" rtlCol="0" anchor="t"/>
          <a:lstStyle/>
          <a:p>
            <a:pPr marL="1257300">
              <a:lnSpc>
                <a:spcPct val="120000"/>
              </a:lnSpc>
              <a:spcAft>
                <a:spcPts val="60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UBA-Erklärvideo: </a:t>
            </a:r>
            <a:b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br>
            <a:r>
              <a:rPr lang="de-DE" sz="1100" u="sng" dirty="0">
                <a:solidFill>
                  <a:schemeClr val="tx1"/>
                </a:solidFill>
                <a:latin typeface="Inria Sans" pitchFamily="2" charset="0"/>
                <a:ea typeface="Calibri" panose="020F0502020204030204" pitchFamily="34" charset="0"/>
                <a:cs typeface="Times New Roman" panose="02020603050405020304" pitchFamily="18" charset="0"/>
                <a:hlinkClick r:id="rId3"/>
              </a:rPr>
              <a:t>https://www.youtube.com/watch?v=eI8L3wV3pBo</a:t>
            </a:r>
            <a:r>
              <a:rPr lang="de-DE" sz="1100" u="sng" dirty="0">
                <a:solidFill>
                  <a:schemeClr val="tx1"/>
                </a:solidFill>
                <a:latin typeface="Inria Sans" pitchFamily="2" charset="0"/>
                <a:ea typeface="Calibri" panose="020F0502020204030204" pitchFamily="34" charset="0"/>
                <a:cs typeface="Times New Roman" panose="02020603050405020304" pitchFamily="18" charset="0"/>
              </a:rPr>
              <a:t> </a:t>
            </a:r>
          </a:p>
          <a:p>
            <a:pPr>
              <a:lnSpc>
                <a:spcPct val="120000"/>
              </a:lnSpc>
              <a:spcAft>
                <a:spcPts val="600"/>
              </a:spcAft>
            </a:pPr>
            <a:endParaRPr lang="de-DE" sz="1100" u="sng"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r>
              <a:rPr lang="de-DE" sz="1100" b="1" dirty="0">
                <a:solidFill>
                  <a:schemeClr val="accent1"/>
                </a:solidFill>
                <a:effectLst/>
                <a:latin typeface="Inria Sans" pitchFamily="2" charset="0"/>
                <a:ea typeface="Calibri" panose="020F0502020204030204" pitchFamily="34" charset="0"/>
                <a:cs typeface="Times New Roman" panose="02020603050405020304" pitchFamily="18" charset="0"/>
              </a:rPr>
              <a:t>Arbeitsauftrag: </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Schau dir das Erklärvideo zum Thema Emissionen und Klimawandel an. Vervollständige den Lückentext. Nutze folgende Wörter:</a:t>
            </a:r>
          </a:p>
          <a:p>
            <a:pPr>
              <a:lnSpc>
                <a:spcPct val="120000"/>
              </a:lnSpc>
              <a:spcAft>
                <a:spcPts val="600"/>
              </a:spcAft>
            </a:pP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Klimaschutz, Kohlendioxid (CO₂), Verkehr, Atmosphäre, natürliches, Überschwemmungen, Düngung, Treibhaus, Öl, Energiewende, Haushalte, Wärmestrahlung, reduziert, Kohle, Elektromobilität, Klima, Tierbestände, menschliche Aktivitäten, Kohleverstromung, Erwärmung, Treibhausgase (THG), Verkehrswende, erneuerbare Energien, Energiewirtschaft</a:t>
            </a:r>
          </a:p>
          <a:p>
            <a:pPr>
              <a:lnSpc>
                <a:spcPct val="120000"/>
              </a:lnSpc>
              <a:spcAft>
                <a:spcPts val="600"/>
              </a:spcAft>
            </a:pP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a:t>
            </a:r>
          </a:p>
          <a:p>
            <a:pPr>
              <a:lnSpc>
                <a:spcPct val="140000"/>
              </a:lnSpc>
              <a:spcAft>
                <a:spcPts val="600"/>
              </a:spcAft>
            </a:pP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Der Treibhauseffekt ist ein </a:t>
            </a: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________________________</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Phänomen. Sonnenstrahlung fällt durch die </a:t>
            </a: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________________________</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auf die Erde und erwärmt die Oberfläche. Gase absorbieren die </a:t>
            </a: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________________________</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So wird die Wärme in der Atmosphäre gespeichert, wie in einem </a:t>
            </a: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________________________</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a:t>
            </a:r>
          </a:p>
          <a:p>
            <a:pPr>
              <a:lnSpc>
                <a:spcPct val="140000"/>
              </a:lnSpc>
              <a:spcAft>
                <a:spcPts val="600"/>
              </a:spcAft>
            </a:pP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Durch </a:t>
            </a: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________________________</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Aktivitäten gelangen mehr THG in die Atmosphäre. Der Treibhauseffekt wird verstärkt und die zusätzliche Wärme verändert das </a:t>
            </a: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________________________</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Die Erde heizt sich auf. </a:t>
            </a:r>
            <a:b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b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Folgen sind z. B. </a:t>
            </a: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________________________</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und </a:t>
            </a: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________________________</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a:t>
            </a:r>
          </a:p>
          <a:p>
            <a:pPr>
              <a:lnSpc>
                <a:spcPct val="140000"/>
              </a:lnSpc>
              <a:spcAft>
                <a:spcPts val="60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________________________</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hat den größten Anteil an den THG-Emissionen. Kohlendioxid entsteht bei der Verbrennung von </a:t>
            </a: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________________________</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und </a:t>
            </a: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________________________</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Die Hauptverursacher bei der Verbrennung von Kohlendioxid sind die </a:t>
            </a: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________________________</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der </a:t>
            </a: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________________________</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Industriefeuerungen</a:t>
            </a: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 </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und </a:t>
            </a: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________________________</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a:t>
            </a:r>
          </a:p>
          <a:p>
            <a:pPr>
              <a:lnSpc>
                <a:spcPct val="140000"/>
              </a:lnSpc>
              <a:spcAft>
                <a:spcPts val="600"/>
              </a:spcAft>
            </a:pP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Um den Treibhauseffekt zu bremsen, müssen die Emissionen </a:t>
            </a: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________________________</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oder gestoppt werden. Politische Maßnahmen sind z. B.:</a:t>
            </a:r>
          </a:p>
          <a:p>
            <a:pPr marL="182563" lvl="0" indent="-182563">
              <a:lnSpc>
                <a:spcPct val="140000"/>
              </a:lnSpc>
              <a:spcAft>
                <a:spcPts val="600"/>
              </a:spcAft>
              <a:buClr>
                <a:schemeClr val="accent4"/>
              </a:buClr>
              <a:buSzPct val="100000"/>
              <a:buFont typeface="Arial" panose="020B0604020202020204" pitchFamily="34" charset="0"/>
              <a:buChar char="•"/>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________________________</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mit mehr Fuß- und Radverkehr, </a:t>
            </a: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________________________</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und weniger Autos und LKWs.</a:t>
            </a:r>
          </a:p>
          <a:p>
            <a:pPr marL="182563" lvl="0" indent="-182563">
              <a:lnSpc>
                <a:spcPct val="140000"/>
              </a:lnSpc>
              <a:spcAft>
                <a:spcPts val="600"/>
              </a:spcAft>
              <a:buClr>
                <a:schemeClr val="accent4"/>
              </a:buClr>
              <a:buSzPct val="100000"/>
              <a:buFont typeface="Arial" panose="020B0604020202020204" pitchFamily="34" charset="0"/>
              <a:buChar char="•"/>
            </a:pP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In der Landwirtschaft: effizientere und weniger </a:t>
            </a: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________________________</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sowie kleinere </a:t>
            </a: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________________________</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a:t>
            </a:r>
          </a:p>
          <a:p>
            <a:pPr marL="182563" lvl="0" indent="-182563">
              <a:lnSpc>
                <a:spcPct val="140000"/>
              </a:lnSpc>
              <a:spcAft>
                <a:spcPts val="600"/>
              </a:spcAft>
              <a:buClr>
                <a:schemeClr val="accent4"/>
              </a:buClr>
              <a:buSzPct val="100000"/>
              <a:buFont typeface="Arial" panose="020B0604020202020204" pitchFamily="34" charset="0"/>
              <a:buChar char="•"/>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________________________</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Ausstieg aus der </a:t>
            </a: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________________________</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hin zu </a:t>
            </a: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________________________</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a:t>
            </a:r>
          </a:p>
          <a:p>
            <a:pPr>
              <a:lnSpc>
                <a:spcPct val="140000"/>
              </a:lnSpc>
              <a:spcAft>
                <a:spcPts val="600"/>
              </a:spcAft>
            </a:pP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Weniger menschengemachte THG bedeuten weniger Erwärmung. Jede Reduzierung von Emissionen leistet einen wichtigen Beitrag zum </a:t>
            </a: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________________________</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319005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a:xfrm>
            <a:off x="386837" y="344844"/>
            <a:ext cx="6786000" cy="887056"/>
          </a:xfrm>
        </p:spPr>
        <p:txBody>
          <a:bodyPr anchor="t"/>
          <a:lstStyle/>
          <a:p>
            <a:r>
              <a:rPr lang="de-DE" sz="2400" b="1" dirty="0">
                <a:latin typeface="Inria Sans" pitchFamily="2" charset="0"/>
              </a:rPr>
              <a:t>AM1 – Nachhaltigen Konsum verstehen </a:t>
            </a:r>
            <a:r>
              <a:rPr lang="de-DE" sz="2400" dirty="0">
                <a:latin typeface="Inria Sans" pitchFamily="2" charset="0"/>
              </a:rPr>
              <a:t>Arbeitsblatt 1</a:t>
            </a: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17</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lang="de-DE" sz="1000" b="1" dirty="0">
                <a:latin typeface="Inria Sans" pitchFamily="2" charset="0"/>
              </a:rPr>
              <a:t>AM1</a:t>
            </a:r>
            <a:endParaRPr lang="de-DE" sz="1000" b="1" dirty="0">
              <a:solidFill>
                <a:srgbClr val="FFFFFF"/>
              </a:solidFill>
              <a:latin typeface="Inria Sans" pitchFamily="2" charset="0"/>
            </a:endParaRP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sp>
        <p:nvSpPr>
          <p:cNvPr id="10" name="Rectangle 1">
            <a:extLst>
              <a:ext uri="{FF2B5EF4-FFF2-40B4-BE49-F238E27FC236}">
                <a16:creationId xmlns:a16="http://schemas.microsoft.com/office/drawing/2014/main" id="{2D83F613-D7A6-9F12-FD35-BC734810E13C}"/>
              </a:ext>
            </a:extLst>
          </p:cNvPr>
          <p:cNvSpPr/>
          <p:nvPr/>
        </p:nvSpPr>
        <p:spPr>
          <a:xfrm>
            <a:off x="387860" y="1374292"/>
            <a:ext cx="6784977" cy="828271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bIns="72000" rtlCol="0" anchor="t"/>
          <a:lstStyle/>
          <a:p>
            <a:pPr>
              <a:lnSpc>
                <a:spcPct val="120000"/>
              </a:lnSpc>
              <a:spcAft>
                <a:spcPts val="600"/>
              </a:spcAft>
            </a:pPr>
            <a:r>
              <a:rPr lang="de-DE" sz="1100" b="1" dirty="0">
                <a:solidFill>
                  <a:schemeClr val="accent1"/>
                </a:solidFill>
                <a:effectLst/>
                <a:latin typeface="Inria Sans" pitchFamily="2" charset="0"/>
                <a:ea typeface="Calibri" panose="020F0502020204030204" pitchFamily="34" charset="0"/>
                <a:cs typeface="Times New Roman" panose="02020603050405020304" pitchFamily="18" charset="0"/>
              </a:rPr>
              <a:t>Arbeitsauftrag 1:</a:t>
            </a:r>
            <a:r>
              <a:rPr lang="de-DE" sz="1100" dirty="0">
                <a:solidFill>
                  <a:schemeClr val="accent1"/>
                </a:solidFill>
                <a:effectLst/>
                <a:latin typeface="Inria Sans" pitchFamily="2" charset="0"/>
                <a:ea typeface="Calibri" panose="020F0502020204030204" pitchFamily="34" charset="0"/>
                <a:cs typeface="Times New Roman" panose="02020603050405020304" pitchFamily="18" charset="0"/>
              </a:rPr>
              <a:t> </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Welche Ideen kennt ihr, um nachhaltiger zu leben? Sammelt sie gemeinsam mit eurer / eurem Sitznachbar*in . </a:t>
            </a:r>
            <a:endParaRPr lang="en-US" sz="11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a:t>
            </a:r>
          </a:p>
          <a:p>
            <a:pPr>
              <a:lnSpc>
                <a:spcPct val="120000"/>
              </a:lnSpc>
              <a:spcAft>
                <a:spcPts val="600"/>
              </a:spcAft>
            </a:pPr>
            <a:endParaRPr lang="de-DE" sz="11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en-US" sz="11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en-US" sz="11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Definition „Konsum“: </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Konsum umfasst alle Dinge, die wir kaufen, benutzen und entsorgen, um unsere Wünsche und Bedürfnisse zu erfüllen. Dazu gehören zum Beispiel: Wohnen, Mobilität, Ernährung, Bekleidung.</a:t>
            </a:r>
            <a:endParaRPr lang="en-US" sz="11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a:t>
            </a: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Nachhaltiger Konsum“</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bedeutet, die Umweltbelastungen durch unseren Konsum möglichst zu verkleinern. Z.B. mit dem Fahrrad zu fahren statt mit dem Auto, damit keine schädlichen Abgase entstehen. Oder Strom aus erneuerbaren Energien wie Windkraft oder Solarenergie zu beziehen statt Strom aus Kohle oder Erdgas, was mit hohen Treibhausgasemissionen einhergeht. Im Idealfall bedeutet nachhaltiger Konsum, hier und heute so zu leben, dass überall und auch in Zukunft alle Menschen so leben können, ohne dass unsere natürlichen Lebensgrundlagen Schaden nehmen. </a:t>
            </a:r>
            <a:endParaRPr lang="en-US" sz="11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Nachhaltiger Konsum berücksichtigt sowohl Umweltaspekte als auch soziale Aspekte. Vieles, was sich im Laufe der Herstellung, Nutzung und Entsorgung von Produkten negativ auf die Umwelt auswirkt, beeinträchtigt zugleich direkt die Gesundheit der Menschen im Umfeld, etwa der Ausstoß von Schadstoffen bei der Produktion.</a:t>
            </a:r>
            <a:endParaRPr lang="en-US" sz="11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r>
              <a:rPr lang="de-DE" sz="1100" b="1" dirty="0">
                <a:solidFill>
                  <a:schemeClr val="accent1"/>
                </a:solidFill>
                <a:effectLst/>
                <a:latin typeface="Inria Sans" pitchFamily="2" charset="0"/>
                <a:ea typeface="Calibri" panose="020F0502020204030204" pitchFamily="34" charset="0"/>
                <a:cs typeface="Times New Roman" panose="02020603050405020304" pitchFamily="18" charset="0"/>
              </a:rPr>
              <a:t>Arbeitsauftrag 2:</a:t>
            </a:r>
            <a:r>
              <a:rPr lang="de-DE" sz="1100" dirty="0">
                <a:solidFill>
                  <a:schemeClr val="accent1"/>
                </a:solidFill>
                <a:effectLst/>
                <a:latin typeface="Inria Sans" pitchFamily="2" charset="0"/>
                <a:ea typeface="Calibri" panose="020F0502020204030204" pitchFamily="34" charset="0"/>
                <a:cs typeface="Times New Roman" panose="02020603050405020304" pitchFamily="18" charset="0"/>
              </a:rPr>
              <a:t> </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Formuliere die Definition „nachhaltiger Konsum“ in einem Satz.</a:t>
            </a:r>
          </a:p>
          <a:p>
            <a:pPr>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r>
              <a:rPr lang="de-DE" sz="1100" b="1" dirty="0">
                <a:solidFill>
                  <a:schemeClr val="accent1"/>
                </a:solidFill>
                <a:effectLst/>
                <a:latin typeface="Inria Sans" pitchFamily="2" charset="0"/>
                <a:ea typeface="Calibri" panose="020F0502020204030204" pitchFamily="34" charset="0"/>
                <a:cs typeface="Times New Roman" panose="02020603050405020304" pitchFamily="18" charset="0"/>
              </a:rPr>
              <a:t>Arbeitsauftrag 3: </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Wähle einen Gegenstand aus deiner Schultasche. Überlege: Welche Umwelt- und Sozialfolgen könnten seine Herstellung, Nutzung und Entsorgung haben? Notiere ein Stichwort zu jedem Schritt (Herstellung – Nutzung – Entsorgung).</a:t>
            </a:r>
            <a:endParaRPr lang="en-US" sz="11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a:t>
            </a:r>
            <a:endParaRPr lang="en-US" sz="1100" dirty="0">
              <a:solidFill>
                <a:schemeClr val="tx1"/>
              </a:solidFill>
              <a:effectLst/>
              <a:latin typeface="Inria Sans" pitchFamily="2" charset="0"/>
              <a:ea typeface="Calibri" panose="020F0502020204030204" pitchFamily="34" charset="0"/>
              <a:cs typeface="Times New Roman" panose="02020603050405020304" pitchFamily="18" charset="0"/>
            </a:endParaRPr>
          </a:p>
        </p:txBody>
      </p:sp>
      <p:grpSp>
        <p:nvGrpSpPr>
          <p:cNvPr id="4" name="Gruppieren 3">
            <a:extLst>
              <a:ext uri="{FF2B5EF4-FFF2-40B4-BE49-F238E27FC236}">
                <a16:creationId xmlns:a16="http://schemas.microsoft.com/office/drawing/2014/main" id="{45D2BD16-0A28-0682-0703-2368D0042771}"/>
              </a:ext>
              <a:ext uri="{C183D7F6-B498-43B3-948B-1728B52AA6E4}">
                <adec:decorative xmlns:adec="http://schemas.microsoft.com/office/drawing/2017/decorative" val="1"/>
              </a:ext>
            </a:extLst>
          </p:cNvPr>
          <p:cNvGrpSpPr/>
          <p:nvPr/>
        </p:nvGrpSpPr>
        <p:grpSpPr>
          <a:xfrm>
            <a:off x="5772151" y="10112362"/>
            <a:ext cx="1214678" cy="226591"/>
            <a:chOff x="-3384048" y="2877944"/>
            <a:chExt cx="1135402" cy="226591"/>
          </a:xfrm>
        </p:grpSpPr>
        <p:sp>
          <p:nvSpPr>
            <p:cNvPr id="6" name="Rechteck 5">
              <a:extLst>
                <a:ext uri="{FF2B5EF4-FFF2-40B4-BE49-F238E27FC236}">
                  <a16:creationId xmlns:a16="http://schemas.microsoft.com/office/drawing/2014/main" id="{58DFB7B0-F621-4039-FAEA-B3DD215EE559}"/>
                </a:ext>
              </a:extLst>
            </p:cNvPr>
            <p:cNvSpPr/>
            <p:nvPr/>
          </p:nvSpPr>
          <p:spPr>
            <a:xfrm>
              <a:off x="-3384048" y="2877944"/>
              <a:ext cx="1135402"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Schüler*innen</a:t>
              </a:r>
              <a:endParaRPr lang="en-US" sz="1000" dirty="0">
                <a:solidFill>
                  <a:schemeClr val="bg1"/>
                </a:solidFill>
                <a:latin typeface="Inria Sans" pitchFamily="2" charset="0"/>
              </a:endParaRPr>
            </a:p>
          </p:txBody>
        </p:sp>
        <p:cxnSp>
          <p:nvCxnSpPr>
            <p:cNvPr id="7" name="Gerader Verbinder 6">
              <a:extLst>
                <a:ext uri="{FF2B5EF4-FFF2-40B4-BE49-F238E27FC236}">
                  <a16:creationId xmlns:a16="http://schemas.microsoft.com/office/drawing/2014/main" id="{55C04708-1F72-A3F7-1F4F-3FC9DA222F08}"/>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8" name="Gerader Verbinder 7">
              <a:extLst>
                <a:ext uri="{FF2B5EF4-FFF2-40B4-BE49-F238E27FC236}">
                  <a16:creationId xmlns:a16="http://schemas.microsoft.com/office/drawing/2014/main" id="{4E2840D2-AD43-3D1A-980E-BBB17E79BB4E}"/>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spTree>
    <p:extLst>
      <p:ext uri="{BB962C8B-B14F-4D97-AF65-F5344CB8AC3E}">
        <p14:creationId xmlns:p14="http://schemas.microsoft.com/office/powerpoint/2010/main" val="2156860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
            <a:extLst>
              <a:ext uri="{FF2B5EF4-FFF2-40B4-BE49-F238E27FC236}">
                <a16:creationId xmlns:a16="http://schemas.microsoft.com/office/drawing/2014/main" id="{0ED07EB8-CA78-16C1-0DB5-4171D1E86C29}"/>
              </a:ext>
            </a:extLst>
          </p:cNvPr>
          <p:cNvSpPr/>
          <p:nvPr/>
        </p:nvSpPr>
        <p:spPr>
          <a:xfrm>
            <a:off x="387860" y="1790087"/>
            <a:ext cx="6784465" cy="1417152"/>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0000"/>
              </a:lnSpc>
              <a:spcAft>
                <a:spcPts val="600"/>
              </a:spcAft>
            </a:pPr>
            <a:r>
              <a:rPr lang="de-DE" sz="1100" dirty="0">
                <a:solidFill>
                  <a:schemeClr val="tx1"/>
                </a:solidFill>
                <a:effectLst/>
                <a:latin typeface="Inria Sans" pitchFamily="2" charset="0"/>
              </a:rPr>
              <a:t>Du stehst morgens auf und machst das Licht an. Strom wird benötigt. Das warme Wasser aus der Leitung musste erwärmt werden. Der Schulbus verbraucht fossilen Kraftstoff. Und für dein Schulbrot musste Getreide angebaut, transportiert und verarbeitet werden. Bei jeder dieser Konsumhandlungen entstehen mehr oder weniger viele Treibhausgasemissionen. Wenn du alle diese Emissionen von einem Jahr zusammenrechnest, erhältst du deinen persönlichen CO</a:t>
            </a:r>
            <a:r>
              <a:rPr lang="de-DE" sz="1100" baseline="-25000" dirty="0">
                <a:solidFill>
                  <a:schemeClr val="tx1"/>
                </a:solidFill>
                <a:effectLst/>
                <a:latin typeface="Inria Sans" pitchFamily="2" charset="0"/>
              </a:rPr>
              <a:t>2</a:t>
            </a:r>
            <a:r>
              <a:rPr lang="de-DE" sz="1100" dirty="0">
                <a:solidFill>
                  <a:schemeClr val="tx1"/>
                </a:solidFill>
                <a:effectLst/>
                <a:latin typeface="Inria Sans" pitchFamily="2" charset="0"/>
              </a:rPr>
              <a:t>-Fußabdruck. Der CO</a:t>
            </a:r>
            <a:r>
              <a:rPr lang="de-DE" sz="1100" baseline="-25000" dirty="0">
                <a:solidFill>
                  <a:schemeClr val="tx1"/>
                </a:solidFill>
                <a:effectLst/>
                <a:latin typeface="Inria Sans" pitchFamily="2" charset="0"/>
              </a:rPr>
              <a:t>2</a:t>
            </a:r>
            <a:r>
              <a:rPr lang="de-DE" sz="1100" dirty="0">
                <a:solidFill>
                  <a:schemeClr val="tx1"/>
                </a:solidFill>
                <a:effectLst/>
                <a:latin typeface="Inria Sans" pitchFamily="2" charset="0"/>
              </a:rPr>
              <a:t>-Fußabdruck misst demnach die Treibhausgasemissionen, die eine Person in einem Jahr durch ihren Konsum verursacht. </a:t>
            </a:r>
            <a:endParaRPr lang="en-US" sz="1100" dirty="0">
              <a:solidFill>
                <a:schemeClr val="tx1"/>
              </a:solidFill>
              <a:effectLst/>
              <a:latin typeface="Inria Sans" pitchFamily="2" charset="0"/>
              <a:ea typeface="Calibri" panose="020F0502020204030204" pitchFamily="34" charset="0"/>
              <a:cs typeface="Times New Roman" panose="02020603050405020304" pitchFamily="18" charset="0"/>
            </a:endParaRPr>
          </a:p>
        </p:txBody>
      </p:sp>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a:xfrm>
            <a:off x="386837" y="344844"/>
            <a:ext cx="6786000" cy="887056"/>
          </a:xfrm>
        </p:spPr>
        <p:txBody>
          <a:bodyPr anchor="t"/>
          <a:lstStyle/>
          <a:p>
            <a:r>
              <a:rPr lang="de-DE" sz="2400" b="1" dirty="0">
                <a:latin typeface="Inria Sans" pitchFamily="2" charset="0"/>
              </a:rPr>
              <a:t>AM1 – Nachhaltigen Konsum verstehen </a:t>
            </a:r>
            <a:r>
              <a:rPr lang="de-DE" sz="2400" dirty="0">
                <a:latin typeface="Inria Sans" pitchFamily="2" charset="0"/>
              </a:rPr>
              <a:t>Arbeitsblatt 2</a:t>
            </a: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18</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lang="de-DE" sz="1000" b="1" dirty="0">
                <a:latin typeface="Inria Sans" pitchFamily="2" charset="0"/>
              </a:rPr>
              <a:t>AM1</a:t>
            </a:r>
            <a:endParaRPr lang="de-DE" sz="1000" b="1" dirty="0">
              <a:solidFill>
                <a:srgbClr val="FFFFFF"/>
              </a:solidFill>
              <a:latin typeface="Inria Sans" pitchFamily="2" charset="0"/>
            </a:endParaRP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sp>
        <p:nvSpPr>
          <p:cNvPr id="10" name="Rectangle 1">
            <a:extLst>
              <a:ext uri="{FF2B5EF4-FFF2-40B4-BE49-F238E27FC236}">
                <a16:creationId xmlns:a16="http://schemas.microsoft.com/office/drawing/2014/main" id="{2D83F613-D7A6-9F12-FD35-BC734810E13C}"/>
              </a:ext>
            </a:extLst>
          </p:cNvPr>
          <p:cNvSpPr/>
          <p:nvPr/>
        </p:nvSpPr>
        <p:spPr>
          <a:xfrm>
            <a:off x="387860" y="1374292"/>
            <a:ext cx="6784977" cy="828271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bIns="72000" rtlCol="0" anchor="t"/>
          <a:lstStyle/>
          <a:p>
            <a:pPr marL="361950" marR="0" lvl="0" algn="l" defTabSz="914400" rtl="0" eaLnBrk="1" fontAlgn="base" latinLnBrk="0" hangingPunct="1">
              <a:lnSpc>
                <a:spcPct val="120000"/>
              </a:lnSpc>
              <a:spcBef>
                <a:spcPct val="0"/>
              </a:spcBef>
              <a:spcAft>
                <a:spcPts val="600"/>
              </a:spcAft>
              <a:buClrTx/>
              <a:buSzTx/>
              <a:buFontTx/>
              <a:buNone/>
              <a:tabLst/>
              <a:defRPr/>
            </a:pPr>
            <a:r>
              <a:rPr kumimoji="0" lang="de-DE" sz="1600" b="1" i="0" u="none" strike="noStrike" kern="1200" cap="none" spc="0" normalizeH="0" baseline="0" noProof="0" dirty="0">
                <a:ln>
                  <a:noFill/>
                </a:ln>
                <a:solidFill>
                  <a:srgbClr val="007987"/>
                </a:solidFill>
                <a:effectLst/>
                <a:uLnTx/>
                <a:uFillTx/>
                <a:latin typeface="Inria Sans" pitchFamily="2" charset="0"/>
                <a:ea typeface="Calibri" panose="020F0502020204030204" pitchFamily="34" charset="0"/>
                <a:cs typeface="Times New Roman" panose="02020603050405020304" pitchFamily="18" charset="0"/>
              </a:rPr>
              <a:t>Der ökologische Fußabdruck</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a:t>
            </a:r>
          </a:p>
          <a:p>
            <a:pPr marL="0" marR="0" lvl="0" indent="0" algn="l" defTabSz="914400" rtl="0" eaLnBrk="1" fontAlgn="base" latinLnBrk="0" hangingPunct="1">
              <a:lnSpc>
                <a:spcPct val="120000"/>
              </a:lnSpc>
              <a:spcBef>
                <a:spcPct val="0"/>
              </a:spcBef>
              <a:spcAft>
                <a:spcPts val="600"/>
              </a:spcAft>
              <a:buClrTx/>
              <a:buSzTx/>
              <a:buFontTx/>
              <a:buNone/>
              <a:tabLst/>
              <a:defRPr/>
            </a:pPr>
            <a:endParaRPr kumimoji="0" lang="de-DE" sz="1600" b="1" i="0" u="none" strike="noStrike" kern="1200" cap="none" spc="0" normalizeH="0" baseline="0" noProof="0" dirty="0">
              <a:ln>
                <a:noFill/>
              </a:ln>
              <a:solidFill>
                <a:srgbClr val="007987"/>
              </a:solidFill>
              <a:effectLst/>
              <a:uLnTx/>
              <a:uFillTx/>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p:txBody>
      </p:sp>
      <p:grpSp>
        <p:nvGrpSpPr>
          <p:cNvPr id="4" name="Gruppieren 3">
            <a:extLst>
              <a:ext uri="{FF2B5EF4-FFF2-40B4-BE49-F238E27FC236}">
                <a16:creationId xmlns:a16="http://schemas.microsoft.com/office/drawing/2014/main" id="{45D2BD16-0A28-0682-0703-2368D0042771}"/>
              </a:ext>
              <a:ext uri="{C183D7F6-B498-43B3-948B-1728B52AA6E4}">
                <adec:decorative xmlns:adec="http://schemas.microsoft.com/office/drawing/2017/decorative" val="1"/>
              </a:ext>
            </a:extLst>
          </p:cNvPr>
          <p:cNvGrpSpPr/>
          <p:nvPr/>
        </p:nvGrpSpPr>
        <p:grpSpPr>
          <a:xfrm>
            <a:off x="5772151" y="10112362"/>
            <a:ext cx="1214678" cy="226591"/>
            <a:chOff x="-3384048" y="2877944"/>
            <a:chExt cx="1135402" cy="226591"/>
          </a:xfrm>
        </p:grpSpPr>
        <p:sp>
          <p:nvSpPr>
            <p:cNvPr id="6" name="Rechteck 5">
              <a:extLst>
                <a:ext uri="{FF2B5EF4-FFF2-40B4-BE49-F238E27FC236}">
                  <a16:creationId xmlns:a16="http://schemas.microsoft.com/office/drawing/2014/main" id="{58DFB7B0-F621-4039-FAEA-B3DD215EE559}"/>
                </a:ext>
              </a:extLst>
            </p:cNvPr>
            <p:cNvSpPr/>
            <p:nvPr/>
          </p:nvSpPr>
          <p:spPr>
            <a:xfrm>
              <a:off x="-3384048" y="2877944"/>
              <a:ext cx="1135402"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Schüler*innen</a:t>
              </a:r>
              <a:endParaRPr lang="en-US" sz="1000" dirty="0">
                <a:solidFill>
                  <a:schemeClr val="bg1"/>
                </a:solidFill>
                <a:latin typeface="Inria Sans" pitchFamily="2" charset="0"/>
              </a:endParaRPr>
            </a:p>
          </p:txBody>
        </p:sp>
        <p:cxnSp>
          <p:nvCxnSpPr>
            <p:cNvPr id="7" name="Gerader Verbinder 6">
              <a:extLst>
                <a:ext uri="{FF2B5EF4-FFF2-40B4-BE49-F238E27FC236}">
                  <a16:creationId xmlns:a16="http://schemas.microsoft.com/office/drawing/2014/main" id="{55C04708-1F72-A3F7-1F4F-3FC9DA222F08}"/>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8" name="Gerader Verbinder 7">
              <a:extLst>
                <a:ext uri="{FF2B5EF4-FFF2-40B4-BE49-F238E27FC236}">
                  <a16:creationId xmlns:a16="http://schemas.microsoft.com/office/drawing/2014/main" id="{4E2840D2-AD43-3D1A-980E-BBB17E79BB4E}"/>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grpSp>
        <p:nvGrpSpPr>
          <p:cNvPr id="17" name="Gruppieren 16">
            <a:extLst>
              <a:ext uri="{FF2B5EF4-FFF2-40B4-BE49-F238E27FC236}">
                <a16:creationId xmlns:a16="http://schemas.microsoft.com/office/drawing/2014/main" id="{9FCDCC5E-57E3-30E3-A749-D28F074FF3DC}"/>
              </a:ext>
              <a:ext uri="{C183D7F6-B498-43B3-948B-1728B52AA6E4}">
                <adec:decorative xmlns:adec="http://schemas.microsoft.com/office/drawing/2017/decorative" val="1"/>
              </a:ext>
            </a:extLst>
          </p:cNvPr>
          <p:cNvGrpSpPr/>
          <p:nvPr/>
        </p:nvGrpSpPr>
        <p:grpSpPr>
          <a:xfrm>
            <a:off x="387860" y="1368952"/>
            <a:ext cx="288000" cy="288000"/>
            <a:chOff x="-3787818" y="791033"/>
            <a:chExt cx="2724236" cy="2724236"/>
          </a:xfrm>
        </p:grpSpPr>
        <p:sp>
          <p:nvSpPr>
            <p:cNvPr id="18" name="Ellipse 17">
              <a:extLst>
                <a:ext uri="{FF2B5EF4-FFF2-40B4-BE49-F238E27FC236}">
                  <a16:creationId xmlns:a16="http://schemas.microsoft.com/office/drawing/2014/main" id="{F9D78007-D664-10D1-2411-F16AB761D537}"/>
                </a:ext>
              </a:extLst>
            </p:cNvPr>
            <p:cNvSpPr/>
            <p:nvPr/>
          </p:nvSpPr>
          <p:spPr>
            <a:xfrm>
              <a:off x="-3787818" y="791033"/>
              <a:ext cx="2724236" cy="2724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BundesSans Web Regular"/>
              </a:endParaRPr>
            </a:p>
          </p:txBody>
        </p:sp>
        <p:pic>
          <p:nvPicPr>
            <p:cNvPr id="19" name="Picture 5">
              <a:extLst>
                <a:ext uri="{FF2B5EF4-FFF2-40B4-BE49-F238E27FC236}">
                  <a16:creationId xmlns:a16="http://schemas.microsoft.com/office/drawing/2014/main" id="{55F96DAA-9C77-C1A7-7F33-761D092D2F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620" y="1017231"/>
              <a:ext cx="2271839" cy="227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Rectangle 1">
            <a:extLst>
              <a:ext uri="{FF2B5EF4-FFF2-40B4-BE49-F238E27FC236}">
                <a16:creationId xmlns:a16="http://schemas.microsoft.com/office/drawing/2014/main" id="{EDAFE7DC-1168-3E2B-15A6-FA6F80946AFF}"/>
              </a:ext>
            </a:extLst>
          </p:cNvPr>
          <p:cNvSpPr/>
          <p:nvPr/>
        </p:nvSpPr>
        <p:spPr>
          <a:xfrm>
            <a:off x="387859" y="3431692"/>
            <a:ext cx="6784977" cy="6225317"/>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bIns="72000" numCol="2" spcCol="180000" rtlCol="0" anchor="t"/>
          <a:lstStyle/>
          <a:p>
            <a:pPr>
              <a:lnSpc>
                <a:spcPct val="120000"/>
              </a:lnSpc>
              <a:spcAft>
                <a:spcPts val="600"/>
              </a:spcAft>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Aufgrund der Vielzahl an Konsumhandlungen, die wir im Laufe eines Jahres tätigen, kann der CO</a:t>
            </a:r>
            <a:r>
              <a:rPr lang="de-DE" sz="1100" baseline="-25000" dirty="0">
                <a:solidFill>
                  <a:schemeClr val="tx1"/>
                </a:solidFill>
                <a:latin typeface="Inria Sans" pitchFamily="2" charset="0"/>
                <a:ea typeface="Calibri" panose="020F0502020204030204" pitchFamily="34" charset="0"/>
                <a:cs typeface="Times New Roman" panose="02020603050405020304" pitchFamily="18" charset="0"/>
              </a:rPr>
              <a:t>2</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-Fußabdruck nur grob abgeschätzt werden. Dabei lassen sich die Emissionen auf sechs Bereiche aufteilen: Wohnen, Strom, Mobilität, Ernährung, Sonstiger Konsum und öffentliche Infrastruktur. </a:t>
            </a:r>
          </a:p>
          <a:p>
            <a:pPr>
              <a:lnSpc>
                <a:spcPct val="120000"/>
              </a:lnSpc>
              <a:spcAft>
                <a:spcPts val="600"/>
              </a:spcAft>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 „Sonstiger Konsum“ ist die Restkategorie. Hier wird der CO</a:t>
            </a:r>
            <a:r>
              <a:rPr lang="de-DE" sz="1100" baseline="-25000" dirty="0">
                <a:solidFill>
                  <a:schemeClr val="tx1"/>
                </a:solidFill>
                <a:latin typeface="Inria Sans" pitchFamily="2" charset="0"/>
                <a:ea typeface="Calibri" panose="020F0502020204030204" pitchFamily="34" charset="0"/>
                <a:cs typeface="Times New Roman" panose="02020603050405020304" pitchFamily="18" charset="0"/>
              </a:rPr>
              <a:t>2</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-Ausstoß für eine Vielzahl von Kaufentscheidungen grob geschätzt, die nicht unter die anderen Kategorien gehören. Unter „öffentliche Infrastruktur“ finden sich Emissionen, die z. B. durch die öffentlichen Gebäude und Straßen oder durch Schulen entstehen und deshalb nicht vom Einzelnen beeinflusst werden können.</a:t>
            </a:r>
          </a:p>
          <a:p>
            <a:pPr>
              <a:lnSpc>
                <a:spcPct val="120000"/>
              </a:lnSpc>
              <a:spcAft>
                <a:spcPts val="600"/>
              </a:spcAft>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Die wichtigsten Stellschrauben, die den persönlichen CO</a:t>
            </a:r>
            <a:r>
              <a:rPr lang="de-DE" sz="1100" baseline="-25000" dirty="0">
                <a:solidFill>
                  <a:schemeClr val="tx1"/>
                </a:solidFill>
                <a:latin typeface="Inria Sans" pitchFamily="2" charset="0"/>
                <a:ea typeface="Calibri" panose="020F0502020204030204" pitchFamily="34" charset="0"/>
                <a:cs typeface="Times New Roman" panose="02020603050405020304" pitchFamily="18" charset="0"/>
              </a:rPr>
              <a:t>2</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-Ausstoß bestimmen, sind:</a:t>
            </a:r>
          </a:p>
          <a:p>
            <a:pPr marL="171450" indent="-171450">
              <a:lnSpc>
                <a:spcPct val="120000"/>
              </a:lnSpc>
              <a:spcAft>
                <a:spcPts val="600"/>
              </a:spcAft>
              <a:buClr>
                <a:schemeClr val="accent4"/>
              </a:buClr>
              <a:buFont typeface="Arial" panose="020B0604020202020204" pitchFamily="34" charset="0"/>
              <a:buChar char="•"/>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Mobilität: Flugreisen, Autokilometer, Kraftstoffverbrauch des Autos</a:t>
            </a:r>
          </a:p>
          <a:p>
            <a:pPr marL="171450" indent="-171450">
              <a:lnSpc>
                <a:spcPct val="120000"/>
              </a:lnSpc>
              <a:spcAft>
                <a:spcPts val="600"/>
              </a:spcAft>
              <a:buClr>
                <a:schemeClr val="accent4"/>
              </a:buClr>
              <a:buFont typeface="Arial" panose="020B0604020202020204" pitchFamily="34" charset="0"/>
              <a:buChar char="•"/>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Größe der Wohnfläche, Dämmstandard, </a:t>
            </a:r>
            <a:r>
              <a:rPr lang="de-DE" sz="1100" dirty="0" err="1">
                <a:solidFill>
                  <a:schemeClr val="tx1"/>
                </a:solidFill>
                <a:latin typeface="Inria Sans" pitchFamily="2" charset="0"/>
                <a:ea typeface="Calibri" panose="020F0502020204030204" pitchFamily="34" charset="0"/>
                <a:cs typeface="Times New Roman" panose="02020603050405020304" pitchFamily="18" charset="0"/>
              </a:rPr>
              <a:t>Heizart</a:t>
            </a: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171450" indent="-171450">
              <a:lnSpc>
                <a:spcPct val="120000"/>
              </a:lnSpc>
              <a:spcAft>
                <a:spcPts val="600"/>
              </a:spcAft>
              <a:buClr>
                <a:schemeClr val="accent4"/>
              </a:buClr>
              <a:buFont typeface="Arial" panose="020B0604020202020204" pitchFamily="34" charset="0"/>
              <a:buChar char="•"/>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Ernährung: Höhe des Konsums tierischer Produkte (Fleisch, Milchprodukte)</a:t>
            </a:r>
          </a:p>
          <a:p>
            <a:pPr>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Darüber hinaus gibt es noch zwei weitere zentrale Stellgrößen:</a:t>
            </a:r>
          </a:p>
          <a:p>
            <a:pPr marL="171450" indent="-171450">
              <a:lnSpc>
                <a:spcPct val="120000"/>
              </a:lnSpc>
              <a:spcAft>
                <a:spcPts val="600"/>
              </a:spcAft>
              <a:buClr>
                <a:schemeClr val="accent4"/>
              </a:buClr>
              <a:buFont typeface="Arial" panose="020B0604020202020204" pitchFamily="34" charset="0"/>
              <a:buChar char="•"/>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Höhe des Einkommens: In der Tendenz steigt der CO</a:t>
            </a:r>
            <a:r>
              <a:rPr lang="de-DE" sz="1100" baseline="-25000" dirty="0">
                <a:solidFill>
                  <a:schemeClr val="tx1"/>
                </a:solidFill>
                <a:latin typeface="Inria Sans" pitchFamily="2" charset="0"/>
                <a:ea typeface="Calibri" panose="020F0502020204030204" pitchFamily="34" charset="0"/>
                <a:cs typeface="Times New Roman" panose="02020603050405020304" pitchFamily="18" charset="0"/>
              </a:rPr>
              <a:t>2</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-Ausstoß mit dem Einkommen. Man wohnt in größeren Wohnungen, reist häufiger, leistet sich ein größeres Auto und konsumiert mehr. Ein höheres Einkommen ermöglicht aber auch den Kauf von Produkten, die wegen ihrer besseren Klimabilanz unter Umständen aufwendiger und damit teurer hergestellt wurden. Steigendes Einkommen und höherer Wohlstand geben uns deshalb mehr Gestaltungsmöglichkeiten, aber auch mehr Verantwortung für die Umsetzung eines klimaverträglicheren Lebensstils.</a:t>
            </a:r>
          </a:p>
          <a:p>
            <a:pPr marL="171450" indent="-171450">
              <a:lnSpc>
                <a:spcPct val="120000"/>
              </a:lnSpc>
              <a:spcAft>
                <a:spcPts val="600"/>
              </a:spcAft>
              <a:buClr>
                <a:schemeClr val="accent4"/>
              </a:buClr>
              <a:buFont typeface="Arial" panose="020B0604020202020204" pitchFamily="34" charset="0"/>
              <a:buChar char="•"/>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Art der Energieerzeugung: Je mehr Bereiche (Heizen, Mobilität, Strombezug) mit erneuerbaren Energien abgedeckt werden können, umso geringer ist der CO</a:t>
            </a:r>
            <a:r>
              <a:rPr lang="de-DE" sz="1100" baseline="-25000" dirty="0">
                <a:solidFill>
                  <a:schemeClr val="tx1"/>
                </a:solidFill>
                <a:latin typeface="Inria Sans" pitchFamily="2" charset="0"/>
                <a:ea typeface="Calibri" panose="020F0502020204030204" pitchFamily="34" charset="0"/>
                <a:cs typeface="Times New Roman" panose="02020603050405020304" pitchFamily="18" charset="0"/>
              </a:rPr>
              <a:t>2</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-Fußabdruck.</a:t>
            </a:r>
          </a:p>
          <a:p>
            <a:pPr>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p:txBody>
      </p:sp>
      <p:pic>
        <p:nvPicPr>
          <p:cNvPr id="21" name="Grafik 20" descr="Die Grafik zeigt den durchschnittlichen CO2-Fußabdruck pro Person und Jahr in Deutschland. Dieser beträgt 10,4 Tonnen. In der Abbildung wird der Anteil unterschiedlicher Bedürfnisfelder am Fußabdruck abgebildet: Wohnen - 22%, Strom - 5%, Mobilität - 19%, Ernährung - 15%, sonstiger Konsum - 28%, öffentliche Infrastrukturen - 11%.">
            <a:extLst>
              <a:ext uri="{FF2B5EF4-FFF2-40B4-BE49-F238E27FC236}">
                <a16:creationId xmlns:a16="http://schemas.microsoft.com/office/drawing/2014/main" id="{5A4528A1-63C5-0095-E0D6-57EF1D2AE9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3820" y="6371395"/>
            <a:ext cx="3285615" cy="328561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98547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a:xfrm>
            <a:off x="386837" y="344844"/>
            <a:ext cx="6786000" cy="887056"/>
          </a:xfrm>
        </p:spPr>
        <p:txBody>
          <a:bodyPr anchor="t"/>
          <a:lstStyle/>
          <a:p>
            <a:r>
              <a:rPr lang="de-DE" sz="2400" b="1" dirty="0">
                <a:latin typeface="Inria Sans" pitchFamily="2" charset="0"/>
              </a:rPr>
              <a:t>AM1 – Nachhaltigen Konsum verstehen: </a:t>
            </a:r>
            <a:r>
              <a:rPr lang="de-DE" sz="2400" dirty="0">
                <a:latin typeface="Inria Sans" pitchFamily="2" charset="0"/>
              </a:rPr>
              <a:t>Arbeitsblatt 3</a:t>
            </a: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19</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lang="de-DE" sz="1000" b="1" dirty="0">
                <a:latin typeface="Inria Sans" pitchFamily="2" charset="0"/>
              </a:rPr>
              <a:t>AM1</a:t>
            </a:r>
            <a:endParaRPr lang="de-DE" sz="1000" b="1" dirty="0">
              <a:solidFill>
                <a:srgbClr val="FFFFFF"/>
              </a:solidFill>
              <a:latin typeface="Inria Sans" pitchFamily="2" charset="0"/>
            </a:endParaRP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sp>
        <p:nvSpPr>
          <p:cNvPr id="10" name="Rectangle 1">
            <a:extLst>
              <a:ext uri="{FF2B5EF4-FFF2-40B4-BE49-F238E27FC236}">
                <a16:creationId xmlns:a16="http://schemas.microsoft.com/office/drawing/2014/main" id="{2D83F613-D7A6-9F12-FD35-BC734810E13C}"/>
              </a:ext>
            </a:extLst>
          </p:cNvPr>
          <p:cNvSpPr/>
          <p:nvPr/>
        </p:nvSpPr>
        <p:spPr>
          <a:xfrm>
            <a:off x="387860" y="1374292"/>
            <a:ext cx="6784977" cy="828271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bIns="72000" numCol="1" rtlCol="0" anchor="t"/>
          <a:lstStyle/>
          <a:p>
            <a:pPr marL="361950" marR="0" lvl="0" algn="l" defTabSz="914400" rtl="0" eaLnBrk="1" fontAlgn="base" latinLnBrk="0" hangingPunct="1">
              <a:lnSpc>
                <a:spcPct val="120000"/>
              </a:lnSpc>
              <a:spcBef>
                <a:spcPct val="0"/>
              </a:spcBef>
              <a:spcAft>
                <a:spcPts val="600"/>
              </a:spcAft>
              <a:buClrTx/>
              <a:buSzTx/>
              <a:buFontTx/>
              <a:buNone/>
              <a:tabLst/>
              <a:defRPr/>
            </a:pPr>
            <a:r>
              <a:rPr kumimoji="0" lang="de-DE" sz="1600" b="1" i="0" u="none" strike="noStrike" kern="1200" cap="none" spc="0" normalizeH="0" baseline="0" noProof="0" dirty="0">
                <a:ln>
                  <a:noFill/>
                </a:ln>
                <a:solidFill>
                  <a:srgbClr val="007987"/>
                </a:solidFill>
                <a:effectLst/>
                <a:uLnTx/>
                <a:uFillTx/>
                <a:latin typeface="Inria Sans" pitchFamily="2" charset="0"/>
                <a:ea typeface="Calibri" panose="020F0502020204030204" pitchFamily="34" charset="0"/>
                <a:cs typeface="Times New Roman" panose="02020603050405020304" pitchFamily="18" charset="0"/>
              </a:rPr>
              <a:t>Der ökologische Fußabdruck</a:t>
            </a: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a:tabLst/>
              <a:defRPr/>
            </a:pP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Notiere die wichtigsten Merkmale des Fußabdrucks in Stichpunkten.</a:t>
            </a: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a:tabLst/>
              <a:defRPr/>
            </a:pP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Schaut euch Karten an. Gibt es Maßnahmen, die du bereits umsetzt? Notiere diese hier.</a:t>
            </a:r>
          </a:p>
          <a:p>
            <a:pPr marL="361950" marR="0" lvl="0" indent="-171450" algn="l" defTabSz="914400" rtl="0" eaLnBrk="1" fontAlgn="base" latinLnBrk="0" hangingPunct="1">
              <a:lnSpc>
                <a:spcPct val="120000"/>
              </a:lnSpc>
              <a:spcBef>
                <a:spcPct val="0"/>
              </a:spcBef>
              <a:spcAft>
                <a:spcPts val="600"/>
              </a:spcAft>
              <a:buClr>
                <a:schemeClr val="accent4"/>
              </a:buClr>
              <a:buSzTx/>
              <a:buFont typeface="Arial" panose="020B0604020202020204" pitchFamily="34" charset="0"/>
              <a:buChar char="•"/>
              <a:tabLst/>
              <a:defRPr/>
            </a:pP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a:t>
            </a:r>
          </a:p>
          <a:p>
            <a:pPr marL="361950" marR="0" lvl="0" indent="-171450" algn="l" defTabSz="914400" rtl="0" eaLnBrk="1" fontAlgn="base" latinLnBrk="0" hangingPunct="1">
              <a:lnSpc>
                <a:spcPct val="120000"/>
              </a:lnSpc>
              <a:spcBef>
                <a:spcPct val="0"/>
              </a:spcBef>
              <a:spcAft>
                <a:spcPts val="600"/>
              </a:spcAft>
              <a:buClr>
                <a:schemeClr val="accent4"/>
              </a:buClr>
              <a:buSzTx/>
              <a:buFont typeface="Arial" panose="020B0604020202020204" pitchFamily="34" charset="0"/>
              <a:buChar char="•"/>
              <a:tabLst/>
              <a:defRPr/>
            </a:pP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a:t>
            </a:r>
          </a:p>
          <a:p>
            <a:pPr marL="361950" marR="0" lvl="0" indent="-171450" algn="l" defTabSz="914400" rtl="0" eaLnBrk="1" fontAlgn="base" latinLnBrk="0" hangingPunct="1">
              <a:lnSpc>
                <a:spcPct val="120000"/>
              </a:lnSpc>
              <a:spcBef>
                <a:spcPct val="0"/>
              </a:spcBef>
              <a:spcAft>
                <a:spcPts val="600"/>
              </a:spcAft>
              <a:buClr>
                <a:schemeClr val="accent4"/>
              </a:buClr>
              <a:buSzTx/>
              <a:buFont typeface="Arial" panose="020B0604020202020204" pitchFamily="34" charset="0"/>
              <a:buChar char="•"/>
              <a:tabLst/>
              <a:defRPr/>
            </a:pP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a:t>
            </a: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startAt="3"/>
              <a:tabLst/>
              <a:defRPr/>
            </a:pP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Betrachtet nur die Vorderseiten der Karten. Schätzt: Welche drei Maßnahmen zur Reduktion des Fußabdrucks sind besonders wirksam? </a:t>
            </a:r>
          </a:p>
          <a:p>
            <a:pPr marL="355600" marR="0" lvl="0" indent="-139700" algn="l" defTabSz="914400" rtl="0" eaLnBrk="1" fontAlgn="base" latinLnBrk="0" hangingPunct="1">
              <a:lnSpc>
                <a:spcPct val="120000"/>
              </a:lnSpc>
              <a:spcBef>
                <a:spcPct val="0"/>
              </a:spcBef>
              <a:spcAft>
                <a:spcPts val="600"/>
              </a:spcAft>
              <a:buClr>
                <a:schemeClr val="accent4"/>
              </a:buClr>
              <a:buSzTx/>
              <a:buFont typeface="+mj-lt"/>
              <a:buAutoNum type="arabicPeriod"/>
              <a:tabLst/>
              <a:defRPr/>
            </a:pP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a:t>
            </a:r>
          </a:p>
          <a:p>
            <a:pPr marL="355600" marR="0" lvl="0" indent="-139700" algn="l" defTabSz="914400" rtl="0" eaLnBrk="1" fontAlgn="base" latinLnBrk="0" hangingPunct="1">
              <a:lnSpc>
                <a:spcPct val="120000"/>
              </a:lnSpc>
              <a:spcBef>
                <a:spcPct val="0"/>
              </a:spcBef>
              <a:spcAft>
                <a:spcPts val="600"/>
              </a:spcAft>
              <a:buClr>
                <a:schemeClr val="accent4"/>
              </a:buClr>
              <a:buSzTx/>
              <a:buFont typeface="+mj-lt"/>
              <a:buAutoNum type="arabicPeriod"/>
              <a:tabLst/>
              <a:defRPr/>
            </a:pP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a:t>
            </a:r>
          </a:p>
          <a:p>
            <a:pPr marL="355600" marR="0" lvl="0" indent="-139700" algn="l" defTabSz="914400" rtl="0" eaLnBrk="1" fontAlgn="base" latinLnBrk="0" hangingPunct="1">
              <a:lnSpc>
                <a:spcPct val="120000"/>
              </a:lnSpc>
              <a:spcBef>
                <a:spcPct val="0"/>
              </a:spcBef>
              <a:spcAft>
                <a:spcPts val="600"/>
              </a:spcAft>
              <a:buClr>
                <a:schemeClr val="accent4"/>
              </a:buClr>
              <a:buSzTx/>
              <a:buFont typeface="+mj-lt"/>
              <a:buAutoNum type="arabicPeriod"/>
              <a:tabLst/>
              <a:defRPr/>
            </a:pP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a:t>
            </a: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355600" marR="0" lvl="0" algn="l" defTabSz="914400" rtl="0" eaLnBrk="1" fontAlgn="base" latinLnBrk="0" hangingPunct="1">
              <a:lnSpc>
                <a:spcPct val="120000"/>
              </a:lnSpc>
              <a:spcBef>
                <a:spcPct val="0"/>
              </a:spcBef>
              <a:spcAft>
                <a:spcPts val="600"/>
              </a:spcAft>
              <a:buClr>
                <a:schemeClr val="accent4"/>
              </a:buClr>
              <a:buSzTx/>
              <a:tabLst/>
              <a:defRPr/>
            </a:pPr>
            <a:r>
              <a:rPr kumimoji="0" lang="de-DE" sz="1600" b="1" i="0" u="none" strike="noStrike" kern="1200" cap="none" spc="0" normalizeH="0" baseline="0" noProof="0" dirty="0">
                <a:ln>
                  <a:noFill/>
                </a:ln>
                <a:solidFill>
                  <a:srgbClr val="007987"/>
                </a:solidFill>
                <a:effectLst/>
                <a:uLnTx/>
                <a:uFillTx/>
                <a:latin typeface="Inria Sans" pitchFamily="2" charset="0"/>
                <a:ea typeface="Calibri" panose="020F0502020204030204" pitchFamily="34" charset="0"/>
                <a:cs typeface="Times New Roman" panose="02020603050405020304" pitchFamily="18" charset="0"/>
              </a:rPr>
              <a:t>Die Big Points nachhaltigen Konsums</a:t>
            </a:r>
          </a:p>
          <a:p>
            <a:pPr marL="0" marR="0" lvl="0" indent="0" algn="l" defTabSz="914400" rtl="0" eaLnBrk="1" fontAlgn="base" latinLnBrk="0" hangingPunct="1">
              <a:lnSpc>
                <a:spcPct val="120000"/>
              </a:lnSpc>
              <a:spcBef>
                <a:spcPct val="0"/>
              </a:spcBef>
              <a:spcAft>
                <a:spcPts val="600"/>
              </a:spcAft>
              <a:buClrTx/>
              <a:buSzTx/>
              <a:buFontTx/>
              <a:buNone/>
              <a:tabLst/>
              <a:defRPr/>
            </a:pPr>
            <a:endPar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20000"/>
              </a:lnSpc>
              <a:spcBef>
                <a:spcPct val="0"/>
              </a:spcBef>
              <a:spcAft>
                <a:spcPts val="600"/>
              </a:spcAft>
              <a:buClrTx/>
              <a:buSzTx/>
              <a:buFontTx/>
              <a:buNone/>
              <a:tabLst/>
              <a:defRPr/>
            </a:pPr>
            <a:endParaRPr lang="de-DE" sz="1100" dirty="0">
              <a:solidFill>
                <a:srgbClr val="000000"/>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
                <a:schemeClr val="accent4"/>
              </a:buClr>
              <a:buSzTx/>
              <a:tabLst/>
              <a:defRPr/>
            </a:pPr>
            <a:endParaRPr kumimoji="0" lang="de-DE" sz="1600" b="1" i="0" u="none" strike="noStrike" kern="1200" cap="none" spc="0" normalizeH="0" baseline="0" noProof="0" dirty="0">
              <a:ln>
                <a:noFill/>
              </a:ln>
              <a:solidFill>
                <a:srgbClr val="007987"/>
              </a:solidFill>
              <a:effectLst/>
              <a:uLnTx/>
              <a:uFillTx/>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p:txBody>
      </p:sp>
      <p:grpSp>
        <p:nvGrpSpPr>
          <p:cNvPr id="4" name="Gruppieren 3">
            <a:extLst>
              <a:ext uri="{FF2B5EF4-FFF2-40B4-BE49-F238E27FC236}">
                <a16:creationId xmlns:a16="http://schemas.microsoft.com/office/drawing/2014/main" id="{45D2BD16-0A28-0682-0703-2368D0042771}"/>
              </a:ext>
              <a:ext uri="{C183D7F6-B498-43B3-948B-1728B52AA6E4}">
                <adec:decorative xmlns:adec="http://schemas.microsoft.com/office/drawing/2017/decorative" val="1"/>
              </a:ext>
            </a:extLst>
          </p:cNvPr>
          <p:cNvGrpSpPr/>
          <p:nvPr/>
        </p:nvGrpSpPr>
        <p:grpSpPr>
          <a:xfrm>
            <a:off x="5772151" y="10112362"/>
            <a:ext cx="1214678" cy="226591"/>
            <a:chOff x="-3384048" y="2877944"/>
            <a:chExt cx="1135402" cy="226591"/>
          </a:xfrm>
        </p:grpSpPr>
        <p:sp>
          <p:nvSpPr>
            <p:cNvPr id="6" name="Rechteck 5">
              <a:extLst>
                <a:ext uri="{FF2B5EF4-FFF2-40B4-BE49-F238E27FC236}">
                  <a16:creationId xmlns:a16="http://schemas.microsoft.com/office/drawing/2014/main" id="{58DFB7B0-F621-4039-FAEA-B3DD215EE559}"/>
                </a:ext>
              </a:extLst>
            </p:cNvPr>
            <p:cNvSpPr/>
            <p:nvPr/>
          </p:nvSpPr>
          <p:spPr>
            <a:xfrm>
              <a:off x="-3384048" y="2877944"/>
              <a:ext cx="1135402"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Schüler*innen</a:t>
              </a:r>
              <a:endParaRPr lang="en-US" sz="1000" dirty="0">
                <a:solidFill>
                  <a:schemeClr val="bg1"/>
                </a:solidFill>
                <a:latin typeface="Inria Sans" pitchFamily="2" charset="0"/>
              </a:endParaRPr>
            </a:p>
          </p:txBody>
        </p:sp>
        <p:cxnSp>
          <p:nvCxnSpPr>
            <p:cNvPr id="7" name="Gerader Verbinder 6">
              <a:extLst>
                <a:ext uri="{FF2B5EF4-FFF2-40B4-BE49-F238E27FC236}">
                  <a16:creationId xmlns:a16="http://schemas.microsoft.com/office/drawing/2014/main" id="{55C04708-1F72-A3F7-1F4F-3FC9DA222F08}"/>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8" name="Gerader Verbinder 7">
              <a:extLst>
                <a:ext uri="{FF2B5EF4-FFF2-40B4-BE49-F238E27FC236}">
                  <a16:creationId xmlns:a16="http://schemas.microsoft.com/office/drawing/2014/main" id="{4E2840D2-AD43-3D1A-980E-BBB17E79BB4E}"/>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grpSp>
        <p:nvGrpSpPr>
          <p:cNvPr id="9" name="Gruppieren 8">
            <a:extLst>
              <a:ext uri="{FF2B5EF4-FFF2-40B4-BE49-F238E27FC236}">
                <a16:creationId xmlns:a16="http://schemas.microsoft.com/office/drawing/2014/main" id="{4CDDE979-4624-BCC4-C489-E77A9F2561FC}"/>
              </a:ext>
              <a:ext uri="{C183D7F6-B498-43B3-948B-1728B52AA6E4}">
                <adec:decorative xmlns:adec="http://schemas.microsoft.com/office/drawing/2017/decorative" val="1"/>
              </a:ext>
            </a:extLst>
          </p:cNvPr>
          <p:cNvGrpSpPr/>
          <p:nvPr/>
        </p:nvGrpSpPr>
        <p:grpSpPr>
          <a:xfrm>
            <a:off x="387860" y="1368952"/>
            <a:ext cx="288000" cy="288000"/>
            <a:chOff x="-3787818" y="791033"/>
            <a:chExt cx="2724236" cy="2724236"/>
          </a:xfrm>
        </p:grpSpPr>
        <p:sp>
          <p:nvSpPr>
            <p:cNvPr id="11" name="Ellipse 10">
              <a:extLst>
                <a:ext uri="{FF2B5EF4-FFF2-40B4-BE49-F238E27FC236}">
                  <a16:creationId xmlns:a16="http://schemas.microsoft.com/office/drawing/2014/main" id="{A36FE475-95CC-8F5E-A77F-B162D92DD9E3}"/>
                </a:ext>
              </a:extLst>
            </p:cNvPr>
            <p:cNvSpPr/>
            <p:nvPr/>
          </p:nvSpPr>
          <p:spPr>
            <a:xfrm>
              <a:off x="-3787818" y="791033"/>
              <a:ext cx="2724236" cy="2724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BundesSans Web Regular"/>
              </a:endParaRPr>
            </a:p>
          </p:txBody>
        </p:sp>
        <p:pic>
          <p:nvPicPr>
            <p:cNvPr id="12" name="Picture 5">
              <a:extLst>
                <a:ext uri="{FF2B5EF4-FFF2-40B4-BE49-F238E27FC236}">
                  <a16:creationId xmlns:a16="http://schemas.microsoft.com/office/drawing/2014/main" id="{CB5B6214-E578-3E94-5297-7C6EA4311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620" y="1017231"/>
              <a:ext cx="2271839" cy="227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uppieren 13">
            <a:extLst>
              <a:ext uri="{FF2B5EF4-FFF2-40B4-BE49-F238E27FC236}">
                <a16:creationId xmlns:a16="http://schemas.microsoft.com/office/drawing/2014/main" id="{D94FB817-15B5-8E28-D1E2-850B2B439CED}"/>
              </a:ext>
              <a:ext uri="{C183D7F6-B498-43B3-948B-1728B52AA6E4}">
                <adec:decorative xmlns:adec="http://schemas.microsoft.com/office/drawing/2017/decorative" val="1"/>
              </a:ext>
            </a:extLst>
          </p:cNvPr>
          <p:cNvGrpSpPr/>
          <p:nvPr/>
        </p:nvGrpSpPr>
        <p:grpSpPr>
          <a:xfrm>
            <a:off x="387860" y="5852051"/>
            <a:ext cx="288000" cy="288000"/>
            <a:chOff x="3957175" y="2763248"/>
            <a:chExt cx="288000" cy="288000"/>
          </a:xfrm>
        </p:grpSpPr>
        <p:sp>
          <p:nvSpPr>
            <p:cNvPr id="15" name="Ellipse 14">
              <a:extLst>
                <a:ext uri="{FF2B5EF4-FFF2-40B4-BE49-F238E27FC236}">
                  <a16:creationId xmlns:a16="http://schemas.microsoft.com/office/drawing/2014/main" id="{257C1C95-D5A9-F5A8-9E6A-81412C3A0C12}"/>
                </a:ext>
              </a:extLst>
            </p:cNvPr>
            <p:cNvSpPr/>
            <p:nvPr/>
          </p:nvSpPr>
          <p:spPr>
            <a:xfrm>
              <a:off x="3957175" y="2763248"/>
              <a:ext cx="288000" cy="28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llipse 15">
              <a:extLst>
                <a:ext uri="{FF2B5EF4-FFF2-40B4-BE49-F238E27FC236}">
                  <a16:creationId xmlns:a16="http://schemas.microsoft.com/office/drawing/2014/main" id="{532C6AFA-E587-ED1B-AE48-9D146997BF7E}"/>
                </a:ext>
              </a:extLst>
            </p:cNvPr>
            <p:cNvSpPr/>
            <p:nvPr/>
          </p:nvSpPr>
          <p:spPr>
            <a:xfrm>
              <a:off x="4022637" y="2828710"/>
              <a:ext cx="157075" cy="157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BundesSans Web Regular"/>
              </a:endParaRPr>
            </a:p>
          </p:txBody>
        </p:sp>
      </p:grpSp>
      <p:sp>
        <p:nvSpPr>
          <p:cNvPr id="17" name="Rectangle 1">
            <a:extLst>
              <a:ext uri="{FF2B5EF4-FFF2-40B4-BE49-F238E27FC236}">
                <a16:creationId xmlns:a16="http://schemas.microsoft.com/office/drawing/2014/main" id="{21498135-6115-1BC8-171F-7A0C200D1DC1}"/>
              </a:ext>
            </a:extLst>
          </p:cNvPr>
          <p:cNvSpPr/>
          <p:nvPr/>
        </p:nvSpPr>
        <p:spPr>
          <a:xfrm>
            <a:off x="387860" y="6268222"/>
            <a:ext cx="3286637" cy="1770878"/>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0000"/>
              </a:lnSpc>
              <a:spcAft>
                <a:spcPts val="600"/>
              </a:spcAft>
            </a:pPr>
            <a:r>
              <a:rPr lang="de-DE" sz="1100" dirty="0">
                <a:solidFill>
                  <a:schemeClr val="tx1"/>
                </a:solidFill>
                <a:effectLst/>
                <a:latin typeface="Inria Sans" pitchFamily="2" charset="0"/>
              </a:rPr>
              <a:t>„Big Points“ des nachhaltigen Konsums sind Maßnahmen, die besonders große CO</a:t>
            </a:r>
            <a:r>
              <a:rPr lang="de-DE" sz="1100" baseline="-25000" dirty="0">
                <a:solidFill>
                  <a:schemeClr val="tx1"/>
                </a:solidFill>
                <a:effectLst/>
                <a:latin typeface="Inria Sans" pitchFamily="2" charset="0"/>
              </a:rPr>
              <a:t>2</a:t>
            </a:r>
            <a:r>
              <a:rPr lang="de-DE" sz="1100" dirty="0">
                <a:solidFill>
                  <a:schemeClr val="tx1"/>
                </a:solidFill>
                <a:effectLst/>
                <a:latin typeface="Inria Sans" pitchFamily="2" charset="0"/>
              </a:rPr>
              <a:t>-Einsparungen ermöglichen. So gibt es individuell umsetzbare Maßnahmen, die 200 kg CO</a:t>
            </a:r>
            <a:r>
              <a:rPr lang="de-DE" sz="1100" baseline="-25000" dirty="0">
                <a:solidFill>
                  <a:schemeClr val="tx1"/>
                </a:solidFill>
                <a:effectLst/>
                <a:latin typeface="Inria Sans" pitchFamily="2" charset="0"/>
              </a:rPr>
              <a:t>2</a:t>
            </a:r>
            <a:r>
              <a:rPr lang="de-DE" sz="1100" dirty="0">
                <a:solidFill>
                  <a:schemeClr val="tx1"/>
                </a:solidFill>
                <a:effectLst/>
                <a:latin typeface="Inria Sans" pitchFamily="2" charset="0"/>
              </a:rPr>
              <a:t> und mehr an Einsparung ermöglichen. Mit wenigen Big Points können wir deshalb tonnenweise CO</a:t>
            </a:r>
            <a:r>
              <a:rPr lang="de-DE" sz="1100" baseline="-25000" dirty="0">
                <a:solidFill>
                  <a:schemeClr val="tx1"/>
                </a:solidFill>
                <a:effectLst/>
                <a:latin typeface="Inria Sans" pitchFamily="2" charset="0"/>
              </a:rPr>
              <a:t>2</a:t>
            </a:r>
            <a:r>
              <a:rPr lang="de-DE" sz="1100" dirty="0">
                <a:solidFill>
                  <a:schemeClr val="tx1"/>
                </a:solidFill>
                <a:effectLst/>
                <a:latin typeface="Inria Sans" pitchFamily="2" charset="0"/>
              </a:rPr>
              <a:t> vermeiden – und das häufig sogar mit geringem Aufwand.</a:t>
            </a:r>
          </a:p>
        </p:txBody>
      </p:sp>
      <p:pic>
        <p:nvPicPr>
          <p:cNvPr id="18" name="Picture 2" descr="Infografik mit dem Titel „Mit Big Points den Fußabdruck halbieren“. Ein Kreisdiagramm zeigt einen durchschnittlichen CO₂-Fußabdruck von 10,4 Tonnen pro Person. Acht konkrete Maßnahmen (u. a. Wärmepumpe, Flugverzicht, Elektroauto) werden mit ihrem jeweiligen Einsparpotenzial in Tonnen CO₂-Äquivalenten aufgelistet, die zusammen etwa die Hälfte des Fußabdrucks einsparen können.">
            <a:extLst>
              <a:ext uri="{FF2B5EF4-FFF2-40B4-BE49-F238E27FC236}">
                <a16:creationId xmlns:a16="http://schemas.microsoft.com/office/drawing/2014/main" id="{5B9F47E0-9C2D-C6CE-2407-0738CEEE96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5176" y="6268222"/>
            <a:ext cx="3286637" cy="3276974"/>
          </a:xfrm>
          <a:prstGeom prst="rect">
            <a:avLst/>
          </a:prstGeom>
          <a:solidFill>
            <a:schemeClr val="bg1"/>
          </a:solid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03801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6CC952-0F8E-4305-BC8C-D8D2565C21D9}"/>
              </a:ext>
            </a:extLst>
          </p:cNvPr>
          <p:cNvSpPr>
            <a:spLocks noGrp="1"/>
          </p:cNvSpPr>
          <p:nvPr>
            <p:ph type="title"/>
          </p:nvPr>
        </p:nvSpPr>
        <p:spPr>
          <a:xfrm>
            <a:off x="387172" y="840954"/>
            <a:ext cx="6785333" cy="1138934"/>
          </a:xfrm>
        </p:spPr>
        <p:txBody>
          <a:bodyPr/>
          <a:lstStyle/>
          <a:p>
            <a:r>
              <a:rPr lang="de-DE" dirty="0">
                <a:latin typeface="Inria Sans" pitchFamily="2" charset="0"/>
              </a:rPr>
              <a:t>Inhaltsverzeichnis</a:t>
            </a:r>
            <a:endParaRPr lang="de-DE" b="1" dirty="0">
              <a:latin typeface="Inria Sans" pitchFamily="2" charset="0"/>
            </a:endParaRPr>
          </a:p>
        </p:txBody>
      </p:sp>
      <p:sp>
        <p:nvSpPr>
          <p:cNvPr id="4" name="Textplatzhalter 3">
            <a:extLst>
              <a:ext uri="{FF2B5EF4-FFF2-40B4-BE49-F238E27FC236}">
                <a16:creationId xmlns:a16="http://schemas.microsoft.com/office/drawing/2014/main" id="{34B7D0EE-4CBA-4E91-B48F-00CAA0EE146E}"/>
              </a:ext>
            </a:extLst>
          </p:cNvPr>
          <p:cNvSpPr>
            <a:spLocks noGrp="1"/>
          </p:cNvSpPr>
          <p:nvPr>
            <p:ph type="body" sz="quarter" idx="20"/>
          </p:nvPr>
        </p:nvSpPr>
        <p:spPr>
          <a:xfrm>
            <a:off x="387171" y="2577630"/>
            <a:ext cx="6785334" cy="7025651"/>
          </a:xfrm>
        </p:spPr>
        <p:txBody>
          <a:bodyPr/>
          <a:lstStyle/>
          <a:p>
            <a:pPr indent="0">
              <a:lnSpc>
                <a:spcPct val="100000"/>
              </a:lnSpc>
              <a:spcAft>
                <a:spcPts val="2000"/>
              </a:spcAft>
              <a:tabLst>
                <a:tab pos="6729413" algn="r"/>
              </a:tabLst>
            </a:pPr>
            <a:r>
              <a:rPr lang="de-DE" dirty="0">
                <a:latin typeface="Inria Sans" pitchFamily="2" charset="0"/>
              </a:rPr>
              <a:t>Einleitung	3</a:t>
            </a:r>
          </a:p>
          <a:p>
            <a:pPr indent="0">
              <a:lnSpc>
                <a:spcPct val="100000"/>
              </a:lnSpc>
              <a:spcAft>
                <a:spcPts val="2000"/>
              </a:spcAft>
              <a:tabLst>
                <a:tab pos="6729413" algn="r"/>
              </a:tabLst>
            </a:pPr>
            <a:r>
              <a:rPr lang="de-DE" dirty="0">
                <a:latin typeface="Inria Sans" pitchFamily="2" charset="0"/>
              </a:rPr>
              <a:t>Überblick	4</a:t>
            </a:r>
          </a:p>
          <a:p>
            <a:pPr indent="0">
              <a:lnSpc>
                <a:spcPct val="100000"/>
              </a:lnSpc>
              <a:spcAft>
                <a:spcPts val="2000"/>
              </a:spcAft>
              <a:tabLst>
                <a:tab pos="6729413" algn="r"/>
              </a:tabLst>
            </a:pPr>
            <a:r>
              <a:rPr lang="de-DE" dirty="0">
                <a:latin typeface="Inria Sans" pitchFamily="2" charset="0"/>
              </a:rPr>
              <a:t>Didaktisches Konzept 	5</a:t>
            </a:r>
          </a:p>
          <a:p>
            <a:pPr indent="0">
              <a:lnSpc>
                <a:spcPct val="100000"/>
              </a:lnSpc>
              <a:spcAft>
                <a:spcPts val="2000"/>
              </a:spcAft>
              <a:tabLst>
                <a:tab pos="6729413" algn="r"/>
              </a:tabLst>
            </a:pPr>
            <a:r>
              <a:rPr lang="de-DE" dirty="0">
                <a:latin typeface="Inria Sans" pitchFamily="2" charset="0"/>
              </a:rPr>
              <a:t>Durchführung der Module	6</a:t>
            </a:r>
          </a:p>
          <a:p>
            <a:pPr indent="0">
              <a:lnSpc>
                <a:spcPct val="100000"/>
              </a:lnSpc>
              <a:spcAft>
                <a:spcPts val="2000"/>
              </a:spcAft>
              <a:tabLst>
                <a:tab pos="6729413" algn="r"/>
              </a:tabLst>
            </a:pPr>
            <a:r>
              <a:rPr lang="de-DE" dirty="0">
                <a:latin typeface="Inria Sans" pitchFamily="2" charset="0"/>
              </a:rPr>
              <a:t>Hintergrundinformationen	10</a:t>
            </a:r>
          </a:p>
          <a:p>
            <a:pPr indent="0">
              <a:lnSpc>
                <a:spcPct val="100000"/>
              </a:lnSpc>
              <a:spcAft>
                <a:spcPts val="2000"/>
              </a:spcAft>
              <a:tabLst>
                <a:tab pos="6729413" algn="r"/>
              </a:tabLst>
            </a:pPr>
            <a:r>
              <a:rPr lang="de-DE" dirty="0">
                <a:latin typeface="Inria Sans" pitchFamily="2" charset="0"/>
              </a:rPr>
              <a:t>Arbeitsblätter (für Schüler*innen)	15</a:t>
            </a:r>
          </a:p>
          <a:p>
            <a:pPr indent="0">
              <a:lnSpc>
                <a:spcPct val="100000"/>
              </a:lnSpc>
              <a:spcAft>
                <a:spcPts val="2000"/>
              </a:spcAft>
              <a:tabLst>
                <a:tab pos="6729413" algn="r"/>
              </a:tabLst>
            </a:pPr>
            <a:r>
              <a:rPr lang="de-DE" dirty="0">
                <a:latin typeface="Inria Sans" pitchFamily="2" charset="0"/>
              </a:rPr>
              <a:t>Lösungen	34</a:t>
            </a:r>
          </a:p>
          <a:p>
            <a:pPr indent="0">
              <a:lnSpc>
                <a:spcPct val="100000"/>
              </a:lnSpc>
              <a:spcAft>
                <a:spcPts val="2000"/>
              </a:spcAft>
              <a:tabLst>
                <a:tab pos="6729413" algn="r"/>
              </a:tabLst>
            </a:pPr>
            <a:r>
              <a:rPr lang="de-DE" dirty="0">
                <a:latin typeface="Inria Sans" pitchFamily="2" charset="0"/>
              </a:rPr>
              <a:t>Grafiken 	48			</a:t>
            </a:r>
          </a:p>
        </p:txBody>
      </p:sp>
    </p:spTree>
    <p:extLst>
      <p:ext uri="{BB962C8B-B14F-4D97-AF65-F5344CB8AC3E}">
        <p14:creationId xmlns:p14="http://schemas.microsoft.com/office/powerpoint/2010/main" val="915569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a:xfrm>
            <a:off x="386837" y="344844"/>
            <a:ext cx="6786000" cy="887056"/>
          </a:xfrm>
        </p:spPr>
        <p:txBody>
          <a:bodyPr anchor="t"/>
          <a:lstStyle/>
          <a:p>
            <a:r>
              <a:rPr lang="de-DE" sz="2400" b="1" dirty="0">
                <a:latin typeface="Inria Sans" pitchFamily="2" charset="0"/>
              </a:rPr>
              <a:t>AM1 – Nachhaltigen Konsum verstehen </a:t>
            </a:r>
            <a:r>
              <a:rPr lang="de-DE" sz="2400" dirty="0">
                <a:latin typeface="Inria Sans" pitchFamily="2" charset="0"/>
              </a:rPr>
              <a:t>Arbeitsblatt 4</a:t>
            </a: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20</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lang="de-DE" sz="1000" b="1" dirty="0">
                <a:latin typeface="Inria Sans" pitchFamily="2" charset="0"/>
              </a:rPr>
              <a:t>AM1</a:t>
            </a:r>
            <a:endParaRPr lang="de-DE" sz="1000" b="1" dirty="0">
              <a:solidFill>
                <a:srgbClr val="FFFFFF"/>
              </a:solidFill>
              <a:latin typeface="Inria Sans" pitchFamily="2" charset="0"/>
            </a:endParaRP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sp>
        <p:nvSpPr>
          <p:cNvPr id="10" name="Rectangle 1">
            <a:extLst>
              <a:ext uri="{FF2B5EF4-FFF2-40B4-BE49-F238E27FC236}">
                <a16:creationId xmlns:a16="http://schemas.microsoft.com/office/drawing/2014/main" id="{2D83F613-D7A6-9F12-FD35-BC734810E13C}"/>
              </a:ext>
            </a:extLst>
          </p:cNvPr>
          <p:cNvSpPr/>
          <p:nvPr/>
        </p:nvSpPr>
        <p:spPr>
          <a:xfrm>
            <a:off x="387860" y="1374292"/>
            <a:ext cx="6784977" cy="828271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bIns="72000" rtlCol="0" anchor="t"/>
          <a:lstStyle/>
          <a:p>
            <a:pPr marL="361950" marR="0" lvl="0" algn="l" defTabSz="914400" rtl="0" eaLnBrk="1" fontAlgn="base" latinLnBrk="0" hangingPunct="1">
              <a:lnSpc>
                <a:spcPct val="120000"/>
              </a:lnSpc>
              <a:spcBef>
                <a:spcPct val="0"/>
              </a:spcBef>
              <a:spcAft>
                <a:spcPts val="600"/>
              </a:spcAft>
              <a:buClrTx/>
              <a:buSzTx/>
              <a:buFontTx/>
              <a:buNone/>
              <a:tabLst/>
              <a:defRPr/>
            </a:pPr>
            <a:r>
              <a:rPr kumimoji="0" lang="de-DE" sz="1600" b="1" i="0" u="none" strike="noStrike" kern="1200" cap="none" spc="0" normalizeH="0" baseline="0" noProof="0" dirty="0">
                <a:ln>
                  <a:noFill/>
                </a:ln>
                <a:solidFill>
                  <a:srgbClr val="007987"/>
                </a:solidFill>
                <a:effectLst/>
                <a:uLnTx/>
                <a:uFillTx/>
                <a:latin typeface="Inria Sans" pitchFamily="2" charset="0"/>
                <a:ea typeface="Calibri" panose="020F0502020204030204" pitchFamily="34" charset="0"/>
                <a:cs typeface="Times New Roman" panose="02020603050405020304" pitchFamily="18" charset="0"/>
              </a:rPr>
              <a:t>Die Big Points nachhaltigen Konsums</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a:t>
            </a:r>
          </a:p>
          <a:p>
            <a:pPr marL="0" marR="0" lvl="0" indent="0" algn="l" defTabSz="914400" rtl="0" eaLnBrk="1" fontAlgn="base" latinLnBrk="0" hangingPunct="1">
              <a:lnSpc>
                <a:spcPct val="120000"/>
              </a:lnSpc>
              <a:spcBef>
                <a:spcPct val="0"/>
              </a:spcBef>
              <a:spcAft>
                <a:spcPts val="600"/>
              </a:spcAft>
              <a:buClrTx/>
              <a:buSzTx/>
              <a:buFontTx/>
              <a:buNone/>
              <a:tabLst/>
              <a:defRPr/>
            </a:pPr>
            <a:r>
              <a:rPr kumimoji="0" lang="de-DE" sz="1100" b="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Ob in Zeitschriften, Blogs oder Podcasts: Überall gibt es Ideen und Ansätze, nachhaltiger zu konsumieren. Gleichzeitig stehen jedem Menschen aber nur begrenzte Budgets zur Verfügung – sowohl zeitlich als auch finanziell. Mit dem Leitsatz „Hauptsache anfangen“ kommt man also eher nicht so weit: Man müsste z.B. über 50.000 Plastikfolien von Salatgurken oder über 20.000 Stunden Videostreaming vermeiden, um eine Tonne CO</a:t>
            </a:r>
            <a:r>
              <a:rPr kumimoji="0" lang="de-DE" sz="1100" b="0" u="none" strike="noStrike" kern="1200" cap="none" spc="0" normalizeH="0" baseline="-2500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2</a:t>
            </a:r>
            <a:r>
              <a:rPr kumimoji="0" lang="de-DE" sz="1100" b="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einzusparen. 20.000 Stunden, das sind mehr als zwei Jahre! Auch haben wir alle den lieben langen Tag noch an andere Dinge zu denken, als nur an die CO</a:t>
            </a:r>
            <a:r>
              <a:rPr kumimoji="0" lang="de-DE" sz="1100" b="0" u="none" strike="noStrike" kern="1200" cap="none" spc="0" normalizeH="0" baseline="-2500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2</a:t>
            </a:r>
            <a:r>
              <a:rPr kumimoji="0" lang="de-DE" sz="1100" b="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-Optimierung von Konsumentscheidungen. Um besonders klimawirksam handeln zu können, sollten wir deshalb die </a:t>
            </a:r>
            <a:r>
              <a:rPr kumimoji="0" lang="de-DE" sz="1100" b="1"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Big Points des klimaschädlichen Konsums</a:t>
            </a:r>
            <a:r>
              <a:rPr kumimoji="0" lang="de-DE" sz="1100" b="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in den Fokus rücken.</a:t>
            </a:r>
            <a:br>
              <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startAt="4"/>
              <a:tabLst/>
              <a:defRPr/>
            </a:pP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Schaut euch die Rückseiten der Karten an. Ordnet die Maßnahmen in der Tabelle ihrer Wirksamkeit zu.</a:t>
            </a: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tabLst/>
              <a:defRPr/>
            </a:pP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startAt="4"/>
              <a:tabLst/>
              <a:defRPr/>
            </a:pPr>
            <a:endParaRPr lang="de-DE" sz="1100" dirty="0">
              <a:solidFill>
                <a:srgbClr val="000000"/>
              </a:solidFill>
              <a:latin typeface="Inria Sans" pitchFamily="2" charset="0"/>
              <a:ea typeface="Calibri" panose="020F0502020204030204" pitchFamily="34" charset="0"/>
              <a:cs typeface="Times New Roman" panose="02020603050405020304" pitchFamily="18" charset="0"/>
            </a:endParaRP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startAt="4"/>
              <a:tabLst/>
              <a:defRPr/>
            </a:pP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startAt="4"/>
              <a:tabLst/>
              <a:defRPr/>
            </a:pPr>
            <a:endParaRPr lang="de-DE" sz="1100" dirty="0">
              <a:solidFill>
                <a:srgbClr val="000000"/>
              </a:solidFill>
              <a:latin typeface="Inria Sans" pitchFamily="2" charset="0"/>
              <a:ea typeface="Calibri" panose="020F0502020204030204" pitchFamily="34" charset="0"/>
              <a:cs typeface="Times New Roman" panose="02020603050405020304" pitchFamily="18" charset="0"/>
            </a:endParaRP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startAt="4"/>
              <a:tabLst/>
              <a:defRPr/>
            </a:pP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startAt="4"/>
              <a:tabLst/>
              <a:defRPr/>
            </a:pPr>
            <a:endParaRPr lang="de-DE" sz="1100" dirty="0">
              <a:solidFill>
                <a:srgbClr val="000000"/>
              </a:solidFill>
              <a:latin typeface="Inria Sans" pitchFamily="2" charset="0"/>
              <a:ea typeface="Calibri" panose="020F0502020204030204" pitchFamily="34" charset="0"/>
              <a:cs typeface="Times New Roman" panose="02020603050405020304" pitchFamily="18" charset="0"/>
            </a:endParaRP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startAt="4"/>
              <a:tabLst/>
              <a:defRPr/>
            </a:pP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startAt="4"/>
              <a:tabLst/>
              <a:defRPr/>
            </a:pPr>
            <a:endParaRPr lang="de-DE" sz="1100" dirty="0">
              <a:solidFill>
                <a:srgbClr val="000000"/>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tabLst/>
              <a:defRPr/>
            </a:pP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tabLst/>
              <a:defRPr/>
            </a:pPr>
            <a:endParaRPr lang="de-DE" sz="1100" dirty="0">
              <a:solidFill>
                <a:srgbClr val="000000"/>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tabLst/>
              <a:defRPr/>
            </a:pP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startAt="5"/>
              <a:tabLst/>
              <a:defRPr/>
            </a:pP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Welche Maßnahmen und ihre Wirkungen haben euch überrascht?</a:t>
            </a: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90500" marR="0" lvl="0" algn="l" defTabSz="914400" rtl="0" eaLnBrk="1" fontAlgn="base" latinLnBrk="0" hangingPunct="1">
              <a:lnSpc>
                <a:spcPct val="120000"/>
              </a:lnSpc>
              <a:spcBef>
                <a:spcPct val="0"/>
              </a:spcBef>
              <a:spcAft>
                <a:spcPts val="600"/>
              </a:spcAft>
              <a:buClr>
                <a:schemeClr val="accent4"/>
              </a:buClr>
              <a:buSzTx/>
              <a:tabLst/>
              <a:defRPr/>
            </a:pP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p:txBody>
      </p:sp>
      <p:grpSp>
        <p:nvGrpSpPr>
          <p:cNvPr id="4" name="Gruppieren 3">
            <a:extLst>
              <a:ext uri="{FF2B5EF4-FFF2-40B4-BE49-F238E27FC236}">
                <a16:creationId xmlns:a16="http://schemas.microsoft.com/office/drawing/2014/main" id="{45D2BD16-0A28-0682-0703-2368D0042771}"/>
              </a:ext>
              <a:ext uri="{C183D7F6-B498-43B3-948B-1728B52AA6E4}">
                <adec:decorative xmlns:adec="http://schemas.microsoft.com/office/drawing/2017/decorative" val="1"/>
              </a:ext>
            </a:extLst>
          </p:cNvPr>
          <p:cNvGrpSpPr/>
          <p:nvPr/>
        </p:nvGrpSpPr>
        <p:grpSpPr>
          <a:xfrm>
            <a:off x="5772151" y="10112362"/>
            <a:ext cx="1214678" cy="226591"/>
            <a:chOff x="-3384048" y="2877944"/>
            <a:chExt cx="1135402" cy="226591"/>
          </a:xfrm>
        </p:grpSpPr>
        <p:sp>
          <p:nvSpPr>
            <p:cNvPr id="6" name="Rechteck 5">
              <a:extLst>
                <a:ext uri="{FF2B5EF4-FFF2-40B4-BE49-F238E27FC236}">
                  <a16:creationId xmlns:a16="http://schemas.microsoft.com/office/drawing/2014/main" id="{58DFB7B0-F621-4039-FAEA-B3DD215EE559}"/>
                </a:ext>
              </a:extLst>
            </p:cNvPr>
            <p:cNvSpPr/>
            <p:nvPr/>
          </p:nvSpPr>
          <p:spPr>
            <a:xfrm>
              <a:off x="-3384048" y="2877944"/>
              <a:ext cx="1135402"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Schüler*innen</a:t>
              </a:r>
              <a:endParaRPr lang="en-US" sz="1000" dirty="0">
                <a:solidFill>
                  <a:schemeClr val="bg1"/>
                </a:solidFill>
                <a:latin typeface="Inria Sans" pitchFamily="2" charset="0"/>
              </a:endParaRPr>
            </a:p>
          </p:txBody>
        </p:sp>
        <p:cxnSp>
          <p:nvCxnSpPr>
            <p:cNvPr id="7" name="Gerader Verbinder 6">
              <a:extLst>
                <a:ext uri="{FF2B5EF4-FFF2-40B4-BE49-F238E27FC236}">
                  <a16:creationId xmlns:a16="http://schemas.microsoft.com/office/drawing/2014/main" id="{55C04708-1F72-A3F7-1F4F-3FC9DA222F08}"/>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8" name="Gerader Verbinder 7">
              <a:extLst>
                <a:ext uri="{FF2B5EF4-FFF2-40B4-BE49-F238E27FC236}">
                  <a16:creationId xmlns:a16="http://schemas.microsoft.com/office/drawing/2014/main" id="{4E2840D2-AD43-3D1A-980E-BBB17E79BB4E}"/>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graphicFrame>
        <p:nvGraphicFramePr>
          <p:cNvPr id="28" name="Tabelle 27">
            <a:extLst>
              <a:ext uri="{FF2B5EF4-FFF2-40B4-BE49-F238E27FC236}">
                <a16:creationId xmlns:a16="http://schemas.microsoft.com/office/drawing/2014/main" id="{FF6CCA00-02E6-D8A9-7CFF-2C14ED06C420}"/>
              </a:ext>
            </a:extLst>
          </p:cNvPr>
          <p:cNvGraphicFramePr>
            <a:graphicFrameLocks noGrp="1"/>
          </p:cNvGraphicFramePr>
          <p:nvPr>
            <p:extLst>
              <p:ext uri="{D42A27DB-BD31-4B8C-83A1-F6EECF244321}">
                <p14:modId xmlns:p14="http://schemas.microsoft.com/office/powerpoint/2010/main" val="468594530"/>
              </p:ext>
            </p:extLst>
          </p:nvPr>
        </p:nvGraphicFramePr>
        <p:xfrm>
          <a:off x="387860" y="3984576"/>
          <a:ext cx="6783954" cy="3965624"/>
        </p:xfrm>
        <a:graphic>
          <a:graphicData uri="http://schemas.openxmlformats.org/drawingml/2006/table">
            <a:tbl>
              <a:tblPr firstRow="1"/>
              <a:tblGrid>
                <a:gridCol w="2261318">
                  <a:extLst>
                    <a:ext uri="{9D8B030D-6E8A-4147-A177-3AD203B41FA5}">
                      <a16:colId xmlns:a16="http://schemas.microsoft.com/office/drawing/2014/main" val="1361555809"/>
                    </a:ext>
                  </a:extLst>
                </a:gridCol>
                <a:gridCol w="2261318">
                  <a:extLst>
                    <a:ext uri="{9D8B030D-6E8A-4147-A177-3AD203B41FA5}">
                      <a16:colId xmlns:a16="http://schemas.microsoft.com/office/drawing/2014/main" val="1921885057"/>
                    </a:ext>
                  </a:extLst>
                </a:gridCol>
                <a:gridCol w="2261318">
                  <a:extLst>
                    <a:ext uri="{9D8B030D-6E8A-4147-A177-3AD203B41FA5}">
                      <a16:colId xmlns:a16="http://schemas.microsoft.com/office/drawing/2014/main" val="3085352841"/>
                    </a:ext>
                  </a:extLst>
                </a:gridCol>
              </a:tblGrid>
              <a:tr h="540000">
                <a:tc>
                  <a:txBody>
                    <a:bodyPr/>
                    <a:lstStyle/>
                    <a:p>
                      <a:pPr algn="ctr" fontAlgn="ctr">
                        <a:lnSpc>
                          <a:spcPct val="120000"/>
                        </a:lnSpc>
                      </a:pPr>
                      <a:r>
                        <a:rPr lang="de-DE" sz="1100" b="1" i="0" u="none" strike="noStrike" dirty="0">
                          <a:solidFill>
                            <a:schemeClr val="tx1"/>
                          </a:solidFill>
                          <a:effectLst/>
                          <a:latin typeface="Inria Sans" pitchFamily="2" charset="0"/>
                        </a:rPr>
                        <a:t>Handlungen mit großer Wirkung (Big Points) ( </a:t>
                      </a:r>
                      <a:r>
                        <a:rPr lang="de-DE" sz="1100" b="0" i="0" u="none" strike="noStrike" dirty="0">
                          <a:solidFill>
                            <a:schemeClr val="tx1"/>
                          </a:solidFill>
                          <a:effectLst/>
                          <a:latin typeface="Inria Sans" pitchFamily="2" charset="0"/>
                        </a:rPr>
                        <a:t>≥</a:t>
                      </a:r>
                      <a:r>
                        <a:rPr lang="de-DE" sz="1100" b="1" i="0" u="none" strike="noStrike" dirty="0">
                          <a:solidFill>
                            <a:schemeClr val="tx1"/>
                          </a:solidFill>
                          <a:effectLst/>
                          <a:latin typeface="Inria Sans" pitchFamily="2" charset="0"/>
                        </a:rPr>
                        <a:t> 200 kg CO</a:t>
                      </a:r>
                      <a:r>
                        <a:rPr lang="de-DE" sz="1100" b="1" i="0" u="none" strike="noStrike" baseline="-25000" dirty="0">
                          <a:solidFill>
                            <a:schemeClr val="tx1"/>
                          </a:solidFill>
                          <a:effectLst/>
                          <a:latin typeface="Inria Sans" pitchFamily="2" charset="0"/>
                        </a:rPr>
                        <a:t>2</a:t>
                      </a:r>
                      <a:r>
                        <a:rPr lang="de-DE" sz="1100" b="1" i="0" u="none" strike="noStrike" dirty="0">
                          <a:solidFill>
                            <a:schemeClr val="tx1"/>
                          </a:solidFill>
                          <a:effectLst/>
                          <a:latin typeface="Inria Sans" pitchFamily="2" charset="0"/>
                        </a:rPr>
                        <a:t>)</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120000"/>
                        </a:lnSpc>
                      </a:pPr>
                      <a:r>
                        <a:rPr lang="de-DE" sz="1100" b="1" i="0" u="none" strike="noStrike" dirty="0">
                          <a:solidFill>
                            <a:schemeClr val="tx1"/>
                          </a:solidFill>
                          <a:effectLst/>
                          <a:latin typeface="Inria Sans" pitchFamily="2" charset="0"/>
                        </a:rPr>
                        <a:t>Handlungen </a:t>
                      </a:r>
                      <a:br>
                        <a:rPr lang="de-DE" sz="1100" b="1" i="0" u="none" strike="noStrike" dirty="0">
                          <a:solidFill>
                            <a:schemeClr val="tx1"/>
                          </a:solidFill>
                          <a:effectLst/>
                          <a:latin typeface="Inria Sans" pitchFamily="2" charset="0"/>
                        </a:rPr>
                      </a:br>
                      <a:r>
                        <a:rPr lang="de-DE" sz="1100" b="1" i="0" u="none" strike="noStrike" dirty="0">
                          <a:solidFill>
                            <a:schemeClr val="tx1"/>
                          </a:solidFill>
                          <a:effectLst/>
                          <a:latin typeface="Inria Sans" pitchFamily="2" charset="0"/>
                        </a:rPr>
                        <a:t>mit mittlerer Wirkung</a:t>
                      </a: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120000"/>
                        </a:lnSpc>
                      </a:pPr>
                      <a:r>
                        <a:rPr lang="de-DE" sz="1100" b="1" i="0" u="none" strike="noStrike" dirty="0">
                          <a:solidFill>
                            <a:schemeClr val="tx1"/>
                          </a:solidFill>
                          <a:effectLst/>
                          <a:latin typeface="Inria Sans" pitchFamily="2" charset="0"/>
                        </a:rPr>
                        <a:t>Handlungen mit kleiner Wirkung </a:t>
                      </a:r>
                      <a:br>
                        <a:rPr lang="de-DE" sz="1100" b="1" i="0" u="none" strike="noStrike" dirty="0">
                          <a:solidFill>
                            <a:schemeClr val="tx1"/>
                          </a:solidFill>
                          <a:effectLst/>
                          <a:latin typeface="Inria Sans" pitchFamily="2" charset="0"/>
                        </a:rPr>
                      </a:br>
                      <a:r>
                        <a:rPr lang="de-DE" sz="1100" b="1" i="0" u="none" strike="noStrike" dirty="0">
                          <a:solidFill>
                            <a:schemeClr val="tx1"/>
                          </a:solidFill>
                          <a:effectLst/>
                          <a:latin typeface="Inria Sans" pitchFamily="2" charset="0"/>
                        </a:rPr>
                        <a:t>( &lt; 20 kg CO</a:t>
                      </a:r>
                      <a:r>
                        <a:rPr lang="de-DE" sz="1100" b="1" i="0" u="none" strike="noStrike" baseline="-25000" dirty="0">
                          <a:solidFill>
                            <a:schemeClr val="tx1"/>
                          </a:solidFill>
                          <a:effectLst/>
                          <a:latin typeface="Inria Sans" pitchFamily="2" charset="0"/>
                        </a:rPr>
                        <a:t>2</a:t>
                      </a:r>
                      <a:r>
                        <a:rPr lang="de-DE" sz="1100" b="1" i="0" u="none" strike="noStrike" dirty="0">
                          <a:solidFill>
                            <a:schemeClr val="tx1"/>
                          </a:solidFill>
                          <a:effectLst/>
                          <a:latin typeface="Inria Sans" pitchFamily="2" charset="0"/>
                        </a:rPr>
                        <a:t>)</a:t>
                      </a: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417621976"/>
                  </a:ext>
                </a:extLst>
              </a:tr>
              <a:tr h="334312">
                <a:tc>
                  <a:txBody>
                    <a:bodyPr/>
                    <a:lstStyle/>
                    <a:p>
                      <a:pPr algn="ctr" fontAlgn="ctr">
                        <a:lnSpc>
                          <a:spcPct val="120000"/>
                        </a:lnSpc>
                      </a:pPr>
                      <a:endParaRPr lang="de-DE" sz="1100" b="0" i="0" u="none" strike="noStrike" dirty="0">
                        <a:solidFill>
                          <a:srgbClr val="000000"/>
                        </a:solidFill>
                        <a:effectLst/>
                        <a:latin typeface="Inria Sans" pitchFamily="2" charset="0"/>
                      </a:endParaRP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lnSpc>
                          <a:spcPct val="120000"/>
                        </a:lnSpc>
                      </a:pPr>
                      <a:endParaRPr lang="de-DE" sz="1100" b="0" i="0" u="none" strike="noStrike" dirty="0">
                        <a:solidFill>
                          <a:srgbClr val="000000"/>
                        </a:solidFill>
                        <a:effectLst/>
                        <a:latin typeface="Inria Sans" pitchFamily="2" charset="0"/>
                      </a:endParaRP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lnSpc>
                          <a:spcPct val="120000"/>
                        </a:lnSpc>
                      </a:pPr>
                      <a:endParaRPr lang="de-DE" sz="1100" b="0" i="0" u="none" strike="noStrike" dirty="0">
                        <a:solidFill>
                          <a:srgbClr val="000000"/>
                        </a:solidFill>
                        <a:effectLst/>
                        <a:latin typeface="Inria Sans" pitchFamily="2" charset="0"/>
                      </a:endParaRP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91169005"/>
                  </a:ext>
                </a:extLst>
              </a:tr>
              <a:tr h="334312">
                <a:tc>
                  <a:txBody>
                    <a:bodyPr/>
                    <a:lstStyle/>
                    <a:p>
                      <a:pPr algn="ctr" fontAlgn="ctr">
                        <a:lnSpc>
                          <a:spcPct val="120000"/>
                        </a:lnSpc>
                      </a:pPr>
                      <a:endParaRPr lang="de-DE" sz="1100" b="0" i="0" u="none" strike="noStrike" dirty="0">
                        <a:solidFill>
                          <a:srgbClr val="000000"/>
                        </a:solidFill>
                        <a:effectLst/>
                        <a:latin typeface="Inria Sans" pitchFamily="2" charset="0"/>
                      </a:endParaRP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lnSpc>
                          <a:spcPct val="120000"/>
                        </a:lnSpc>
                      </a:pPr>
                      <a:endParaRPr lang="de-DE" sz="1100" b="0" i="0" u="none" strike="noStrike" dirty="0">
                        <a:solidFill>
                          <a:srgbClr val="000000"/>
                        </a:solidFill>
                        <a:effectLst/>
                        <a:latin typeface="Inria Sans" pitchFamily="2" charset="0"/>
                      </a:endParaRP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1391900" rtl="0" eaLnBrk="1" fontAlgn="ctr" latinLnBrk="0" hangingPunct="1">
                        <a:lnSpc>
                          <a:spcPct val="120000"/>
                        </a:lnSpc>
                        <a:spcBef>
                          <a:spcPts val="0"/>
                        </a:spcBef>
                        <a:spcAft>
                          <a:spcPts val="0"/>
                        </a:spcAft>
                        <a:buClrTx/>
                        <a:buSzTx/>
                        <a:buFontTx/>
                        <a:buNone/>
                        <a:tabLst/>
                        <a:defRPr/>
                      </a:pPr>
                      <a:endParaRPr lang="de-DE" sz="1100" b="0" i="0" u="none" strike="noStrike" dirty="0">
                        <a:solidFill>
                          <a:srgbClr val="000000"/>
                        </a:solidFill>
                        <a:effectLst/>
                        <a:latin typeface="Inria Sans" pitchFamily="2" charset="0"/>
                      </a:endParaRP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621003027"/>
                  </a:ext>
                </a:extLst>
              </a:tr>
              <a:tr h="334312">
                <a:tc>
                  <a:txBody>
                    <a:bodyPr/>
                    <a:lstStyle/>
                    <a:p>
                      <a:pPr algn="ctr" fontAlgn="ctr">
                        <a:lnSpc>
                          <a:spcPct val="120000"/>
                        </a:lnSpc>
                      </a:pPr>
                      <a:endParaRPr lang="de-DE" sz="1100" b="0" i="0" u="none" strike="noStrike" dirty="0">
                        <a:solidFill>
                          <a:srgbClr val="000000"/>
                        </a:solidFill>
                        <a:effectLst/>
                        <a:latin typeface="Inria Sans" pitchFamily="2" charset="0"/>
                      </a:endParaRP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lnSpc>
                          <a:spcPct val="120000"/>
                        </a:lnSpc>
                      </a:pPr>
                      <a:endParaRPr lang="de-DE" sz="1100" b="0" i="0" u="none" strike="noStrike" dirty="0">
                        <a:solidFill>
                          <a:srgbClr val="000000"/>
                        </a:solidFill>
                        <a:effectLst/>
                        <a:latin typeface="Inria Sans" pitchFamily="2" charset="0"/>
                      </a:endParaRP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1391900" rtl="0" eaLnBrk="1" fontAlgn="ctr" latinLnBrk="0" hangingPunct="1">
                        <a:lnSpc>
                          <a:spcPct val="120000"/>
                        </a:lnSpc>
                        <a:spcBef>
                          <a:spcPts val="0"/>
                        </a:spcBef>
                        <a:spcAft>
                          <a:spcPts val="0"/>
                        </a:spcAft>
                        <a:buClrTx/>
                        <a:buSzTx/>
                        <a:buFontTx/>
                        <a:buNone/>
                        <a:tabLst/>
                        <a:defRPr/>
                      </a:pPr>
                      <a:endParaRPr lang="de-DE" sz="1100" b="0" i="0" u="none" strike="noStrike" dirty="0">
                        <a:solidFill>
                          <a:srgbClr val="000000"/>
                        </a:solidFill>
                        <a:effectLst/>
                        <a:latin typeface="Inria Sans" pitchFamily="2" charset="0"/>
                      </a:endParaRP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03487554"/>
                  </a:ext>
                </a:extLst>
              </a:tr>
              <a:tr h="334312">
                <a:tc>
                  <a:txBody>
                    <a:bodyPr/>
                    <a:lstStyle/>
                    <a:p>
                      <a:pPr algn="ctr" fontAlgn="ctr">
                        <a:lnSpc>
                          <a:spcPct val="120000"/>
                        </a:lnSpc>
                      </a:pPr>
                      <a:endParaRPr lang="de-DE" sz="1100" b="0" i="0" u="none" strike="noStrike" dirty="0">
                        <a:solidFill>
                          <a:srgbClr val="000000"/>
                        </a:solidFill>
                        <a:effectLst/>
                        <a:latin typeface="Inria Sans" pitchFamily="2" charset="0"/>
                      </a:endParaRP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lnSpc>
                          <a:spcPct val="120000"/>
                        </a:lnSpc>
                      </a:pPr>
                      <a:endParaRPr lang="de-DE" sz="1100" b="0" i="0" u="none" strike="noStrike" dirty="0">
                        <a:solidFill>
                          <a:srgbClr val="000000"/>
                        </a:solidFill>
                        <a:effectLst/>
                        <a:latin typeface="Inria Sans" pitchFamily="2" charset="0"/>
                      </a:endParaRP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1391900" rtl="0" eaLnBrk="1" fontAlgn="ctr" latinLnBrk="0" hangingPunct="1">
                        <a:lnSpc>
                          <a:spcPct val="120000"/>
                        </a:lnSpc>
                        <a:spcBef>
                          <a:spcPts val="0"/>
                        </a:spcBef>
                        <a:spcAft>
                          <a:spcPts val="0"/>
                        </a:spcAft>
                        <a:buClrTx/>
                        <a:buSzTx/>
                        <a:buFontTx/>
                        <a:buNone/>
                        <a:tabLst/>
                        <a:defRPr/>
                      </a:pPr>
                      <a:endParaRPr lang="de-DE" sz="1100" b="0" i="0" u="none" strike="noStrike" dirty="0">
                        <a:solidFill>
                          <a:srgbClr val="000000"/>
                        </a:solidFill>
                        <a:effectLst/>
                        <a:latin typeface="Inria Sans" pitchFamily="2" charset="0"/>
                      </a:endParaRP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8687647"/>
                  </a:ext>
                </a:extLst>
              </a:tr>
              <a:tr h="334312">
                <a:tc>
                  <a:txBody>
                    <a:bodyPr/>
                    <a:lstStyle/>
                    <a:p>
                      <a:pPr algn="ctr" fontAlgn="ctr">
                        <a:lnSpc>
                          <a:spcPct val="120000"/>
                        </a:lnSpc>
                      </a:pPr>
                      <a:endParaRPr lang="de-DE" sz="1100" b="0" i="0" u="none" strike="noStrike" dirty="0">
                        <a:solidFill>
                          <a:srgbClr val="000000"/>
                        </a:solidFill>
                        <a:effectLst/>
                        <a:latin typeface="Inria Sans" pitchFamily="2" charset="0"/>
                      </a:endParaRP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lnSpc>
                          <a:spcPct val="120000"/>
                        </a:lnSpc>
                      </a:pPr>
                      <a:endParaRPr lang="de-DE" sz="1100" b="0" i="0" u="none" strike="noStrike" dirty="0">
                        <a:solidFill>
                          <a:srgbClr val="000000"/>
                        </a:solidFill>
                        <a:effectLst/>
                        <a:latin typeface="Inria Sans" pitchFamily="2" charset="0"/>
                      </a:endParaRP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lnSpc>
                          <a:spcPct val="120000"/>
                        </a:lnSpc>
                      </a:pPr>
                      <a:endParaRPr lang="de-DE" sz="1100" b="0" i="0" u="none" strike="noStrike" dirty="0">
                        <a:solidFill>
                          <a:srgbClr val="000000"/>
                        </a:solidFill>
                        <a:effectLst/>
                        <a:latin typeface="Inria Sans" pitchFamily="2" charset="0"/>
                      </a:endParaRP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661312344"/>
                  </a:ext>
                </a:extLst>
              </a:tr>
              <a:tr h="1754064">
                <a:tc>
                  <a:txBody>
                    <a:bodyPr/>
                    <a:lstStyle/>
                    <a:p>
                      <a:pPr algn="ctr" fontAlgn="ctr">
                        <a:lnSpc>
                          <a:spcPct val="120000"/>
                        </a:lnSpc>
                      </a:pPr>
                      <a:endParaRPr lang="de-DE" sz="1100" b="0" i="0" u="none" strike="noStrike" dirty="0">
                        <a:solidFill>
                          <a:srgbClr val="000000"/>
                        </a:solidFill>
                        <a:effectLst/>
                        <a:latin typeface="Inria Sans" pitchFamily="2" charset="0"/>
                      </a:endParaRP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lnSpc>
                          <a:spcPct val="120000"/>
                        </a:lnSpc>
                      </a:pPr>
                      <a:endParaRPr lang="de-DE" sz="1100" b="0" i="0" u="none" strike="noStrike" dirty="0">
                        <a:solidFill>
                          <a:srgbClr val="000000"/>
                        </a:solidFill>
                        <a:effectLst/>
                        <a:latin typeface="Inria Sans" pitchFamily="2" charset="0"/>
                      </a:endParaRP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lnSpc>
                          <a:spcPct val="120000"/>
                        </a:lnSpc>
                      </a:pPr>
                      <a:endParaRPr lang="de-DE" sz="1100" b="0" i="0" u="none" strike="noStrike" dirty="0">
                        <a:solidFill>
                          <a:srgbClr val="000000"/>
                        </a:solidFill>
                        <a:effectLst/>
                        <a:latin typeface="Inria Sans" pitchFamily="2" charset="0"/>
                      </a:endParaRP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03796499"/>
                  </a:ext>
                </a:extLst>
              </a:tr>
            </a:tbl>
          </a:graphicData>
        </a:graphic>
      </p:graphicFrame>
      <p:grpSp>
        <p:nvGrpSpPr>
          <p:cNvPr id="12" name="Gruppieren 11">
            <a:extLst>
              <a:ext uri="{FF2B5EF4-FFF2-40B4-BE49-F238E27FC236}">
                <a16:creationId xmlns:a16="http://schemas.microsoft.com/office/drawing/2014/main" id="{7102CA0A-2F9B-A736-380D-273F15531722}"/>
              </a:ext>
              <a:ext uri="{C183D7F6-B498-43B3-948B-1728B52AA6E4}">
                <adec:decorative xmlns:adec="http://schemas.microsoft.com/office/drawing/2017/decorative" val="1"/>
              </a:ext>
            </a:extLst>
          </p:cNvPr>
          <p:cNvGrpSpPr/>
          <p:nvPr/>
        </p:nvGrpSpPr>
        <p:grpSpPr>
          <a:xfrm>
            <a:off x="387860" y="1368951"/>
            <a:ext cx="288000" cy="288000"/>
            <a:chOff x="3957175" y="2763248"/>
            <a:chExt cx="288000" cy="288000"/>
          </a:xfrm>
        </p:grpSpPr>
        <p:sp>
          <p:nvSpPr>
            <p:cNvPr id="13" name="Ellipse 12">
              <a:extLst>
                <a:ext uri="{FF2B5EF4-FFF2-40B4-BE49-F238E27FC236}">
                  <a16:creationId xmlns:a16="http://schemas.microsoft.com/office/drawing/2014/main" id="{2E0BBDB7-E761-C9DD-2D50-83C62E4EA275}"/>
                </a:ext>
              </a:extLst>
            </p:cNvPr>
            <p:cNvSpPr/>
            <p:nvPr/>
          </p:nvSpPr>
          <p:spPr>
            <a:xfrm>
              <a:off x="3957175" y="2763248"/>
              <a:ext cx="288000" cy="28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llipse 14">
              <a:extLst>
                <a:ext uri="{FF2B5EF4-FFF2-40B4-BE49-F238E27FC236}">
                  <a16:creationId xmlns:a16="http://schemas.microsoft.com/office/drawing/2014/main" id="{7D37A79F-3E08-B9E0-1A3A-2B64F47B8683}"/>
                </a:ext>
              </a:extLst>
            </p:cNvPr>
            <p:cNvSpPr/>
            <p:nvPr/>
          </p:nvSpPr>
          <p:spPr>
            <a:xfrm>
              <a:off x="4022637" y="2828710"/>
              <a:ext cx="157075" cy="157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BundesSans Web Regular"/>
              </a:endParaRPr>
            </a:p>
          </p:txBody>
        </p:sp>
      </p:grpSp>
    </p:spTree>
    <p:extLst>
      <p:ext uri="{BB962C8B-B14F-4D97-AF65-F5344CB8AC3E}">
        <p14:creationId xmlns:p14="http://schemas.microsoft.com/office/powerpoint/2010/main" val="3414097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a:xfrm>
            <a:off x="386837" y="344844"/>
            <a:ext cx="6786000" cy="887056"/>
          </a:xfrm>
        </p:spPr>
        <p:txBody>
          <a:bodyPr anchor="t"/>
          <a:lstStyle/>
          <a:p>
            <a:r>
              <a:rPr lang="de-DE" sz="2400" b="1" dirty="0">
                <a:latin typeface="Inria Sans" pitchFamily="2" charset="0"/>
              </a:rPr>
              <a:t>AM1 – Nachhaltigen Konsum verstehen </a:t>
            </a:r>
            <a:r>
              <a:rPr lang="de-DE" sz="2400" dirty="0">
                <a:latin typeface="Inria Sans" pitchFamily="2" charset="0"/>
              </a:rPr>
              <a:t>Arbeitsblatt 5</a:t>
            </a: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21</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lang="de-DE" sz="1000" b="1" dirty="0">
                <a:latin typeface="Inria Sans" pitchFamily="2" charset="0"/>
              </a:rPr>
              <a:t>AM1</a:t>
            </a:r>
            <a:endParaRPr lang="de-DE" sz="1000" b="1" dirty="0">
              <a:solidFill>
                <a:srgbClr val="FFFFFF"/>
              </a:solidFill>
              <a:latin typeface="Inria Sans" pitchFamily="2" charset="0"/>
            </a:endParaRP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sp>
        <p:nvSpPr>
          <p:cNvPr id="10" name="Rectangle 1">
            <a:extLst>
              <a:ext uri="{FF2B5EF4-FFF2-40B4-BE49-F238E27FC236}">
                <a16:creationId xmlns:a16="http://schemas.microsoft.com/office/drawing/2014/main" id="{2D83F613-D7A6-9F12-FD35-BC734810E13C}"/>
              </a:ext>
            </a:extLst>
          </p:cNvPr>
          <p:cNvSpPr/>
          <p:nvPr/>
        </p:nvSpPr>
        <p:spPr>
          <a:xfrm>
            <a:off x="387860" y="1374292"/>
            <a:ext cx="6784977" cy="828271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bIns="72000" rtlCol="0" anchor="t"/>
          <a:lstStyle/>
          <a:p>
            <a:pPr marL="361950" marR="0" lvl="0" algn="l" defTabSz="914400" rtl="0" eaLnBrk="1" fontAlgn="base" latinLnBrk="0" hangingPunct="1">
              <a:lnSpc>
                <a:spcPct val="120000"/>
              </a:lnSpc>
              <a:spcBef>
                <a:spcPct val="0"/>
              </a:spcBef>
              <a:spcAft>
                <a:spcPts val="600"/>
              </a:spcAft>
              <a:buClrTx/>
              <a:buSzTx/>
              <a:buFontTx/>
              <a:buNone/>
              <a:tabLst/>
              <a:defRPr/>
            </a:pPr>
            <a:r>
              <a:rPr kumimoji="0" lang="de-DE" sz="1600" b="1" i="0" u="none" strike="noStrike" kern="1200" cap="none" spc="0" normalizeH="0" baseline="0" noProof="0" dirty="0">
                <a:ln>
                  <a:noFill/>
                </a:ln>
                <a:solidFill>
                  <a:srgbClr val="007987"/>
                </a:solidFill>
                <a:effectLst/>
                <a:uLnTx/>
                <a:uFillTx/>
                <a:latin typeface="Inria Sans" pitchFamily="2" charset="0"/>
                <a:ea typeface="Calibri" panose="020F0502020204030204" pitchFamily="34" charset="0"/>
                <a:cs typeface="Times New Roman" panose="02020603050405020304" pitchFamily="18" charset="0"/>
              </a:rPr>
              <a:t>Der Handabdruck</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a:t>
            </a:r>
          </a:p>
          <a:p>
            <a:pPr marR="0" lvl="0" algn="l" defTabSz="914400" rtl="0" eaLnBrk="1" fontAlgn="base" latinLnBrk="0" hangingPunct="1">
              <a:lnSpc>
                <a:spcPct val="120000"/>
              </a:lnSpc>
              <a:spcBef>
                <a:spcPct val="0"/>
              </a:spcBef>
              <a:spcAft>
                <a:spcPts val="600"/>
              </a:spcAft>
              <a:buClrTx/>
              <a:buSzTx/>
              <a:tabLst/>
              <a:defRPr/>
            </a:pP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p:txBody>
      </p:sp>
      <p:grpSp>
        <p:nvGrpSpPr>
          <p:cNvPr id="4" name="Gruppieren 3">
            <a:extLst>
              <a:ext uri="{FF2B5EF4-FFF2-40B4-BE49-F238E27FC236}">
                <a16:creationId xmlns:a16="http://schemas.microsoft.com/office/drawing/2014/main" id="{45D2BD16-0A28-0682-0703-2368D0042771}"/>
              </a:ext>
              <a:ext uri="{C183D7F6-B498-43B3-948B-1728B52AA6E4}">
                <adec:decorative xmlns:adec="http://schemas.microsoft.com/office/drawing/2017/decorative" val="1"/>
              </a:ext>
            </a:extLst>
          </p:cNvPr>
          <p:cNvGrpSpPr/>
          <p:nvPr/>
        </p:nvGrpSpPr>
        <p:grpSpPr>
          <a:xfrm>
            <a:off x="5772151" y="10112362"/>
            <a:ext cx="1214678" cy="226591"/>
            <a:chOff x="-3384048" y="2877944"/>
            <a:chExt cx="1135402" cy="226591"/>
          </a:xfrm>
        </p:grpSpPr>
        <p:sp>
          <p:nvSpPr>
            <p:cNvPr id="6" name="Rechteck 5">
              <a:extLst>
                <a:ext uri="{FF2B5EF4-FFF2-40B4-BE49-F238E27FC236}">
                  <a16:creationId xmlns:a16="http://schemas.microsoft.com/office/drawing/2014/main" id="{58DFB7B0-F621-4039-FAEA-B3DD215EE559}"/>
                </a:ext>
              </a:extLst>
            </p:cNvPr>
            <p:cNvSpPr/>
            <p:nvPr/>
          </p:nvSpPr>
          <p:spPr>
            <a:xfrm>
              <a:off x="-3384048" y="2877944"/>
              <a:ext cx="1135402"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Schüler*innen</a:t>
              </a:r>
              <a:endParaRPr lang="en-US" sz="1000" dirty="0">
                <a:solidFill>
                  <a:schemeClr val="bg1"/>
                </a:solidFill>
                <a:latin typeface="Inria Sans" pitchFamily="2" charset="0"/>
              </a:endParaRPr>
            </a:p>
          </p:txBody>
        </p:sp>
        <p:cxnSp>
          <p:nvCxnSpPr>
            <p:cNvPr id="7" name="Gerader Verbinder 6">
              <a:extLst>
                <a:ext uri="{FF2B5EF4-FFF2-40B4-BE49-F238E27FC236}">
                  <a16:creationId xmlns:a16="http://schemas.microsoft.com/office/drawing/2014/main" id="{55C04708-1F72-A3F7-1F4F-3FC9DA222F08}"/>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8" name="Gerader Verbinder 7">
              <a:extLst>
                <a:ext uri="{FF2B5EF4-FFF2-40B4-BE49-F238E27FC236}">
                  <a16:creationId xmlns:a16="http://schemas.microsoft.com/office/drawing/2014/main" id="{4E2840D2-AD43-3D1A-980E-BBB17E79BB4E}"/>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pic>
        <p:nvPicPr>
          <p:cNvPr id="24" name="Grafik 23">
            <a:extLst>
              <a:ext uri="{FF2B5EF4-FFF2-40B4-BE49-F238E27FC236}">
                <a16:creationId xmlns:a16="http://schemas.microsoft.com/office/drawing/2014/main" id="{53D2D46E-7D70-1C50-58CD-0CD615E66F81}"/>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FFFFFF"/>
              </a:clrFrom>
              <a:clrTo>
                <a:srgbClr val="FFFFFF">
                  <a:alpha val="0"/>
                </a:srgbClr>
              </a:clrTo>
            </a:clrChange>
          </a:blip>
          <a:srcRect l="8594" t="33236" r="42227" b="12269"/>
          <a:stretch/>
        </p:blipFill>
        <p:spPr>
          <a:xfrm>
            <a:off x="1915357" y="6847851"/>
            <a:ext cx="3943646" cy="2731195"/>
          </a:xfrm>
          <a:prstGeom prst="rect">
            <a:avLst/>
          </a:prstGeom>
        </p:spPr>
      </p:pic>
      <p:sp>
        <p:nvSpPr>
          <p:cNvPr id="25" name="Rectangle 1">
            <a:extLst>
              <a:ext uri="{FF2B5EF4-FFF2-40B4-BE49-F238E27FC236}">
                <a16:creationId xmlns:a16="http://schemas.microsoft.com/office/drawing/2014/main" id="{E06F3A75-957A-66CC-641A-BCD78F806091}"/>
              </a:ext>
            </a:extLst>
          </p:cNvPr>
          <p:cNvSpPr/>
          <p:nvPr/>
        </p:nvSpPr>
        <p:spPr>
          <a:xfrm>
            <a:off x="387860" y="1790087"/>
            <a:ext cx="6784465" cy="2661752"/>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numCol="2" spcCol="180000" rtlCol="0" anchor="ctr"/>
          <a:lstStyle/>
          <a:p>
            <a:pPr>
              <a:lnSpc>
                <a:spcPct val="120000"/>
              </a:lnSpc>
              <a:spcAft>
                <a:spcPts val="600"/>
              </a:spcAft>
            </a:pPr>
            <a:r>
              <a:rPr lang="de-DE" sz="1100" dirty="0">
                <a:solidFill>
                  <a:schemeClr val="tx1"/>
                </a:solidFill>
                <a:effectLst/>
                <a:latin typeface="Inria Sans" pitchFamily="2" charset="0"/>
              </a:rPr>
              <a:t>Wir können nicht nur bei uns selbst CO</a:t>
            </a:r>
            <a:r>
              <a:rPr lang="de-DE" sz="1100" baseline="-25000" dirty="0">
                <a:solidFill>
                  <a:schemeClr val="tx1"/>
                </a:solidFill>
                <a:effectLst/>
                <a:latin typeface="Inria Sans" pitchFamily="2" charset="0"/>
              </a:rPr>
              <a:t>2</a:t>
            </a:r>
            <a:r>
              <a:rPr lang="de-DE" sz="1100" dirty="0">
                <a:solidFill>
                  <a:schemeClr val="tx1"/>
                </a:solidFill>
                <a:effectLst/>
                <a:latin typeface="Inria Sans" pitchFamily="2" charset="0"/>
              </a:rPr>
              <a:t> einsparen, sondern auch bei und mit anderen. Wenn ich z.B. zu Hause vegetarisch koche, reduziere ich damit nicht nur die CO</a:t>
            </a:r>
            <a:r>
              <a:rPr lang="de-DE" sz="1100" baseline="-25000" dirty="0">
                <a:solidFill>
                  <a:schemeClr val="tx1"/>
                </a:solidFill>
                <a:effectLst/>
                <a:latin typeface="Inria Sans" pitchFamily="2" charset="0"/>
              </a:rPr>
              <a:t>2</a:t>
            </a:r>
            <a:r>
              <a:rPr lang="de-DE" sz="1100" dirty="0">
                <a:solidFill>
                  <a:schemeClr val="tx1"/>
                </a:solidFill>
                <a:effectLst/>
                <a:latin typeface="Inria Sans" pitchFamily="2" charset="0"/>
              </a:rPr>
              <a:t>-Emissionen meiner Ernährung, sondern auch die der weiteren Familienmitglieder. Man könnte auch sagen: Wir nehmen andere an die Hand. Deshalb sprechen wir auch vom Handabdruck als Ergänzung zum Fußabdruck. Der Handabdruck umfasst dabei alle meine Handlungen, die dazu beitragen, die Fußabdrücke anderer Menschen zu verkleinern. Der Handabdruck lenkt damit den Blick auf die positive gesellschaftliche Wirkung unseres Handelns. Wie kann ich dazu beitragen, dass auch andere sich nachhaltig verhalten und dass gesellschaftliche Strukturen nachhaltiges Verhalten besser fördern? </a:t>
            </a:r>
          </a:p>
          <a:p>
            <a:pPr>
              <a:lnSpc>
                <a:spcPct val="120000"/>
              </a:lnSpc>
              <a:spcAft>
                <a:spcPts val="600"/>
              </a:spcAft>
            </a:pPr>
            <a:r>
              <a:rPr lang="de-DE" sz="1100" dirty="0">
                <a:solidFill>
                  <a:schemeClr val="tx1"/>
                </a:solidFill>
                <a:effectLst/>
                <a:latin typeface="Inria Sans" pitchFamily="2" charset="0"/>
              </a:rPr>
              <a:t>Dies kann sich auf das unmittelbare Umfeld in der Familie, der Schule, der Arbeit oder im Sportverein beziehen. Auch ein nachhaltiges Bankkonto oder politisches Engagement zum Beispiel in einer zivilgesellschaftlichen Organisation oder Partei. Für alle sind aber passende Handlungsmöglichkeiten dabei.</a:t>
            </a:r>
          </a:p>
        </p:txBody>
      </p:sp>
      <p:grpSp>
        <p:nvGrpSpPr>
          <p:cNvPr id="17" name="Gruppieren 16">
            <a:extLst>
              <a:ext uri="{FF2B5EF4-FFF2-40B4-BE49-F238E27FC236}">
                <a16:creationId xmlns:a16="http://schemas.microsoft.com/office/drawing/2014/main" id="{C14EC8D0-8CAF-D939-74DD-3E4CDF9FC016}"/>
              </a:ext>
              <a:ext uri="{C183D7F6-B498-43B3-948B-1728B52AA6E4}">
                <adec:decorative xmlns:adec="http://schemas.microsoft.com/office/drawing/2017/decorative" val="1"/>
              </a:ext>
            </a:extLst>
          </p:cNvPr>
          <p:cNvGrpSpPr/>
          <p:nvPr/>
        </p:nvGrpSpPr>
        <p:grpSpPr>
          <a:xfrm>
            <a:off x="4157279" y="4906714"/>
            <a:ext cx="2644762" cy="1391630"/>
            <a:chOff x="4157279" y="4906714"/>
            <a:chExt cx="2644762" cy="1391630"/>
          </a:xfrm>
          <a:effectLst>
            <a:outerShdw blurRad="63500" sx="102000" sy="102000" algn="ctr" rotWithShape="0">
              <a:prstClr val="black">
                <a:alpha val="40000"/>
              </a:prstClr>
            </a:outerShdw>
          </a:effectLst>
        </p:grpSpPr>
        <p:sp>
          <p:nvSpPr>
            <p:cNvPr id="37" name="Sprechblase: rechteckig 36">
              <a:extLst>
                <a:ext uri="{FF2B5EF4-FFF2-40B4-BE49-F238E27FC236}">
                  <a16:creationId xmlns:a16="http://schemas.microsoft.com/office/drawing/2014/main" id="{6F183DC9-6433-BF96-9EC3-849E805B712E}"/>
                </a:ext>
              </a:extLst>
            </p:cNvPr>
            <p:cNvSpPr/>
            <p:nvPr/>
          </p:nvSpPr>
          <p:spPr>
            <a:xfrm>
              <a:off x="4157279" y="5044442"/>
              <a:ext cx="2644762" cy="1253902"/>
            </a:xfrm>
            <a:prstGeom prst="wedgeRectCallout">
              <a:avLst>
                <a:gd name="adj1" fmla="val -31641"/>
                <a:gd name="adj2" fmla="val 73303"/>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lIns="108000" tIns="144000" rIns="108000" bIns="108000" rtlCol="0" anchor="t">
              <a:spAutoFit/>
            </a:bodyPr>
            <a:lstStyle/>
            <a:p>
              <a:pPr>
                <a:lnSpc>
                  <a:spcPct val="120000"/>
                </a:lnSpc>
              </a:pPr>
              <a:r>
                <a:rPr lang="de-DE" sz="1100" i="1" dirty="0">
                  <a:solidFill>
                    <a:schemeClr val="tx1"/>
                  </a:solidFill>
                  <a:latin typeface="Inria Sans" pitchFamily="2" charset="0"/>
                </a:rPr>
                <a:t>Ich bringe meine Klasse (30 Pers.) dazu, die Studienreise nach Rom mit dem Reisebus statt mit dem Flugzeug zu unternehmen. Wir emittieren 2440 kg CO</a:t>
              </a:r>
              <a:r>
                <a:rPr lang="de-DE" sz="1100" i="1" baseline="-25000" dirty="0">
                  <a:solidFill>
                    <a:schemeClr val="tx1"/>
                  </a:solidFill>
                  <a:latin typeface="Inria Sans" pitchFamily="2" charset="0"/>
                </a:rPr>
                <a:t>2</a:t>
              </a:r>
              <a:r>
                <a:rPr lang="de-DE" sz="1100" i="1" dirty="0">
                  <a:solidFill>
                    <a:schemeClr val="tx1"/>
                  </a:solidFill>
                  <a:latin typeface="Inria Sans" pitchFamily="2" charset="0"/>
                </a:rPr>
                <a:t> statt 13.200 kg CO</a:t>
              </a:r>
              <a:r>
                <a:rPr lang="de-DE" sz="1100" i="1" baseline="-25000" dirty="0">
                  <a:solidFill>
                    <a:schemeClr val="tx1"/>
                  </a:solidFill>
                  <a:latin typeface="Inria Sans" pitchFamily="2" charset="0"/>
                </a:rPr>
                <a:t>2</a:t>
              </a:r>
              <a:r>
                <a:rPr lang="de-DE" sz="1100" i="1" dirty="0">
                  <a:solidFill>
                    <a:schemeClr val="tx1"/>
                  </a:solidFill>
                  <a:latin typeface="Inria Sans" pitchFamily="2" charset="0"/>
                </a:rPr>
                <a:t>.</a:t>
              </a:r>
            </a:p>
          </p:txBody>
        </p:sp>
        <p:grpSp>
          <p:nvGrpSpPr>
            <p:cNvPr id="38" name="Gruppieren 37">
              <a:extLst>
                <a:ext uri="{FF2B5EF4-FFF2-40B4-BE49-F238E27FC236}">
                  <a16:creationId xmlns:a16="http://schemas.microsoft.com/office/drawing/2014/main" id="{0813603A-5156-B0F2-FC57-9BEFDB179AFD}"/>
                </a:ext>
                <a:ext uri="{C183D7F6-B498-43B3-948B-1728B52AA6E4}">
                  <adec:decorative xmlns:adec="http://schemas.microsoft.com/office/drawing/2017/decorative" val="1"/>
                </a:ext>
              </a:extLst>
            </p:cNvPr>
            <p:cNvGrpSpPr/>
            <p:nvPr/>
          </p:nvGrpSpPr>
          <p:grpSpPr>
            <a:xfrm>
              <a:off x="5328961" y="4906714"/>
              <a:ext cx="301398" cy="301398"/>
              <a:chOff x="-3787818" y="5291388"/>
              <a:chExt cx="2724236" cy="2724236"/>
            </a:xfrm>
          </p:grpSpPr>
          <p:sp>
            <p:nvSpPr>
              <p:cNvPr id="39" name="Ellipse 38">
                <a:extLst>
                  <a:ext uri="{FF2B5EF4-FFF2-40B4-BE49-F238E27FC236}">
                    <a16:creationId xmlns:a16="http://schemas.microsoft.com/office/drawing/2014/main" id="{E3C20DCA-7B57-AE41-6938-85D8E49B6DA2}"/>
                  </a:ext>
                </a:extLst>
              </p:cNvPr>
              <p:cNvSpPr/>
              <p:nvPr/>
            </p:nvSpPr>
            <p:spPr>
              <a:xfrm>
                <a:off x="-3787818" y="5291388"/>
                <a:ext cx="2724236" cy="27242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Inria Sans" pitchFamily="2" charset="0"/>
                </a:endParaRPr>
              </a:p>
            </p:txBody>
          </p:sp>
          <p:pic>
            <p:nvPicPr>
              <p:cNvPr id="40" name="Picture 10">
                <a:extLst>
                  <a:ext uri="{FF2B5EF4-FFF2-40B4-BE49-F238E27FC236}">
                    <a16:creationId xmlns:a16="http://schemas.microsoft.com/office/drawing/2014/main" id="{8FFFA317-AA7C-E250-9306-72985A95E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599" y="5579737"/>
                <a:ext cx="2140158" cy="214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8" name="Gruppieren 17">
            <a:extLst>
              <a:ext uri="{FF2B5EF4-FFF2-40B4-BE49-F238E27FC236}">
                <a16:creationId xmlns:a16="http://schemas.microsoft.com/office/drawing/2014/main" id="{5ECC6060-14B8-C422-B9C7-8C5A62B80E4C}"/>
              </a:ext>
              <a:ext uri="{C183D7F6-B498-43B3-948B-1728B52AA6E4}">
                <adec:decorative xmlns:adec="http://schemas.microsoft.com/office/drawing/2017/decorative" val="1"/>
              </a:ext>
            </a:extLst>
          </p:cNvPr>
          <p:cNvGrpSpPr/>
          <p:nvPr/>
        </p:nvGrpSpPr>
        <p:grpSpPr>
          <a:xfrm>
            <a:off x="2019636" y="4625036"/>
            <a:ext cx="1757190" cy="1405611"/>
            <a:chOff x="2019636" y="4625036"/>
            <a:chExt cx="1757190" cy="1405611"/>
          </a:xfrm>
          <a:effectLst>
            <a:outerShdw blurRad="63500" sx="102000" sy="102000" algn="ctr" rotWithShape="0">
              <a:prstClr val="black">
                <a:alpha val="40000"/>
              </a:prstClr>
            </a:outerShdw>
          </a:effectLst>
        </p:grpSpPr>
        <p:sp>
          <p:nvSpPr>
            <p:cNvPr id="23" name="Sprechblase: rechteckig 22">
              <a:extLst>
                <a:ext uri="{FF2B5EF4-FFF2-40B4-BE49-F238E27FC236}">
                  <a16:creationId xmlns:a16="http://schemas.microsoft.com/office/drawing/2014/main" id="{045F9CD9-0F45-C2B2-289B-E02CBB85383B}"/>
                </a:ext>
              </a:extLst>
            </p:cNvPr>
            <p:cNvSpPr/>
            <p:nvPr/>
          </p:nvSpPr>
          <p:spPr>
            <a:xfrm>
              <a:off x="2019636" y="4776745"/>
              <a:ext cx="1757190" cy="1253902"/>
            </a:xfrm>
            <a:prstGeom prst="wedgeRectCallout">
              <a:avLst>
                <a:gd name="adj1" fmla="val 44046"/>
                <a:gd name="adj2" fmla="val 85533"/>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lIns="108000" tIns="144000" rIns="108000" bIns="108000" rtlCol="0" anchor="t">
              <a:spAutoFit/>
            </a:bodyPr>
            <a:lstStyle/>
            <a:p>
              <a:pPr>
                <a:lnSpc>
                  <a:spcPct val="120000"/>
                </a:lnSpc>
              </a:pPr>
              <a:r>
                <a:rPr lang="de-DE" sz="1100" i="1" dirty="0">
                  <a:solidFill>
                    <a:schemeClr val="tx1"/>
                  </a:solidFill>
                  <a:latin typeface="Inria Sans" pitchFamily="2" charset="0"/>
                </a:rPr>
                <a:t>Schmiere ich mir Margarine statt Butter aufs Brot, spare ich pro 250 Gramm Butter rund 1,5 kg CO</a:t>
              </a:r>
              <a:r>
                <a:rPr lang="de-DE" sz="1100" i="1" baseline="-25000" dirty="0">
                  <a:solidFill>
                    <a:schemeClr val="tx1"/>
                  </a:solidFill>
                  <a:latin typeface="Inria Sans" pitchFamily="2" charset="0"/>
                </a:rPr>
                <a:t>2</a:t>
              </a:r>
              <a:r>
                <a:rPr lang="de-DE" sz="1100" i="1" dirty="0">
                  <a:solidFill>
                    <a:schemeClr val="tx1"/>
                  </a:solidFill>
                  <a:latin typeface="Inria Sans" pitchFamily="2" charset="0"/>
                </a:rPr>
                <a:t>. </a:t>
              </a:r>
            </a:p>
          </p:txBody>
        </p:sp>
        <p:grpSp>
          <p:nvGrpSpPr>
            <p:cNvPr id="41" name="Gruppieren 40">
              <a:extLst>
                <a:ext uri="{FF2B5EF4-FFF2-40B4-BE49-F238E27FC236}">
                  <a16:creationId xmlns:a16="http://schemas.microsoft.com/office/drawing/2014/main" id="{B0B456C6-40C3-5CA5-08F2-75C9FCFA58DA}"/>
                </a:ext>
                <a:ext uri="{C183D7F6-B498-43B3-948B-1728B52AA6E4}">
                  <adec:decorative xmlns:adec="http://schemas.microsoft.com/office/drawing/2017/decorative" val="1"/>
                </a:ext>
              </a:extLst>
            </p:cNvPr>
            <p:cNvGrpSpPr/>
            <p:nvPr/>
          </p:nvGrpSpPr>
          <p:grpSpPr>
            <a:xfrm>
              <a:off x="2747532" y="4625036"/>
              <a:ext cx="301398" cy="301398"/>
              <a:chOff x="-3787818" y="791033"/>
              <a:chExt cx="2724236" cy="2724236"/>
            </a:xfrm>
          </p:grpSpPr>
          <p:sp>
            <p:nvSpPr>
              <p:cNvPr id="42" name="Ellipse 41">
                <a:extLst>
                  <a:ext uri="{FF2B5EF4-FFF2-40B4-BE49-F238E27FC236}">
                    <a16:creationId xmlns:a16="http://schemas.microsoft.com/office/drawing/2014/main" id="{09F9BD06-B418-7463-64FE-02794C47FA2A}"/>
                  </a:ext>
                </a:extLst>
              </p:cNvPr>
              <p:cNvSpPr/>
              <p:nvPr/>
            </p:nvSpPr>
            <p:spPr>
              <a:xfrm>
                <a:off x="-3787818" y="791033"/>
                <a:ext cx="2724236" cy="27242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Inria Sans" pitchFamily="2" charset="0"/>
                </a:endParaRPr>
              </a:p>
            </p:txBody>
          </p:sp>
          <p:pic>
            <p:nvPicPr>
              <p:cNvPr id="43" name="Picture 5">
                <a:extLst>
                  <a:ext uri="{FF2B5EF4-FFF2-40B4-BE49-F238E27FC236}">
                    <a16:creationId xmlns:a16="http://schemas.microsoft.com/office/drawing/2014/main" id="{10EB5915-EA77-0108-AF0D-82A1CF9733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1620" y="1017231"/>
                <a:ext cx="2271839" cy="227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9" name="Gruppieren 18">
            <a:extLst>
              <a:ext uri="{FF2B5EF4-FFF2-40B4-BE49-F238E27FC236}">
                <a16:creationId xmlns:a16="http://schemas.microsoft.com/office/drawing/2014/main" id="{39DAF849-CFB1-E2A7-7D47-41C72D453BA5}"/>
              </a:ext>
              <a:ext uri="{C183D7F6-B498-43B3-948B-1728B52AA6E4}">
                <adec:decorative xmlns:adec="http://schemas.microsoft.com/office/drawing/2017/decorative" val="1"/>
              </a:ext>
            </a:extLst>
          </p:cNvPr>
          <p:cNvGrpSpPr/>
          <p:nvPr/>
        </p:nvGrpSpPr>
        <p:grpSpPr>
          <a:xfrm>
            <a:off x="387860" y="6092629"/>
            <a:ext cx="1838516" cy="1607734"/>
            <a:chOff x="387860" y="6092629"/>
            <a:chExt cx="1838516" cy="1607734"/>
          </a:xfrm>
          <a:effectLst>
            <a:outerShdw blurRad="63500" sx="102000" sy="102000" algn="ctr" rotWithShape="0">
              <a:prstClr val="black">
                <a:alpha val="40000"/>
              </a:prstClr>
            </a:outerShdw>
          </a:effectLst>
        </p:grpSpPr>
        <p:sp>
          <p:nvSpPr>
            <p:cNvPr id="35" name="Sprechblase: rechteckig 34">
              <a:extLst>
                <a:ext uri="{FF2B5EF4-FFF2-40B4-BE49-F238E27FC236}">
                  <a16:creationId xmlns:a16="http://schemas.microsoft.com/office/drawing/2014/main" id="{5E61FF39-3129-441F-030E-03282717F382}"/>
                </a:ext>
              </a:extLst>
            </p:cNvPr>
            <p:cNvSpPr/>
            <p:nvPr/>
          </p:nvSpPr>
          <p:spPr>
            <a:xfrm>
              <a:off x="387860" y="6243329"/>
              <a:ext cx="1838516" cy="1457034"/>
            </a:xfrm>
            <a:prstGeom prst="wedgeRectCallout">
              <a:avLst>
                <a:gd name="adj1" fmla="val 46937"/>
                <a:gd name="adj2" fmla="val 74446"/>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lIns="108000" tIns="144000" rIns="108000" bIns="108000" rtlCol="0" anchor="t">
              <a:spAutoFit/>
            </a:bodyPr>
            <a:lstStyle/>
            <a:p>
              <a:pPr>
                <a:lnSpc>
                  <a:spcPct val="120000"/>
                </a:lnSpc>
              </a:pPr>
              <a:r>
                <a:rPr lang="de-DE" sz="1100" i="1" dirty="0">
                  <a:solidFill>
                    <a:schemeClr val="tx1"/>
                  </a:solidFill>
                  <a:latin typeface="Inria Sans" pitchFamily="2" charset="0"/>
                </a:rPr>
                <a:t>Wenn ich in einer vierköpfigen Familie die anderen dazu bringe, Margarine statt Butter zu essen, ist das schon der vierfache Einspareffekt. </a:t>
              </a:r>
            </a:p>
          </p:txBody>
        </p:sp>
        <p:grpSp>
          <p:nvGrpSpPr>
            <p:cNvPr id="44" name="Gruppieren 43">
              <a:extLst>
                <a:ext uri="{FF2B5EF4-FFF2-40B4-BE49-F238E27FC236}">
                  <a16:creationId xmlns:a16="http://schemas.microsoft.com/office/drawing/2014/main" id="{6B4495CC-0F32-0464-530F-CB1BF35FAF0B}"/>
                </a:ext>
                <a:ext uri="{C183D7F6-B498-43B3-948B-1728B52AA6E4}">
                  <adec:decorative xmlns:adec="http://schemas.microsoft.com/office/drawing/2017/decorative" val="1"/>
                </a:ext>
              </a:extLst>
            </p:cNvPr>
            <p:cNvGrpSpPr/>
            <p:nvPr/>
          </p:nvGrpSpPr>
          <p:grpSpPr>
            <a:xfrm>
              <a:off x="1197082" y="6092629"/>
              <a:ext cx="301398" cy="301398"/>
              <a:chOff x="-3787818" y="5291388"/>
              <a:chExt cx="2724236" cy="2724236"/>
            </a:xfrm>
          </p:grpSpPr>
          <p:sp>
            <p:nvSpPr>
              <p:cNvPr id="45" name="Ellipse 44">
                <a:extLst>
                  <a:ext uri="{FF2B5EF4-FFF2-40B4-BE49-F238E27FC236}">
                    <a16:creationId xmlns:a16="http://schemas.microsoft.com/office/drawing/2014/main" id="{AFC577D9-815C-CD8D-3A38-D53763B87A36}"/>
                  </a:ext>
                </a:extLst>
              </p:cNvPr>
              <p:cNvSpPr/>
              <p:nvPr/>
            </p:nvSpPr>
            <p:spPr>
              <a:xfrm>
                <a:off x="-3787818" y="5291388"/>
                <a:ext cx="2724236" cy="27242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Inria Sans" pitchFamily="2" charset="0"/>
                </a:endParaRPr>
              </a:p>
            </p:txBody>
          </p:sp>
          <p:pic>
            <p:nvPicPr>
              <p:cNvPr id="46" name="Picture 10">
                <a:extLst>
                  <a:ext uri="{FF2B5EF4-FFF2-40B4-BE49-F238E27FC236}">
                    <a16:creationId xmlns:a16="http://schemas.microsoft.com/office/drawing/2014/main" id="{CBDFC5FA-35B7-9EC8-D46F-9AE4182A1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599" y="5579737"/>
                <a:ext cx="2140158" cy="214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6" name="Gruppieren 15">
            <a:extLst>
              <a:ext uri="{FF2B5EF4-FFF2-40B4-BE49-F238E27FC236}">
                <a16:creationId xmlns:a16="http://schemas.microsoft.com/office/drawing/2014/main" id="{461362F2-3E71-7B8D-2819-72F1C91B6D6F}"/>
              </a:ext>
              <a:ext uri="{C183D7F6-B498-43B3-948B-1728B52AA6E4}">
                <adec:decorative xmlns:adec="http://schemas.microsoft.com/office/drawing/2017/decorative" val="1"/>
              </a:ext>
            </a:extLst>
          </p:cNvPr>
          <p:cNvGrpSpPr/>
          <p:nvPr/>
        </p:nvGrpSpPr>
        <p:grpSpPr>
          <a:xfrm>
            <a:off x="5419725" y="6486544"/>
            <a:ext cx="1634936" cy="1798570"/>
            <a:chOff x="5419725" y="6486544"/>
            <a:chExt cx="1634936" cy="1798570"/>
          </a:xfrm>
          <a:effectLst>
            <a:outerShdw blurRad="63500" sx="102000" sy="102000" algn="ctr" rotWithShape="0">
              <a:prstClr val="black">
                <a:alpha val="40000"/>
              </a:prstClr>
            </a:outerShdw>
          </a:effectLst>
        </p:grpSpPr>
        <p:sp>
          <p:nvSpPr>
            <p:cNvPr id="36" name="Sprechblase: rechteckig 35">
              <a:extLst>
                <a:ext uri="{FF2B5EF4-FFF2-40B4-BE49-F238E27FC236}">
                  <a16:creationId xmlns:a16="http://schemas.microsoft.com/office/drawing/2014/main" id="{40DC9EA4-BCE9-114C-5A90-EA397EDE484D}"/>
                </a:ext>
              </a:extLst>
            </p:cNvPr>
            <p:cNvSpPr/>
            <p:nvPr/>
          </p:nvSpPr>
          <p:spPr>
            <a:xfrm>
              <a:off x="5419725" y="6624947"/>
              <a:ext cx="1634936" cy="1660167"/>
            </a:xfrm>
            <a:prstGeom prst="wedgeRectCallout">
              <a:avLst>
                <a:gd name="adj1" fmla="val -63236"/>
                <a:gd name="adj2" fmla="val -19398"/>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lIns="108000" tIns="144000" rIns="108000" bIns="108000" rtlCol="0" anchor="t">
              <a:spAutoFit/>
            </a:bodyPr>
            <a:lstStyle/>
            <a:p>
              <a:pPr>
                <a:lnSpc>
                  <a:spcPct val="120000"/>
                </a:lnSpc>
              </a:pPr>
              <a:r>
                <a:rPr lang="de-DE" sz="1100" i="1" dirty="0">
                  <a:solidFill>
                    <a:schemeClr val="tx1"/>
                  </a:solidFill>
                  <a:latin typeface="Inria Sans" pitchFamily="2" charset="0"/>
                </a:rPr>
                <a:t>Statt zu fliegen, fahre ich mit dem Reisebus in den Urlaub nach Rom. Dadurch verursache ich 81,32 kg CO</a:t>
              </a:r>
              <a:r>
                <a:rPr lang="de-DE" sz="1100" i="1" baseline="-25000" dirty="0">
                  <a:solidFill>
                    <a:schemeClr val="tx1"/>
                  </a:solidFill>
                  <a:latin typeface="Inria Sans" pitchFamily="2" charset="0"/>
                </a:rPr>
                <a:t>2</a:t>
              </a:r>
              <a:r>
                <a:rPr lang="de-DE" sz="1100" i="1" dirty="0">
                  <a:solidFill>
                    <a:schemeClr val="tx1"/>
                  </a:solidFill>
                  <a:latin typeface="Inria Sans" pitchFamily="2" charset="0"/>
                </a:rPr>
                <a:t>, statt 440 kg CO</a:t>
              </a:r>
              <a:r>
                <a:rPr lang="de-DE" sz="1100" i="1" baseline="-25000" dirty="0">
                  <a:solidFill>
                    <a:schemeClr val="tx1"/>
                  </a:solidFill>
                  <a:latin typeface="Inria Sans" pitchFamily="2" charset="0"/>
                </a:rPr>
                <a:t>2</a:t>
              </a:r>
              <a:r>
                <a:rPr lang="de-DE" sz="1100" i="1" dirty="0">
                  <a:solidFill>
                    <a:schemeClr val="tx1"/>
                  </a:solidFill>
                  <a:latin typeface="Inria Sans" pitchFamily="2" charset="0"/>
                </a:rPr>
                <a:t> mit dem Flugzeug. </a:t>
              </a:r>
            </a:p>
          </p:txBody>
        </p:sp>
        <p:grpSp>
          <p:nvGrpSpPr>
            <p:cNvPr id="47" name="Gruppieren 46">
              <a:extLst>
                <a:ext uri="{FF2B5EF4-FFF2-40B4-BE49-F238E27FC236}">
                  <a16:creationId xmlns:a16="http://schemas.microsoft.com/office/drawing/2014/main" id="{5B7C2BF6-354D-2632-D48F-53D075CE148C}"/>
                </a:ext>
                <a:ext uri="{C183D7F6-B498-43B3-948B-1728B52AA6E4}">
                  <adec:decorative xmlns:adec="http://schemas.microsoft.com/office/drawing/2017/decorative" val="1"/>
                </a:ext>
              </a:extLst>
            </p:cNvPr>
            <p:cNvGrpSpPr/>
            <p:nvPr/>
          </p:nvGrpSpPr>
          <p:grpSpPr>
            <a:xfrm>
              <a:off x="6050390" y="6486544"/>
              <a:ext cx="301398" cy="301398"/>
              <a:chOff x="-3787818" y="791033"/>
              <a:chExt cx="2724236" cy="2724236"/>
            </a:xfrm>
          </p:grpSpPr>
          <p:sp>
            <p:nvSpPr>
              <p:cNvPr id="48" name="Ellipse 47">
                <a:extLst>
                  <a:ext uri="{FF2B5EF4-FFF2-40B4-BE49-F238E27FC236}">
                    <a16:creationId xmlns:a16="http://schemas.microsoft.com/office/drawing/2014/main" id="{2765D260-EA01-A84F-C561-1FBDEE8765F1}"/>
                  </a:ext>
                </a:extLst>
              </p:cNvPr>
              <p:cNvSpPr/>
              <p:nvPr/>
            </p:nvSpPr>
            <p:spPr>
              <a:xfrm>
                <a:off x="-3787818" y="791033"/>
                <a:ext cx="2724236" cy="27242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Inria Sans" pitchFamily="2" charset="0"/>
                </a:endParaRPr>
              </a:p>
            </p:txBody>
          </p:sp>
          <p:pic>
            <p:nvPicPr>
              <p:cNvPr id="49" name="Picture 5">
                <a:extLst>
                  <a:ext uri="{FF2B5EF4-FFF2-40B4-BE49-F238E27FC236}">
                    <a16:creationId xmlns:a16="http://schemas.microsoft.com/office/drawing/2014/main" id="{E6D3CDC0-C5C1-3589-C618-9D9D2CA6C5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1616" y="931141"/>
                <a:ext cx="2271842" cy="227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3" name="Gruppieren 12">
            <a:extLst>
              <a:ext uri="{FF2B5EF4-FFF2-40B4-BE49-F238E27FC236}">
                <a16:creationId xmlns:a16="http://schemas.microsoft.com/office/drawing/2014/main" id="{C1B4580B-50A6-D0AA-D46C-B7D27DBB9B5A}"/>
              </a:ext>
              <a:ext uri="{C183D7F6-B498-43B3-948B-1728B52AA6E4}">
                <adec:decorative xmlns:adec="http://schemas.microsoft.com/office/drawing/2017/decorative" val="1"/>
              </a:ext>
            </a:extLst>
          </p:cNvPr>
          <p:cNvGrpSpPr/>
          <p:nvPr/>
        </p:nvGrpSpPr>
        <p:grpSpPr>
          <a:xfrm>
            <a:off x="383500" y="1368951"/>
            <a:ext cx="288000" cy="288000"/>
            <a:chOff x="-3787818" y="5291388"/>
            <a:chExt cx="2724236" cy="2724236"/>
          </a:xfrm>
        </p:grpSpPr>
        <p:sp>
          <p:nvSpPr>
            <p:cNvPr id="14" name="Ellipse 13">
              <a:extLst>
                <a:ext uri="{FF2B5EF4-FFF2-40B4-BE49-F238E27FC236}">
                  <a16:creationId xmlns:a16="http://schemas.microsoft.com/office/drawing/2014/main" id="{4217F061-C949-0DFF-3F64-80BF0E8CFD08}"/>
                </a:ext>
              </a:extLst>
            </p:cNvPr>
            <p:cNvSpPr/>
            <p:nvPr/>
          </p:nvSpPr>
          <p:spPr>
            <a:xfrm>
              <a:off x="-3787818" y="5291388"/>
              <a:ext cx="2724236" cy="2724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BundesSans Web Regular"/>
              </a:endParaRPr>
            </a:p>
          </p:txBody>
        </p:sp>
        <p:pic>
          <p:nvPicPr>
            <p:cNvPr id="15" name="Picture 10">
              <a:extLst>
                <a:ext uri="{FF2B5EF4-FFF2-40B4-BE49-F238E27FC236}">
                  <a16:creationId xmlns:a16="http://schemas.microsoft.com/office/drawing/2014/main" id="{2483632D-7FCB-4364-21A0-C4F9A14808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599" y="5579737"/>
              <a:ext cx="2140158" cy="214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47666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a:extLst>
              <a:ext uri="{FF2B5EF4-FFF2-40B4-BE49-F238E27FC236}">
                <a16:creationId xmlns:a16="http://schemas.microsoft.com/office/drawing/2014/main" id="{2D83F613-D7A6-9F12-FD35-BC734810E13C}"/>
              </a:ext>
            </a:extLst>
          </p:cNvPr>
          <p:cNvSpPr/>
          <p:nvPr/>
        </p:nvSpPr>
        <p:spPr>
          <a:xfrm>
            <a:off x="387860" y="1374292"/>
            <a:ext cx="6784977" cy="828271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bIns="72000" rtlCol="0" anchor="t"/>
          <a:lstStyle/>
          <a:p>
            <a:pPr marL="361950" marR="0" lvl="0" algn="l" defTabSz="914400" rtl="0" eaLnBrk="1" fontAlgn="base" latinLnBrk="0" hangingPunct="1">
              <a:lnSpc>
                <a:spcPct val="120000"/>
              </a:lnSpc>
              <a:spcBef>
                <a:spcPct val="0"/>
              </a:spcBef>
              <a:spcAft>
                <a:spcPts val="600"/>
              </a:spcAft>
              <a:buClrTx/>
              <a:buSzTx/>
              <a:buFontTx/>
              <a:buNone/>
              <a:tabLst/>
              <a:defRPr/>
            </a:pPr>
            <a:r>
              <a:rPr kumimoji="0" lang="de-DE" sz="1600" b="1" i="0" u="none" strike="noStrike" kern="1200" cap="none" spc="0" normalizeH="0" baseline="0" noProof="0" dirty="0">
                <a:ln>
                  <a:noFill/>
                </a:ln>
                <a:solidFill>
                  <a:srgbClr val="007987"/>
                </a:solidFill>
                <a:effectLst/>
                <a:uLnTx/>
                <a:uFillTx/>
                <a:latin typeface="Inria Sans" pitchFamily="2" charset="0"/>
                <a:ea typeface="Calibri" panose="020F0502020204030204" pitchFamily="34" charset="0"/>
                <a:cs typeface="Times New Roman" panose="02020603050405020304" pitchFamily="18" charset="0"/>
              </a:rPr>
              <a:t>Der Handabdruck</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a:t>
            </a: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startAt="6"/>
              <a:tabLst/>
              <a:defRPr/>
            </a:pP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Notiere die wichtigsten Merkmale des Handabdrucks in Stichpunkten.</a:t>
            </a: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startAt="6"/>
              <a:tabLst/>
              <a:defRPr/>
            </a:pP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Bei welchen Karten handelt es sich um einen Handabdruck? Notiere sie hier.</a:t>
            </a: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90500" marR="0" lvl="0" algn="l" defTabSz="914400" rtl="0" eaLnBrk="1" fontAlgn="base" latinLnBrk="0" hangingPunct="1">
              <a:lnSpc>
                <a:spcPct val="120000"/>
              </a:lnSpc>
              <a:spcBef>
                <a:spcPct val="0"/>
              </a:spcBef>
              <a:spcAft>
                <a:spcPts val="600"/>
              </a:spcAft>
              <a:buClr>
                <a:schemeClr val="accent4"/>
              </a:buClr>
              <a:buSzTx/>
              <a:tabLst/>
              <a:defRPr/>
            </a:pP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a:t>
            </a:r>
          </a:p>
          <a:p>
            <a:pPr marL="190500" marR="0" lvl="0" algn="l" defTabSz="914400" rtl="0" eaLnBrk="1" fontAlgn="base" latinLnBrk="0" hangingPunct="1">
              <a:lnSpc>
                <a:spcPct val="120000"/>
              </a:lnSpc>
              <a:spcBef>
                <a:spcPct val="0"/>
              </a:spcBef>
              <a:spcAft>
                <a:spcPts val="600"/>
              </a:spcAft>
              <a:buClr>
                <a:schemeClr val="accent4"/>
              </a:buClr>
              <a:buSzTx/>
              <a:tabLst/>
              <a:defRPr/>
            </a:pPr>
            <a:endParaRPr lang="de-DE" sz="1100" dirty="0">
              <a:solidFill>
                <a:srgbClr val="000000"/>
              </a:solidFill>
              <a:latin typeface="Inria Sans" pitchFamily="2" charset="0"/>
              <a:ea typeface="Calibri" panose="020F0502020204030204" pitchFamily="34" charset="0"/>
              <a:cs typeface="Times New Roman" panose="02020603050405020304" pitchFamily="18" charset="0"/>
            </a:endParaRPr>
          </a:p>
          <a:p>
            <a:pPr marL="190500" marR="0" lvl="0" algn="l" defTabSz="914400" rtl="0" eaLnBrk="1" fontAlgn="base" latinLnBrk="0" hangingPunct="1">
              <a:lnSpc>
                <a:spcPct val="120000"/>
              </a:lnSpc>
              <a:spcBef>
                <a:spcPct val="0"/>
              </a:spcBef>
              <a:spcAft>
                <a:spcPts val="600"/>
              </a:spcAft>
              <a:buClr>
                <a:schemeClr val="accent4"/>
              </a:buClr>
              <a:buSzTx/>
              <a:tabLst/>
              <a:defRPr/>
            </a:pP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90500" marR="0" lvl="0" algn="l" defTabSz="914400" rtl="0" eaLnBrk="1" fontAlgn="base" latinLnBrk="0" hangingPunct="1">
              <a:lnSpc>
                <a:spcPct val="120000"/>
              </a:lnSpc>
              <a:spcBef>
                <a:spcPct val="0"/>
              </a:spcBef>
              <a:spcAft>
                <a:spcPts val="600"/>
              </a:spcAft>
              <a:buClr>
                <a:schemeClr val="accent4"/>
              </a:buClr>
              <a:buSzTx/>
              <a:tabLst/>
              <a:defRPr/>
            </a:pPr>
            <a:endParaRPr lang="de-DE" sz="1100" dirty="0">
              <a:solidFill>
                <a:srgbClr val="000000"/>
              </a:solidFill>
              <a:latin typeface="Inria Sans" pitchFamily="2" charset="0"/>
              <a:ea typeface="Calibri" panose="020F0502020204030204" pitchFamily="34" charset="0"/>
              <a:cs typeface="Times New Roman" panose="02020603050405020304" pitchFamily="18" charset="0"/>
            </a:endParaRPr>
          </a:p>
          <a:p>
            <a:pPr marL="190500" marR="0" lvl="0" algn="l" defTabSz="914400" rtl="0" eaLnBrk="1" fontAlgn="base" latinLnBrk="0" hangingPunct="1">
              <a:lnSpc>
                <a:spcPct val="120000"/>
              </a:lnSpc>
              <a:spcBef>
                <a:spcPct val="0"/>
              </a:spcBef>
              <a:spcAft>
                <a:spcPts val="600"/>
              </a:spcAft>
              <a:buClr>
                <a:schemeClr val="accent4"/>
              </a:buClr>
              <a:buSzTx/>
              <a:tabLst/>
              <a:defRPr/>
            </a:pPr>
            <a:endParaRPr lang="de-DE" sz="1100" dirty="0">
              <a:solidFill>
                <a:srgbClr val="000000"/>
              </a:solidFill>
              <a:latin typeface="Inria Sans" pitchFamily="2" charset="0"/>
              <a:ea typeface="Calibri" panose="020F0502020204030204" pitchFamily="34" charset="0"/>
              <a:cs typeface="Times New Roman" panose="02020603050405020304" pitchFamily="18" charset="0"/>
            </a:endParaRPr>
          </a:p>
          <a:p>
            <a:pPr marL="190500" marR="0" lvl="0" algn="l" defTabSz="914400" rtl="0" eaLnBrk="1" fontAlgn="base" latinLnBrk="0" hangingPunct="1">
              <a:lnSpc>
                <a:spcPct val="120000"/>
              </a:lnSpc>
              <a:spcBef>
                <a:spcPct val="0"/>
              </a:spcBef>
              <a:spcAft>
                <a:spcPts val="600"/>
              </a:spcAft>
              <a:buClr>
                <a:schemeClr val="accent4"/>
              </a:buClr>
              <a:buSzTx/>
              <a:tabLst/>
              <a:defRPr/>
            </a:pPr>
            <a:endParaRPr lang="de-DE" sz="1100" dirty="0">
              <a:solidFill>
                <a:srgbClr val="000000"/>
              </a:solidFill>
              <a:latin typeface="Inria Sans" pitchFamily="2" charset="0"/>
              <a:ea typeface="Calibri" panose="020F0502020204030204" pitchFamily="34" charset="0"/>
              <a:cs typeface="Times New Roman" panose="02020603050405020304" pitchFamily="18" charset="0"/>
            </a:endParaRPr>
          </a:p>
          <a:p>
            <a:pPr marL="190500" marR="0" lvl="0" algn="l" defTabSz="914400" rtl="0" eaLnBrk="1" fontAlgn="base" latinLnBrk="0" hangingPunct="1">
              <a:lnSpc>
                <a:spcPct val="120000"/>
              </a:lnSpc>
              <a:spcBef>
                <a:spcPct val="0"/>
              </a:spcBef>
              <a:spcAft>
                <a:spcPts val="600"/>
              </a:spcAft>
              <a:buClr>
                <a:schemeClr val="accent4"/>
              </a:buClr>
              <a:buSzTx/>
              <a:tabLst/>
              <a:defRPr/>
            </a:pPr>
            <a:endParaRPr lang="de-DE" sz="1100" dirty="0">
              <a:solidFill>
                <a:srgbClr val="000000"/>
              </a:solidFill>
              <a:latin typeface="Inria Sans" pitchFamily="2" charset="0"/>
              <a:ea typeface="Calibri" panose="020F0502020204030204" pitchFamily="34" charset="0"/>
              <a:cs typeface="Times New Roman" panose="02020603050405020304" pitchFamily="18" charset="0"/>
            </a:endParaRPr>
          </a:p>
          <a:p>
            <a:pPr marL="190500" marR="0" lvl="0" algn="l" defTabSz="914400" rtl="0" eaLnBrk="1" fontAlgn="base" latinLnBrk="0" hangingPunct="1">
              <a:lnSpc>
                <a:spcPct val="120000"/>
              </a:lnSpc>
              <a:spcBef>
                <a:spcPct val="0"/>
              </a:spcBef>
              <a:spcAft>
                <a:spcPts val="600"/>
              </a:spcAft>
              <a:buClr>
                <a:schemeClr val="accent4"/>
              </a:buClr>
              <a:buSzTx/>
              <a:tabLst/>
              <a:defRPr/>
            </a:pPr>
            <a:endParaRPr lang="de-DE" sz="1100" dirty="0">
              <a:solidFill>
                <a:srgbClr val="000000"/>
              </a:solidFill>
              <a:latin typeface="Inria Sans" pitchFamily="2" charset="0"/>
              <a:ea typeface="Calibri" panose="020F0502020204030204" pitchFamily="34" charset="0"/>
              <a:cs typeface="Times New Roman" panose="02020603050405020304" pitchFamily="18" charset="0"/>
            </a:endParaRPr>
          </a:p>
          <a:p>
            <a:pPr marL="190500" marR="0" lvl="0" algn="l" defTabSz="914400" rtl="0" eaLnBrk="1" fontAlgn="base" latinLnBrk="0" hangingPunct="1">
              <a:lnSpc>
                <a:spcPct val="120000"/>
              </a:lnSpc>
              <a:spcBef>
                <a:spcPct val="0"/>
              </a:spcBef>
              <a:spcAft>
                <a:spcPts val="600"/>
              </a:spcAft>
              <a:buClr>
                <a:schemeClr val="accent4"/>
              </a:buClr>
              <a:buSzTx/>
              <a:tabLst/>
              <a:defRPr/>
            </a:pPr>
            <a:endParaRPr lang="de-DE" sz="1100" dirty="0">
              <a:solidFill>
                <a:srgbClr val="000000"/>
              </a:solidFill>
              <a:latin typeface="Inria Sans" pitchFamily="2" charset="0"/>
              <a:ea typeface="Calibri" panose="020F0502020204030204" pitchFamily="34" charset="0"/>
              <a:cs typeface="Times New Roman" panose="02020603050405020304" pitchFamily="18" charset="0"/>
            </a:endParaRPr>
          </a:p>
          <a:p>
            <a:pPr marL="190500" marR="0" lvl="0" algn="l" defTabSz="914400" rtl="0" eaLnBrk="1" fontAlgn="base" latinLnBrk="0" hangingPunct="1">
              <a:lnSpc>
                <a:spcPct val="120000"/>
              </a:lnSpc>
              <a:spcBef>
                <a:spcPct val="0"/>
              </a:spcBef>
              <a:spcAft>
                <a:spcPts val="600"/>
              </a:spcAft>
              <a:buClr>
                <a:schemeClr val="accent4"/>
              </a:buClr>
              <a:buSzTx/>
              <a:tabLst/>
              <a:defRPr/>
            </a:pPr>
            <a:endParaRPr lang="de-DE" sz="1100" dirty="0">
              <a:solidFill>
                <a:srgbClr val="000000"/>
              </a:solidFill>
              <a:latin typeface="Inria Sans" pitchFamily="2" charset="0"/>
              <a:ea typeface="Calibri" panose="020F0502020204030204" pitchFamily="34" charset="0"/>
              <a:cs typeface="Times New Roman" panose="02020603050405020304" pitchFamily="18" charset="0"/>
            </a:endParaRPr>
          </a:p>
          <a:p>
            <a:pPr marL="190500" marR="0" lvl="0" algn="l" defTabSz="914400" rtl="0" eaLnBrk="1" fontAlgn="base" latinLnBrk="0" hangingPunct="1">
              <a:lnSpc>
                <a:spcPct val="120000"/>
              </a:lnSpc>
              <a:spcBef>
                <a:spcPct val="0"/>
              </a:spcBef>
              <a:spcAft>
                <a:spcPts val="600"/>
              </a:spcAft>
              <a:buClr>
                <a:schemeClr val="accent4"/>
              </a:buClr>
              <a:buSzTx/>
              <a:tabLst/>
              <a:defRPr/>
            </a:pP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90500" marR="0" lvl="0" algn="l" defTabSz="914400" rtl="0" eaLnBrk="1" fontAlgn="base" latinLnBrk="0" hangingPunct="1">
              <a:lnSpc>
                <a:spcPct val="120000"/>
              </a:lnSpc>
              <a:spcBef>
                <a:spcPct val="0"/>
              </a:spcBef>
              <a:spcAft>
                <a:spcPts val="600"/>
              </a:spcAft>
              <a:buClr>
                <a:schemeClr val="accent4"/>
              </a:buClr>
              <a:buSzTx/>
              <a:tabLst/>
              <a:defRPr/>
            </a:pPr>
            <a:endParaRPr lang="de-DE" sz="1100" dirty="0">
              <a:solidFill>
                <a:srgbClr val="000000"/>
              </a:solidFill>
              <a:latin typeface="Inria Sans" pitchFamily="2" charset="0"/>
              <a:ea typeface="Calibri" panose="020F0502020204030204" pitchFamily="34" charset="0"/>
              <a:cs typeface="Times New Roman" panose="02020603050405020304" pitchFamily="18" charset="0"/>
            </a:endParaRPr>
          </a:p>
          <a:p>
            <a:pPr marL="190500" marR="0" lvl="0" algn="l" defTabSz="914400" rtl="0" eaLnBrk="1" fontAlgn="base" latinLnBrk="0" hangingPunct="1">
              <a:lnSpc>
                <a:spcPct val="120000"/>
              </a:lnSpc>
              <a:spcBef>
                <a:spcPct val="0"/>
              </a:spcBef>
              <a:spcAft>
                <a:spcPts val="600"/>
              </a:spcAft>
              <a:buClr>
                <a:schemeClr val="accent4"/>
              </a:buClr>
              <a:buSzTx/>
              <a:tabLst/>
              <a:defRPr/>
            </a:pP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90500" marR="0" lvl="0" algn="l" defTabSz="914400" rtl="0" eaLnBrk="1" fontAlgn="base" latinLnBrk="0" hangingPunct="1">
              <a:lnSpc>
                <a:spcPct val="120000"/>
              </a:lnSpc>
              <a:spcBef>
                <a:spcPct val="0"/>
              </a:spcBef>
              <a:spcAft>
                <a:spcPts val="600"/>
              </a:spcAft>
              <a:buClr>
                <a:schemeClr val="accent4"/>
              </a:buClr>
              <a:buSzTx/>
              <a:tabLst/>
              <a:defRPr/>
            </a:pPr>
            <a:endParaRPr lang="de-DE" sz="1100" dirty="0">
              <a:solidFill>
                <a:srgbClr val="000000"/>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tabLst/>
              <a:defRPr/>
            </a:pPr>
            <a:endPar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228600" marR="0" lvl="0" indent="-228600" algn="l" defTabSz="914400" rtl="0" eaLnBrk="1" fontAlgn="base" latinLnBrk="0" hangingPunct="1">
              <a:lnSpc>
                <a:spcPct val="120000"/>
              </a:lnSpc>
              <a:spcBef>
                <a:spcPct val="0"/>
              </a:spcBef>
              <a:spcAft>
                <a:spcPts val="600"/>
              </a:spcAft>
              <a:buClrTx/>
              <a:buSzTx/>
              <a:buFont typeface="+mj-lt"/>
              <a:buAutoNum type="arabicPeriod" startAt="10"/>
              <a:tabLst/>
              <a:defRPr/>
            </a:pPr>
            <a:r>
              <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Welche 2 Maßnahmen würdest du deinen Eltern empfehlen? Warum hältst du diese für wichtig? </a:t>
            </a:r>
            <a:br>
              <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r>
              <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Überlege, ob ein Big Point möglich wäre. </a:t>
            </a:r>
            <a:br>
              <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endPar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90500" marR="0" lvl="0" indent="0" algn="l" defTabSz="914400" rtl="0" eaLnBrk="1" fontAlgn="base" latinLnBrk="0" hangingPunct="1">
              <a:lnSpc>
                <a:spcPct val="120000"/>
              </a:lnSpc>
              <a:spcBef>
                <a:spcPct val="0"/>
              </a:spcBef>
              <a:spcAft>
                <a:spcPts val="600"/>
              </a:spcAft>
              <a:buClr>
                <a:srgbClr val="A3B1B5"/>
              </a:buClr>
              <a:buSzTx/>
              <a:buFontTx/>
              <a:buNone/>
              <a:tabLst/>
              <a:defRPr/>
            </a:pPr>
            <a:endPar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20000"/>
              </a:lnSpc>
              <a:spcBef>
                <a:spcPct val="0"/>
              </a:spcBef>
              <a:spcAft>
                <a:spcPts val="600"/>
              </a:spcAft>
              <a:buClrTx/>
              <a:buSzTx/>
              <a:buFontTx/>
              <a:buNone/>
              <a:tabLst/>
              <a:defRPr/>
            </a:pPr>
            <a:endPar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startAt="11"/>
              <a:tabLst/>
              <a:defRPr/>
            </a:pPr>
            <a:r>
              <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Welche 2 bis 3 Maßnahmen kannst du dir vorstellen, in der nächsten Woche umzusetzen? </a:t>
            </a:r>
            <a:br>
              <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r>
              <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Überlege, ob auch ein Big Point möglich wäre.</a:t>
            </a:r>
            <a:br>
              <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endPar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20000"/>
              </a:lnSpc>
              <a:spcBef>
                <a:spcPct val="0"/>
              </a:spcBef>
              <a:spcAft>
                <a:spcPts val="600"/>
              </a:spcAft>
              <a:buClrTx/>
              <a:buSzTx/>
              <a:buFontTx/>
              <a:buNone/>
              <a:tabLst/>
              <a:defRPr/>
            </a:pP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p:txBody>
      </p:sp>
      <p:sp>
        <p:nvSpPr>
          <p:cNvPr id="12" name="Rechteck: eine Ecke abgeschnitten 11">
            <a:extLst>
              <a:ext uri="{FF2B5EF4-FFF2-40B4-BE49-F238E27FC236}">
                <a16:creationId xmlns:a16="http://schemas.microsoft.com/office/drawing/2014/main" id="{971413A3-894F-B26C-9A0E-92BDABD3C7CE}"/>
              </a:ext>
              <a:ext uri="{C183D7F6-B498-43B3-948B-1728B52AA6E4}">
                <adec:decorative xmlns:adec="http://schemas.microsoft.com/office/drawing/2017/decorative" val="1"/>
              </a:ext>
            </a:extLst>
          </p:cNvPr>
          <p:cNvSpPr/>
          <p:nvPr/>
        </p:nvSpPr>
        <p:spPr>
          <a:xfrm>
            <a:off x="383500" y="3561952"/>
            <a:ext cx="3624620" cy="3551903"/>
          </a:xfrm>
          <a:prstGeom prst="snip1Rect">
            <a:avLst>
              <a:gd name="adj" fmla="val 8153"/>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auto">
              <a:spcBef>
                <a:spcPts val="0"/>
              </a:spcBef>
              <a:spcAft>
                <a:spcPts val="0"/>
              </a:spcAft>
            </a:pPr>
            <a:endParaRPr lang="de-DE" sz="1200" dirty="0">
              <a:solidFill>
                <a:schemeClr val="tx1"/>
              </a:solidFill>
              <a:latin typeface="Inria Sans" pitchFamily="2" charset="0"/>
            </a:endParaRPr>
          </a:p>
        </p:txBody>
      </p:sp>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a:xfrm>
            <a:off x="386837" y="344844"/>
            <a:ext cx="6786000" cy="887056"/>
          </a:xfrm>
        </p:spPr>
        <p:txBody>
          <a:bodyPr anchor="t"/>
          <a:lstStyle/>
          <a:p>
            <a:r>
              <a:rPr lang="de-DE" sz="2400" b="1" dirty="0">
                <a:latin typeface="Inria Sans" pitchFamily="2" charset="0"/>
              </a:rPr>
              <a:t>AM1 – Nachhaltigen Konsum verstehen </a:t>
            </a:r>
            <a:r>
              <a:rPr lang="de-DE" sz="2400" dirty="0">
                <a:latin typeface="Inria Sans" pitchFamily="2" charset="0"/>
              </a:rPr>
              <a:t>Arbeitsblatt 6</a:t>
            </a: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22</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lang="de-DE" sz="1000" b="1" dirty="0">
                <a:latin typeface="Inria Sans" pitchFamily="2" charset="0"/>
              </a:rPr>
              <a:t>AM1</a:t>
            </a:r>
            <a:endParaRPr lang="de-DE" sz="1000" b="1" dirty="0">
              <a:solidFill>
                <a:srgbClr val="FFFFFF"/>
              </a:solidFill>
              <a:latin typeface="Inria Sans" pitchFamily="2" charset="0"/>
            </a:endParaRP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grpSp>
        <p:nvGrpSpPr>
          <p:cNvPr id="4" name="Gruppieren 3">
            <a:extLst>
              <a:ext uri="{FF2B5EF4-FFF2-40B4-BE49-F238E27FC236}">
                <a16:creationId xmlns:a16="http://schemas.microsoft.com/office/drawing/2014/main" id="{45D2BD16-0A28-0682-0703-2368D0042771}"/>
              </a:ext>
              <a:ext uri="{C183D7F6-B498-43B3-948B-1728B52AA6E4}">
                <adec:decorative xmlns:adec="http://schemas.microsoft.com/office/drawing/2017/decorative" val="1"/>
              </a:ext>
            </a:extLst>
          </p:cNvPr>
          <p:cNvGrpSpPr/>
          <p:nvPr/>
        </p:nvGrpSpPr>
        <p:grpSpPr>
          <a:xfrm>
            <a:off x="5772151" y="10112362"/>
            <a:ext cx="1214678" cy="226591"/>
            <a:chOff x="-3384048" y="2877944"/>
            <a:chExt cx="1135402" cy="226591"/>
          </a:xfrm>
        </p:grpSpPr>
        <p:sp>
          <p:nvSpPr>
            <p:cNvPr id="6" name="Rechteck 5">
              <a:extLst>
                <a:ext uri="{FF2B5EF4-FFF2-40B4-BE49-F238E27FC236}">
                  <a16:creationId xmlns:a16="http://schemas.microsoft.com/office/drawing/2014/main" id="{58DFB7B0-F621-4039-FAEA-B3DD215EE559}"/>
                </a:ext>
              </a:extLst>
            </p:cNvPr>
            <p:cNvSpPr/>
            <p:nvPr/>
          </p:nvSpPr>
          <p:spPr>
            <a:xfrm>
              <a:off x="-3384048" y="2877944"/>
              <a:ext cx="1135402"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Schüler*innen</a:t>
              </a:r>
              <a:endParaRPr lang="en-US" sz="1000" dirty="0">
                <a:solidFill>
                  <a:schemeClr val="bg1"/>
                </a:solidFill>
                <a:latin typeface="Inria Sans" pitchFamily="2" charset="0"/>
              </a:endParaRPr>
            </a:p>
          </p:txBody>
        </p:sp>
        <p:cxnSp>
          <p:nvCxnSpPr>
            <p:cNvPr id="7" name="Gerader Verbinder 6">
              <a:extLst>
                <a:ext uri="{FF2B5EF4-FFF2-40B4-BE49-F238E27FC236}">
                  <a16:creationId xmlns:a16="http://schemas.microsoft.com/office/drawing/2014/main" id="{55C04708-1F72-A3F7-1F4F-3FC9DA222F08}"/>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8" name="Gerader Verbinder 7">
              <a:extLst>
                <a:ext uri="{FF2B5EF4-FFF2-40B4-BE49-F238E27FC236}">
                  <a16:creationId xmlns:a16="http://schemas.microsoft.com/office/drawing/2014/main" id="{4E2840D2-AD43-3D1A-980E-BBB17E79BB4E}"/>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grpSp>
        <p:nvGrpSpPr>
          <p:cNvPr id="9" name="Gruppieren 8">
            <a:extLst>
              <a:ext uri="{FF2B5EF4-FFF2-40B4-BE49-F238E27FC236}">
                <a16:creationId xmlns:a16="http://schemas.microsoft.com/office/drawing/2014/main" id="{62FF8283-9DAA-24B3-6F6B-1C877A5679D9}"/>
              </a:ext>
              <a:ext uri="{C183D7F6-B498-43B3-948B-1728B52AA6E4}">
                <adec:decorative xmlns:adec="http://schemas.microsoft.com/office/drawing/2017/decorative" val="1"/>
              </a:ext>
            </a:extLst>
          </p:cNvPr>
          <p:cNvGrpSpPr/>
          <p:nvPr/>
        </p:nvGrpSpPr>
        <p:grpSpPr>
          <a:xfrm>
            <a:off x="383500" y="1368951"/>
            <a:ext cx="288000" cy="288000"/>
            <a:chOff x="-3787818" y="5291388"/>
            <a:chExt cx="2724236" cy="2724236"/>
          </a:xfrm>
        </p:grpSpPr>
        <p:sp>
          <p:nvSpPr>
            <p:cNvPr id="11" name="Ellipse 10">
              <a:extLst>
                <a:ext uri="{FF2B5EF4-FFF2-40B4-BE49-F238E27FC236}">
                  <a16:creationId xmlns:a16="http://schemas.microsoft.com/office/drawing/2014/main" id="{8ED494AC-4CD2-5AD2-CA95-9A7927DF332D}"/>
                </a:ext>
              </a:extLst>
            </p:cNvPr>
            <p:cNvSpPr/>
            <p:nvPr/>
          </p:nvSpPr>
          <p:spPr>
            <a:xfrm>
              <a:off x="-3787818" y="5291388"/>
              <a:ext cx="2724236" cy="2724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BundesSans Web Regular"/>
              </a:endParaRPr>
            </a:p>
          </p:txBody>
        </p:sp>
        <p:pic>
          <p:nvPicPr>
            <p:cNvPr id="14" name="Picture 10">
              <a:extLst>
                <a:ext uri="{FF2B5EF4-FFF2-40B4-BE49-F238E27FC236}">
                  <a16:creationId xmlns:a16="http://schemas.microsoft.com/office/drawing/2014/main" id="{262A26BF-49A7-9906-15EB-BE3CBAD61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7599" y="5579737"/>
              <a:ext cx="2140158" cy="214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Rechteck: eine Ecke abgeschnitten 24">
            <a:extLst>
              <a:ext uri="{FF2B5EF4-FFF2-40B4-BE49-F238E27FC236}">
                <a16:creationId xmlns:a16="http://schemas.microsoft.com/office/drawing/2014/main" id="{E352EF22-AA8B-1DE6-EF20-A877B98D3090}"/>
              </a:ext>
              <a:ext uri="{C183D7F6-B498-43B3-948B-1728B52AA6E4}">
                <adec:decorative xmlns:adec="http://schemas.microsoft.com/office/drawing/2017/decorative" val="1"/>
              </a:ext>
            </a:extLst>
          </p:cNvPr>
          <p:cNvSpPr/>
          <p:nvPr/>
        </p:nvSpPr>
        <p:spPr>
          <a:xfrm>
            <a:off x="4134724" y="3561952"/>
            <a:ext cx="3037092" cy="3551903"/>
          </a:xfrm>
          <a:prstGeom prst="snip1Rect">
            <a:avLst>
              <a:gd name="adj" fmla="val 11624"/>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7800" marR="0" lvl="0" indent="-177800" algn="l" defTabSz="914400" rtl="0" eaLnBrk="1" fontAlgn="base" latinLnBrk="0" hangingPunct="1">
              <a:lnSpc>
                <a:spcPct val="120000"/>
              </a:lnSpc>
              <a:spcBef>
                <a:spcPct val="0"/>
              </a:spcBef>
              <a:spcAft>
                <a:spcPts val="600"/>
              </a:spcAft>
              <a:buClrTx/>
              <a:buSzTx/>
              <a:buFont typeface="+mj-lt"/>
              <a:buAutoNum type="arabicPeriod" startAt="9"/>
              <a:tabLst/>
              <a:defRPr/>
            </a:pPr>
            <a:r>
              <a:rPr kumimoji="0" lang="de-DE" sz="1100" b="1"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Mini-Spiel zu den Big Points: </a:t>
            </a:r>
            <a:br>
              <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r>
              <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Rette Yuki, den Eisbären.</a:t>
            </a:r>
          </a:p>
          <a:p>
            <a:pPr marL="358775" marR="0" lvl="1" indent="-180975" algn="l" defTabSz="914400" rtl="0" eaLnBrk="1" fontAlgn="base" latinLnBrk="0" hangingPunct="1">
              <a:lnSpc>
                <a:spcPct val="120000"/>
              </a:lnSpc>
              <a:spcBef>
                <a:spcPct val="0"/>
              </a:spcBef>
              <a:spcAft>
                <a:spcPts val="600"/>
              </a:spcAft>
              <a:buClr>
                <a:srgbClr val="A3B1B5"/>
              </a:buClr>
              <a:buSzTx/>
              <a:buFont typeface="+mj-lt"/>
              <a:buAutoNum type="arabicPeriod"/>
              <a:tabLst/>
              <a:defRPr/>
            </a:pPr>
            <a:r>
              <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Klick dich durch die drei Räume.</a:t>
            </a:r>
          </a:p>
          <a:p>
            <a:pPr marL="358775" marR="0" lvl="1" indent="-180975" algn="l" defTabSz="914400" rtl="0" eaLnBrk="1" fontAlgn="base" latinLnBrk="0" hangingPunct="1">
              <a:lnSpc>
                <a:spcPct val="120000"/>
              </a:lnSpc>
              <a:spcBef>
                <a:spcPct val="0"/>
              </a:spcBef>
              <a:spcAft>
                <a:spcPts val="600"/>
              </a:spcAft>
              <a:buClr>
                <a:srgbClr val="A3B1B5"/>
              </a:buClr>
              <a:buSzTx/>
              <a:buFont typeface="+mj-lt"/>
              <a:buAutoNum type="arabicPeriod"/>
              <a:tabLst/>
              <a:defRPr/>
            </a:pPr>
            <a:r>
              <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Logge insgesamt 5 Alltagshandlungen ein.</a:t>
            </a:r>
          </a:p>
          <a:p>
            <a:pPr marL="358775" marR="0" lvl="1" indent="-180975" algn="l" defTabSz="914400" rtl="0" eaLnBrk="1" fontAlgn="base" latinLnBrk="0" hangingPunct="1">
              <a:lnSpc>
                <a:spcPct val="120000"/>
              </a:lnSpc>
              <a:spcBef>
                <a:spcPct val="0"/>
              </a:spcBef>
              <a:spcAft>
                <a:spcPts val="600"/>
              </a:spcAft>
              <a:buClr>
                <a:srgbClr val="A3B1B5"/>
              </a:buClr>
              <a:buSzTx/>
              <a:buFont typeface="+mj-lt"/>
              <a:buAutoNum type="arabicPeriod"/>
              <a:tabLst/>
              <a:defRPr/>
            </a:pPr>
            <a:r>
              <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Schaffst du es, 1.500 Punkte zu erreichen?</a:t>
            </a:r>
          </a:p>
          <a:p>
            <a:pPr marL="177800" marR="0" lvl="1" indent="0" algn="l" defTabSz="914400" rtl="0" eaLnBrk="1" fontAlgn="base" latinLnBrk="0" hangingPunct="1">
              <a:lnSpc>
                <a:spcPct val="120000"/>
              </a:lnSpc>
              <a:spcBef>
                <a:spcPct val="0"/>
              </a:spcBef>
              <a:spcAft>
                <a:spcPts val="60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Link zum Spiel: </a:t>
            </a:r>
            <a:r>
              <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hlinkClick r:id="rId3"/>
              </a:rPr>
              <a:t>https://denkwerkstatt-konsum.umweltbundesamt.de/wirkung#big-points</a:t>
            </a:r>
            <a:endParaRPr lang="de-DE" sz="1200" dirty="0">
              <a:solidFill>
                <a:schemeClr val="tx1"/>
              </a:solidFill>
              <a:latin typeface="Inria Sans" pitchFamily="2" charset="0"/>
            </a:endParaRPr>
          </a:p>
        </p:txBody>
      </p:sp>
      <p:graphicFrame>
        <p:nvGraphicFramePr>
          <p:cNvPr id="26" name="Tabelle 25">
            <a:extLst>
              <a:ext uri="{FF2B5EF4-FFF2-40B4-BE49-F238E27FC236}">
                <a16:creationId xmlns:a16="http://schemas.microsoft.com/office/drawing/2014/main" id="{17C6A76D-0957-EBCB-0FA1-C5D73ED6E390}"/>
              </a:ext>
            </a:extLst>
          </p:cNvPr>
          <p:cNvGraphicFramePr>
            <a:graphicFrameLocks noGrp="1"/>
          </p:cNvGraphicFramePr>
          <p:nvPr>
            <p:extLst>
              <p:ext uri="{D42A27DB-BD31-4B8C-83A1-F6EECF244321}">
                <p14:modId xmlns:p14="http://schemas.microsoft.com/office/powerpoint/2010/main" val="1113567977"/>
              </p:ext>
            </p:extLst>
          </p:nvPr>
        </p:nvGraphicFramePr>
        <p:xfrm>
          <a:off x="383500" y="3565086"/>
          <a:ext cx="3624620" cy="3548769"/>
        </p:xfrm>
        <a:graphic>
          <a:graphicData uri="http://schemas.openxmlformats.org/drawingml/2006/table">
            <a:tbl>
              <a:tblPr firstRow="1" firstCol="1" bandRow="1">
                <a:tableStyleId>{5C22544A-7EE6-4342-B048-85BDC9FD1C3A}</a:tableStyleId>
              </a:tblPr>
              <a:tblGrid>
                <a:gridCol w="2352080">
                  <a:extLst>
                    <a:ext uri="{9D8B030D-6E8A-4147-A177-3AD203B41FA5}">
                      <a16:colId xmlns:a16="http://schemas.microsoft.com/office/drawing/2014/main" val="3190265302"/>
                    </a:ext>
                  </a:extLst>
                </a:gridCol>
                <a:gridCol w="636270">
                  <a:extLst>
                    <a:ext uri="{9D8B030D-6E8A-4147-A177-3AD203B41FA5}">
                      <a16:colId xmlns:a16="http://schemas.microsoft.com/office/drawing/2014/main" val="886073639"/>
                    </a:ext>
                  </a:extLst>
                </a:gridCol>
                <a:gridCol w="636270">
                  <a:extLst>
                    <a:ext uri="{9D8B030D-6E8A-4147-A177-3AD203B41FA5}">
                      <a16:colId xmlns:a16="http://schemas.microsoft.com/office/drawing/2014/main" val="3620492352"/>
                    </a:ext>
                  </a:extLst>
                </a:gridCol>
              </a:tblGrid>
              <a:tr h="828000">
                <a:tc>
                  <a:txBody>
                    <a:bodyPr/>
                    <a:lstStyle/>
                    <a:p>
                      <a:pPr marL="0" indent="0">
                        <a:lnSpc>
                          <a:spcPct val="107000"/>
                        </a:lnSpc>
                        <a:spcAft>
                          <a:spcPts val="0"/>
                        </a:spcAft>
                      </a:pPr>
                      <a:r>
                        <a:rPr kumimoji="0" lang="de-DE" sz="1100" b="1"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8. Quiz: </a:t>
                      </a:r>
                      <a:r>
                        <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Gehört die Maßnahme zu deinem Handabdruck oder zu deinem Fußabdruck? </a:t>
                      </a:r>
                      <a:br>
                        <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r>
                        <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Kreuze die richtige Antwort an.</a:t>
                      </a:r>
                      <a:endParaRPr lang="de-DE" sz="11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1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1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81522691"/>
                  </a:ext>
                </a:extLst>
              </a:tr>
              <a:tr h="540000">
                <a:tc>
                  <a:txBody>
                    <a:bodyPr/>
                    <a:lstStyle/>
                    <a:p>
                      <a:pPr>
                        <a:lnSpc>
                          <a:spcPct val="120000"/>
                        </a:lnSpc>
                        <a:spcAft>
                          <a:spcPts val="800"/>
                        </a:spcAft>
                      </a:pPr>
                      <a:r>
                        <a:rPr lang="de-DE" sz="1050" b="0" i="1" dirty="0">
                          <a:solidFill>
                            <a:schemeClr val="tx1"/>
                          </a:solidFill>
                          <a:effectLst/>
                          <a:latin typeface="Inria Sans" pitchFamily="2" charset="0"/>
                          <a:ea typeface="Calibri" panose="020F0502020204030204" pitchFamily="34" charset="0"/>
                          <a:cs typeface="Times New Roman" panose="02020603050405020304" pitchFamily="18" charset="0"/>
                        </a:rPr>
                        <a:t>Ich entscheide mich, weniger Fleisch zu essen.</a:t>
                      </a:r>
                      <a:endParaRPr lang="en-US" sz="1050" b="0" i="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1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1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645115734"/>
                  </a:ext>
                </a:extLst>
              </a:tr>
              <a:tr h="540000">
                <a:tc>
                  <a:txBody>
                    <a:bodyPr/>
                    <a:lstStyle/>
                    <a:p>
                      <a:pPr>
                        <a:lnSpc>
                          <a:spcPct val="120000"/>
                        </a:lnSpc>
                        <a:spcAft>
                          <a:spcPts val="800"/>
                        </a:spcAft>
                      </a:pPr>
                      <a:r>
                        <a:rPr lang="de-DE" sz="1050" b="0" i="1" dirty="0">
                          <a:solidFill>
                            <a:schemeClr val="tx1"/>
                          </a:solidFill>
                          <a:effectLst/>
                          <a:latin typeface="Inria Sans" pitchFamily="2" charset="0"/>
                          <a:ea typeface="Calibri" panose="020F0502020204030204" pitchFamily="34" charset="0"/>
                          <a:cs typeface="Times New Roman" panose="02020603050405020304" pitchFamily="18" charset="0"/>
                        </a:rPr>
                        <a:t>Ich motiviere meine Mutter, mit dem Fahrrad statt mit dem Auto zur Arbeit zu fahren. </a:t>
                      </a:r>
                      <a:endParaRPr lang="en-US" sz="1050" b="0" i="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68580" marR="7200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1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1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4056178504"/>
                  </a:ext>
                </a:extLst>
              </a:tr>
              <a:tr h="540000">
                <a:tc>
                  <a:txBody>
                    <a:bodyPr/>
                    <a:lstStyle/>
                    <a:p>
                      <a:pPr>
                        <a:lnSpc>
                          <a:spcPct val="120000"/>
                        </a:lnSpc>
                        <a:spcAft>
                          <a:spcPts val="800"/>
                        </a:spcAft>
                      </a:pPr>
                      <a:r>
                        <a:rPr lang="de-DE" sz="1050" b="0" i="1" dirty="0">
                          <a:solidFill>
                            <a:schemeClr val="tx1"/>
                          </a:solidFill>
                          <a:effectLst/>
                          <a:latin typeface="Inria Sans" pitchFamily="2" charset="0"/>
                          <a:ea typeface="Calibri" panose="020F0502020204030204" pitchFamily="34" charset="0"/>
                          <a:cs typeface="Times New Roman" panose="02020603050405020304" pitchFamily="18" charset="0"/>
                        </a:rPr>
                        <a:t>Ich kaufe nur noch Second-Hand Klamotten.</a:t>
                      </a:r>
                      <a:endParaRPr lang="en-US" sz="1050" b="0" i="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68580" marR="7200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1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1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946655670"/>
                  </a:ext>
                </a:extLst>
              </a:tr>
              <a:tr h="540000">
                <a:tc>
                  <a:txBody>
                    <a:bodyPr/>
                    <a:lstStyle/>
                    <a:p>
                      <a:pPr>
                        <a:lnSpc>
                          <a:spcPct val="120000"/>
                        </a:lnSpc>
                        <a:spcAft>
                          <a:spcPts val="800"/>
                        </a:spcAft>
                      </a:pPr>
                      <a:r>
                        <a:rPr lang="de-DE" sz="1050" b="0" i="1" dirty="0">
                          <a:solidFill>
                            <a:schemeClr val="tx1"/>
                          </a:solidFill>
                          <a:effectLst/>
                          <a:latin typeface="Inria Sans" pitchFamily="2" charset="0"/>
                          <a:ea typeface="Calibri" panose="020F0502020204030204" pitchFamily="34" charset="0"/>
                          <a:cs typeface="Times New Roman" panose="02020603050405020304" pitchFamily="18" charset="0"/>
                        </a:rPr>
                        <a:t>Ich organisiere mit der Umwelt AG eine Kleidertauschparty in der Schule.</a:t>
                      </a:r>
                      <a:endParaRPr lang="en-US" sz="1050" b="0" i="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68580" marR="7200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1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1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85610654"/>
                  </a:ext>
                </a:extLst>
              </a:tr>
              <a:tr h="540000">
                <a:tc>
                  <a:txBody>
                    <a:bodyPr/>
                    <a:lstStyle/>
                    <a:p>
                      <a:pPr>
                        <a:lnSpc>
                          <a:spcPct val="120000"/>
                        </a:lnSpc>
                        <a:spcAft>
                          <a:spcPts val="800"/>
                        </a:spcAft>
                      </a:pPr>
                      <a:r>
                        <a:rPr lang="de-DE" sz="1050" b="0" i="1" dirty="0">
                          <a:solidFill>
                            <a:schemeClr val="tx1"/>
                          </a:solidFill>
                          <a:effectLst/>
                          <a:latin typeface="Inria Sans" pitchFamily="2" charset="0"/>
                          <a:ea typeface="Calibri" panose="020F0502020204030204" pitchFamily="34" charset="0"/>
                          <a:cs typeface="Times New Roman" panose="02020603050405020304" pitchFamily="18" charset="0"/>
                        </a:rPr>
                        <a:t>Ich überrede meine WG, auf Ökostrom umzustellen.</a:t>
                      </a:r>
                      <a:endParaRPr lang="en-US" sz="1050" b="0" i="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68580" marR="7200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nSpc>
                          <a:spcPct val="107000"/>
                        </a:lnSpc>
                        <a:spcAft>
                          <a:spcPts val="0"/>
                        </a:spcAft>
                      </a:pPr>
                      <a:endParaRPr lang="de-DE" sz="11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nSpc>
                          <a:spcPct val="107000"/>
                        </a:lnSpc>
                        <a:spcAft>
                          <a:spcPts val="0"/>
                        </a:spcAft>
                      </a:pPr>
                      <a:endParaRPr lang="de-DE" sz="11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79928240"/>
                  </a:ext>
                </a:extLst>
              </a:tr>
            </a:tbl>
          </a:graphicData>
        </a:graphic>
      </p:graphicFrame>
      <p:grpSp>
        <p:nvGrpSpPr>
          <p:cNvPr id="27" name="Gruppieren 26">
            <a:extLst>
              <a:ext uri="{FF2B5EF4-FFF2-40B4-BE49-F238E27FC236}">
                <a16:creationId xmlns:a16="http://schemas.microsoft.com/office/drawing/2014/main" id="{C727DE00-3239-228E-06DD-4EBB823D482B}"/>
              </a:ext>
              <a:ext uri="{C183D7F6-B498-43B3-948B-1728B52AA6E4}">
                <adec:decorative xmlns:adec="http://schemas.microsoft.com/office/drawing/2017/decorative" val="1"/>
              </a:ext>
            </a:extLst>
          </p:cNvPr>
          <p:cNvGrpSpPr/>
          <p:nvPr/>
        </p:nvGrpSpPr>
        <p:grpSpPr>
          <a:xfrm>
            <a:off x="3484796" y="3910526"/>
            <a:ext cx="391084" cy="391084"/>
            <a:chOff x="-3787818" y="5291388"/>
            <a:chExt cx="2724236" cy="2724236"/>
          </a:xfrm>
        </p:grpSpPr>
        <p:sp>
          <p:nvSpPr>
            <p:cNvPr id="28" name="Ellipse 27">
              <a:extLst>
                <a:ext uri="{FF2B5EF4-FFF2-40B4-BE49-F238E27FC236}">
                  <a16:creationId xmlns:a16="http://schemas.microsoft.com/office/drawing/2014/main" id="{335BE316-FCA4-406D-43E6-A64757080732}"/>
                </a:ext>
              </a:extLst>
            </p:cNvPr>
            <p:cNvSpPr/>
            <p:nvPr/>
          </p:nvSpPr>
          <p:spPr>
            <a:xfrm>
              <a:off x="-3787818" y="5291388"/>
              <a:ext cx="2724236" cy="27242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Inria Sans" pitchFamily="2" charset="0"/>
              </a:endParaRPr>
            </a:p>
          </p:txBody>
        </p:sp>
        <p:pic>
          <p:nvPicPr>
            <p:cNvPr id="29" name="Picture 10">
              <a:extLst>
                <a:ext uri="{FF2B5EF4-FFF2-40B4-BE49-F238E27FC236}">
                  <a16:creationId xmlns:a16="http://schemas.microsoft.com/office/drawing/2014/main" id="{43061A00-1C6E-70E5-AC26-FF3AF7E200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7599" y="5579737"/>
              <a:ext cx="2140158" cy="214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Gruppieren 29">
            <a:extLst>
              <a:ext uri="{FF2B5EF4-FFF2-40B4-BE49-F238E27FC236}">
                <a16:creationId xmlns:a16="http://schemas.microsoft.com/office/drawing/2014/main" id="{260EE805-DBD5-9E9B-9795-80DCA13BEBE4}"/>
              </a:ext>
              <a:ext uri="{C183D7F6-B498-43B3-948B-1728B52AA6E4}">
                <adec:decorative xmlns:adec="http://schemas.microsoft.com/office/drawing/2017/decorative" val="1"/>
              </a:ext>
            </a:extLst>
          </p:cNvPr>
          <p:cNvGrpSpPr/>
          <p:nvPr/>
        </p:nvGrpSpPr>
        <p:grpSpPr>
          <a:xfrm>
            <a:off x="2856024" y="3910526"/>
            <a:ext cx="391084" cy="391084"/>
            <a:chOff x="-3787818" y="791033"/>
            <a:chExt cx="2724236" cy="2724236"/>
          </a:xfrm>
        </p:grpSpPr>
        <p:sp>
          <p:nvSpPr>
            <p:cNvPr id="31" name="Ellipse 30">
              <a:extLst>
                <a:ext uri="{FF2B5EF4-FFF2-40B4-BE49-F238E27FC236}">
                  <a16:creationId xmlns:a16="http://schemas.microsoft.com/office/drawing/2014/main" id="{1744E9FB-69B0-6AD7-0C9C-C21FFFF1D571}"/>
                </a:ext>
              </a:extLst>
            </p:cNvPr>
            <p:cNvSpPr/>
            <p:nvPr/>
          </p:nvSpPr>
          <p:spPr>
            <a:xfrm>
              <a:off x="-3787818" y="791033"/>
              <a:ext cx="2724236" cy="27242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Inria Sans" pitchFamily="2" charset="0"/>
              </a:endParaRPr>
            </a:p>
          </p:txBody>
        </p:sp>
        <p:pic>
          <p:nvPicPr>
            <p:cNvPr id="32" name="Picture 5">
              <a:extLst>
                <a:ext uri="{FF2B5EF4-FFF2-40B4-BE49-F238E27FC236}">
                  <a16:creationId xmlns:a16="http://schemas.microsoft.com/office/drawing/2014/main" id="{7A96F84E-20BA-D01C-AD8E-B8C1CE3A0B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1620" y="1017231"/>
              <a:ext cx="2271839" cy="227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 name="Grafik 23">
            <a:extLst>
              <a:ext uri="{FF2B5EF4-FFF2-40B4-BE49-F238E27FC236}">
                <a16:creationId xmlns:a16="http://schemas.microsoft.com/office/drawing/2014/main" id="{3661AD3D-6C2A-1D74-5A82-3ED042284C3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6758" y="5981394"/>
            <a:ext cx="1023206" cy="1023206"/>
          </a:xfrm>
          <a:prstGeom prst="rect">
            <a:avLst/>
          </a:prstGeom>
        </p:spPr>
      </p:pic>
    </p:spTree>
    <p:extLst>
      <p:ext uri="{BB962C8B-B14F-4D97-AF65-F5344CB8AC3E}">
        <p14:creationId xmlns:p14="http://schemas.microsoft.com/office/powerpoint/2010/main" val="263982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a:xfrm>
            <a:off x="386837" y="344844"/>
            <a:ext cx="6786000" cy="887056"/>
          </a:xfrm>
        </p:spPr>
        <p:txBody>
          <a:bodyPr anchor="t"/>
          <a:lstStyle/>
          <a:p>
            <a:r>
              <a:rPr lang="de-DE" sz="2400" b="1" dirty="0">
                <a:latin typeface="Inria Sans" pitchFamily="2" charset="0"/>
              </a:rPr>
              <a:t>AM2 – Nachhaltigen Konsum fördern </a:t>
            </a:r>
            <a:br>
              <a:rPr lang="de-DE" sz="2400" b="1" dirty="0">
                <a:latin typeface="Inria Sans" pitchFamily="2" charset="0"/>
              </a:rPr>
            </a:br>
            <a:r>
              <a:rPr lang="de-DE" sz="2400" dirty="0">
                <a:latin typeface="Inria Sans" pitchFamily="2" charset="0"/>
              </a:rPr>
              <a:t>Arbeitsblatt 1</a:t>
            </a: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23</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lang="de-DE" sz="1000" b="1" dirty="0">
                <a:latin typeface="Inria Sans" pitchFamily="2" charset="0"/>
              </a:rPr>
              <a:t>AM2</a:t>
            </a:r>
            <a:endParaRPr lang="de-DE" sz="1000" b="1" dirty="0">
              <a:solidFill>
                <a:srgbClr val="FFFFFF"/>
              </a:solidFill>
              <a:latin typeface="Inria Sans" pitchFamily="2" charset="0"/>
            </a:endParaRP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sp>
        <p:nvSpPr>
          <p:cNvPr id="10" name="Rectangle 1">
            <a:extLst>
              <a:ext uri="{FF2B5EF4-FFF2-40B4-BE49-F238E27FC236}">
                <a16:creationId xmlns:a16="http://schemas.microsoft.com/office/drawing/2014/main" id="{2D83F613-D7A6-9F12-FD35-BC734810E13C}"/>
              </a:ext>
            </a:extLst>
          </p:cNvPr>
          <p:cNvSpPr/>
          <p:nvPr/>
        </p:nvSpPr>
        <p:spPr>
          <a:xfrm>
            <a:off x="387860" y="1374292"/>
            <a:ext cx="6784977" cy="828271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bIns="72000" rtlCol="0" anchor="t"/>
          <a:lstStyle/>
          <a:p>
            <a:pPr marR="0" lvl="0" algn="l" defTabSz="914400" rtl="0" eaLnBrk="1" fontAlgn="base" latinLnBrk="0" hangingPunct="1">
              <a:lnSpc>
                <a:spcPct val="120000"/>
              </a:lnSpc>
              <a:spcBef>
                <a:spcPct val="0"/>
              </a:spcBef>
              <a:spcAft>
                <a:spcPts val="600"/>
              </a:spcAft>
              <a:buClrTx/>
              <a:buSzTx/>
              <a:buFontTx/>
              <a:buNone/>
              <a:tabLst/>
              <a:defRPr/>
            </a:pPr>
            <a:r>
              <a:rPr kumimoji="0" lang="de-DE" sz="1600" b="1" i="0" u="none" strike="noStrike" kern="1200" cap="none" spc="0" normalizeH="0" baseline="0" noProof="0" dirty="0">
                <a:ln>
                  <a:noFill/>
                </a:ln>
                <a:solidFill>
                  <a:srgbClr val="007987"/>
                </a:solidFill>
                <a:effectLst/>
                <a:uLnTx/>
                <a:uFillTx/>
                <a:latin typeface="Inria Sans" pitchFamily="2" charset="0"/>
                <a:ea typeface="Calibri" panose="020F0502020204030204" pitchFamily="34" charset="0"/>
                <a:cs typeface="Times New Roman" panose="02020603050405020304" pitchFamily="18" charset="0"/>
              </a:rPr>
              <a:t>Thema 1: Überblick politische Instrumente</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a:t>
            </a:r>
          </a:p>
          <a:p>
            <a:pPr marR="0" lvl="0" algn="l" defTabSz="914400" rtl="0" eaLnBrk="1" fontAlgn="base" latinLnBrk="0" hangingPunct="1">
              <a:lnSpc>
                <a:spcPct val="120000"/>
              </a:lnSpc>
              <a:spcBef>
                <a:spcPct val="0"/>
              </a:spcBef>
              <a:spcAft>
                <a:spcPts val="600"/>
              </a:spcAft>
              <a:buClrTx/>
              <a:buSzTx/>
              <a:buFontTx/>
              <a:buNone/>
              <a:tabLst/>
              <a:defRPr/>
            </a:pPr>
            <a:endParaRPr lang="de-DE" sz="1100" dirty="0">
              <a:solidFill>
                <a:srgbClr val="000000"/>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dirty="0">
              <a:solidFill>
                <a:srgbClr val="000000"/>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dirty="0">
              <a:solidFill>
                <a:srgbClr val="000000"/>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tabLst/>
              <a:defRPr/>
            </a:pP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tabLst/>
              <a:defRPr/>
            </a:pPr>
            <a:r>
              <a:rPr kumimoji="0" lang="de-DE" sz="1100" b="1" i="0" u="none" strike="noStrike" kern="1200" cap="none" spc="0" normalizeH="0" baseline="0" noProof="0" dirty="0">
                <a:ln>
                  <a:noFill/>
                </a:ln>
                <a:solidFill>
                  <a:schemeClr val="accent1"/>
                </a:solidFill>
                <a:effectLst/>
                <a:uLnTx/>
                <a:uFillTx/>
                <a:latin typeface="Inria Sans" pitchFamily="2" charset="0"/>
                <a:ea typeface="Calibri" panose="020F0502020204030204" pitchFamily="34" charset="0"/>
                <a:cs typeface="Times New Roman" panose="02020603050405020304" pitchFamily="18" charset="0"/>
              </a:rPr>
              <a:t>Aufgabe: </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Ordne die Maßnahmen (links) einem Instrument aus dem Werkzeugkoffer der Politik* (rechts) zu.</a:t>
            </a: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endParaRPr lang="de-DE" sz="11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p:txBody>
      </p:sp>
      <p:grpSp>
        <p:nvGrpSpPr>
          <p:cNvPr id="4" name="Gruppieren 3">
            <a:extLst>
              <a:ext uri="{FF2B5EF4-FFF2-40B4-BE49-F238E27FC236}">
                <a16:creationId xmlns:a16="http://schemas.microsoft.com/office/drawing/2014/main" id="{45D2BD16-0A28-0682-0703-2368D0042771}"/>
              </a:ext>
              <a:ext uri="{C183D7F6-B498-43B3-948B-1728B52AA6E4}">
                <adec:decorative xmlns:adec="http://schemas.microsoft.com/office/drawing/2017/decorative" val="1"/>
              </a:ext>
            </a:extLst>
          </p:cNvPr>
          <p:cNvGrpSpPr/>
          <p:nvPr/>
        </p:nvGrpSpPr>
        <p:grpSpPr>
          <a:xfrm>
            <a:off x="5772151" y="10112362"/>
            <a:ext cx="1214678" cy="226591"/>
            <a:chOff x="-3384048" y="2877944"/>
            <a:chExt cx="1135402" cy="226591"/>
          </a:xfrm>
        </p:grpSpPr>
        <p:sp>
          <p:nvSpPr>
            <p:cNvPr id="6" name="Rechteck 5">
              <a:extLst>
                <a:ext uri="{FF2B5EF4-FFF2-40B4-BE49-F238E27FC236}">
                  <a16:creationId xmlns:a16="http://schemas.microsoft.com/office/drawing/2014/main" id="{58DFB7B0-F621-4039-FAEA-B3DD215EE559}"/>
                </a:ext>
              </a:extLst>
            </p:cNvPr>
            <p:cNvSpPr/>
            <p:nvPr/>
          </p:nvSpPr>
          <p:spPr>
            <a:xfrm>
              <a:off x="-3384048" y="2877944"/>
              <a:ext cx="1135402"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Schüler*innen</a:t>
              </a:r>
              <a:endParaRPr lang="en-US" sz="1000" dirty="0">
                <a:solidFill>
                  <a:schemeClr val="bg1"/>
                </a:solidFill>
                <a:latin typeface="Inria Sans" pitchFamily="2" charset="0"/>
              </a:endParaRPr>
            </a:p>
          </p:txBody>
        </p:sp>
        <p:cxnSp>
          <p:nvCxnSpPr>
            <p:cNvPr id="7" name="Gerader Verbinder 6">
              <a:extLst>
                <a:ext uri="{FF2B5EF4-FFF2-40B4-BE49-F238E27FC236}">
                  <a16:creationId xmlns:a16="http://schemas.microsoft.com/office/drawing/2014/main" id="{55C04708-1F72-A3F7-1F4F-3FC9DA222F08}"/>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8" name="Gerader Verbinder 7">
              <a:extLst>
                <a:ext uri="{FF2B5EF4-FFF2-40B4-BE49-F238E27FC236}">
                  <a16:creationId xmlns:a16="http://schemas.microsoft.com/office/drawing/2014/main" id="{4E2840D2-AD43-3D1A-980E-BBB17E79BB4E}"/>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sp>
        <p:nvSpPr>
          <p:cNvPr id="12" name="Rectangle 1">
            <a:extLst>
              <a:ext uri="{FF2B5EF4-FFF2-40B4-BE49-F238E27FC236}">
                <a16:creationId xmlns:a16="http://schemas.microsoft.com/office/drawing/2014/main" id="{269DE694-F817-F02D-8DE5-D4FAE787F77F}"/>
              </a:ext>
            </a:extLst>
          </p:cNvPr>
          <p:cNvSpPr/>
          <p:nvPr/>
        </p:nvSpPr>
        <p:spPr>
          <a:xfrm>
            <a:off x="387860" y="1765092"/>
            <a:ext cx="6784465" cy="1801706"/>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0000"/>
              </a:lnSpc>
              <a:spcAft>
                <a:spcPts val="600"/>
              </a:spcAft>
            </a:pPr>
            <a:r>
              <a:rPr lang="de-DE" sz="1100" dirty="0">
                <a:solidFill>
                  <a:schemeClr val="tx1"/>
                </a:solidFill>
                <a:effectLst/>
                <a:latin typeface="Inria Sans" pitchFamily="2" charset="0"/>
              </a:rPr>
              <a:t>Um Klimaziele zu erreichen, setzt die Politik auf zwei Arten von Instrumenten:</a:t>
            </a:r>
          </a:p>
          <a:p>
            <a:pPr marL="171450" indent="-171450">
              <a:lnSpc>
                <a:spcPct val="120000"/>
              </a:lnSpc>
              <a:spcAft>
                <a:spcPts val="600"/>
              </a:spcAft>
              <a:buClr>
                <a:schemeClr val="accent4"/>
              </a:buClr>
              <a:buFont typeface="Arial" panose="020B0604020202020204" pitchFamily="34" charset="0"/>
              <a:buChar char="•"/>
            </a:pPr>
            <a:r>
              <a:rPr lang="de-DE" sz="1100" dirty="0">
                <a:solidFill>
                  <a:schemeClr val="tx1"/>
                </a:solidFill>
                <a:effectLst/>
                <a:latin typeface="Inria Sans" pitchFamily="2" charset="0"/>
              </a:rPr>
              <a:t>Harte Instrumente (z. B. Gesetze, Verbote, Steuern) → wirken schnell und verbindlich, brauchen aber Kontrollen und Akzeptanz. Beispiel: CO₂-Steuer auf Benzin.</a:t>
            </a:r>
          </a:p>
          <a:p>
            <a:pPr marL="171450" indent="-171450">
              <a:lnSpc>
                <a:spcPct val="120000"/>
              </a:lnSpc>
              <a:spcAft>
                <a:spcPts val="600"/>
              </a:spcAft>
              <a:buClr>
                <a:schemeClr val="accent4"/>
              </a:buClr>
              <a:buFont typeface="Arial" panose="020B0604020202020204" pitchFamily="34" charset="0"/>
              <a:buChar char="•"/>
            </a:pPr>
            <a:r>
              <a:rPr lang="de-DE" sz="1100" dirty="0">
                <a:solidFill>
                  <a:schemeClr val="tx1"/>
                </a:solidFill>
                <a:effectLst/>
                <a:latin typeface="Inria Sans" pitchFamily="2" charset="0"/>
              </a:rPr>
              <a:t>Weiche Instrumente (z. B. Kampagnen, Nudges/Anreize, Aufklärung) → schaffen Akzeptanz und Bewusstsein, sind einfacher umsetzbar, nicht verbindlich. Beispiel: Plakate über nachhaltige Mode.</a:t>
            </a:r>
          </a:p>
          <a:p>
            <a:pPr>
              <a:lnSpc>
                <a:spcPct val="120000"/>
              </a:lnSpc>
              <a:spcAft>
                <a:spcPts val="600"/>
              </a:spcAft>
            </a:pPr>
            <a:r>
              <a:rPr lang="de-DE" sz="1100" dirty="0">
                <a:solidFill>
                  <a:schemeClr val="tx1"/>
                </a:solidFill>
                <a:effectLst/>
                <a:latin typeface="Inria Sans" pitchFamily="2" charset="0"/>
              </a:rPr>
              <a:t>Am besten wirken sie im Team: Harte und weiche Maßnahmen (z. B. Steuer + Aufklärungskampagne) verstärken sich gegenseitig.</a:t>
            </a:r>
          </a:p>
        </p:txBody>
      </p:sp>
      <p:sp>
        <p:nvSpPr>
          <p:cNvPr id="42" name="Textplatzhalter 4">
            <a:extLst>
              <a:ext uri="{FF2B5EF4-FFF2-40B4-BE49-F238E27FC236}">
                <a16:creationId xmlns:a16="http://schemas.microsoft.com/office/drawing/2014/main" id="{1BC75166-2448-EFA1-5F84-FED63054C279}"/>
              </a:ext>
            </a:extLst>
          </p:cNvPr>
          <p:cNvSpPr txBox="1">
            <a:spLocks/>
          </p:cNvSpPr>
          <p:nvPr/>
        </p:nvSpPr>
        <p:spPr bwMode="auto">
          <a:xfrm>
            <a:off x="386837" y="9624807"/>
            <a:ext cx="6635755" cy="294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indent="-246596" algn="l" rtl="0" eaLnBrk="1" fontAlgn="base" hangingPunct="1">
              <a:lnSpc>
                <a:spcPct val="100000"/>
              </a:lnSpc>
              <a:spcBef>
                <a:spcPts val="0"/>
              </a:spcBef>
              <a:spcAft>
                <a:spcPts val="600"/>
              </a:spcAft>
              <a:defRPr sz="1400" b="0">
                <a:solidFill>
                  <a:schemeClr val="bg1"/>
                </a:solidFill>
                <a:latin typeface="+mn-lt"/>
                <a:ea typeface="ＭＳ Ｐゴシック" charset="0"/>
                <a:cs typeface="ＭＳ Ｐゴシック" charset="0"/>
              </a:defRPr>
            </a:lvl1pPr>
            <a:lvl2pPr marL="273050" indent="-273050" algn="l" rtl="0" eaLnBrk="1" fontAlgn="base" hangingPunct="1">
              <a:lnSpc>
                <a:spcPct val="90000"/>
              </a:lnSpc>
              <a:spcBef>
                <a:spcPts val="0"/>
              </a:spcBef>
              <a:spcAft>
                <a:spcPts val="600"/>
              </a:spcAft>
              <a:buClr>
                <a:schemeClr val="accent4"/>
              </a:buClr>
              <a:buSzPct val="120000"/>
              <a:buFont typeface="Arial" charset="0"/>
              <a:buChar char="•"/>
              <a:defRPr sz="1400">
                <a:solidFill>
                  <a:schemeClr val="tx1"/>
                </a:solidFill>
                <a:latin typeface="+mn-lt"/>
                <a:ea typeface="ＭＳ Ｐゴシック" charset="0"/>
              </a:defRPr>
            </a:lvl2pPr>
            <a:lvl3pPr marL="538163" indent="-268288" algn="l" rtl="0" eaLnBrk="1" fontAlgn="base" hangingPunct="1">
              <a:lnSpc>
                <a:spcPct val="90000"/>
              </a:lnSpc>
              <a:spcBef>
                <a:spcPts val="0"/>
              </a:spcBef>
              <a:spcAft>
                <a:spcPts val="600"/>
              </a:spcAft>
              <a:buClr>
                <a:schemeClr val="accent4"/>
              </a:buClr>
              <a:buSzPct val="120000"/>
              <a:buFont typeface="Arial" charset="0"/>
              <a:buChar char="•"/>
              <a:tabLst/>
              <a:defRPr sz="1400">
                <a:solidFill>
                  <a:schemeClr val="tx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indent="-269875" algn="l" rtl="0" eaLnBrk="1" fontAlgn="base" hangingPunct="1">
              <a:lnSpc>
                <a:spcPct val="90000"/>
              </a:lnSpc>
              <a:spcBef>
                <a:spcPts val="0"/>
              </a:spcBef>
              <a:spcAft>
                <a:spcPts val="600"/>
              </a:spcAft>
              <a:buClr>
                <a:schemeClr val="accent4"/>
              </a:buClr>
              <a:buFont typeface="Arial" panose="020B0604020202020204" pitchFamily="34" charset="0"/>
              <a:buChar char="•"/>
              <a:tabLst/>
              <a:defRPr sz="1400" b="0" i="0">
                <a:solidFill>
                  <a:schemeClr val="tx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r>
              <a:rPr lang="de-DE" sz="900" i="1" kern="0" dirty="0">
                <a:solidFill>
                  <a:schemeClr val="tx1"/>
                </a:solidFill>
                <a:latin typeface="Inria Sans" pitchFamily="2" charset="0"/>
              </a:rPr>
              <a:t>* Quelle: eigene Darstellung nach Wolff et al (2020) &amp; The </a:t>
            </a:r>
            <a:r>
              <a:rPr lang="de-DE" sz="900" i="1" kern="0" dirty="0" err="1">
                <a:solidFill>
                  <a:schemeClr val="tx1"/>
                </a:solidFill>
                <a:latin typeface="Inria Sans" pitchFamily="2" charset="0"/>
              </a:rPr>
              <a:t>Nuffield</a:t>
            </a:r>
            <a:r>
              <a:rPr lang="de-DE" sz="900" i="1" kern="0" dirty="0">
                <a:solidFill>
                  <a:schemeClr val="tx1"/>
                </a:solidFill>
                <a:latin typeface="Inria Sans" pitchFamily="2" charset="0"/>
              </a:rPr>
              <a:t> Council on </a:t>
            </a:r>
            <a:r>
              <a:rPr lang="de-DE" sz="900" i="1" kern="0" dirty="0" err="1">
                <a:solidFill>
                  <a:schemeClr val="tx1"/>
                </a:solidFill>
                <a:latin typeface="Inria Sans" pitchFamily="2" charset="0"/>
              </a:rPr>
              <a:t>Bioethics</a:t>
            </a:r>
            <a:r>
              <a:rPr lang="de-DE" sz="900" i="1" kern="0" dirty="0">
                <a:solidFill>
                  <a:schemeClr val="tx1"/>
                </a:solidFill>
                <a:latin typeface="Inria Sans" pitchFamily="2" charset="0"/>
              </a:rPr>
              <a:t> (2007)</a:t>
            </a:r>
          </a:p>
        </p:txBody>
      </p:sp>
      <p:grpSp>
        <p:nvGrpSpPr>
          <p:cNvPr id="11" name="Gruppieren 10" descr="Werkzeugkoffer der Politik">
            <a:extLst>
              <a:ext uri="{FF2B5EF4-FFF2-40B4-BE49-F238E27FC236}">
                <a16:creationId xmlns:a16="http://schemas.microsoft.com/office/drawing/2014/main" id="{8D143A9F-3587-0E42-8EE8-FA586FAEC93A}"/>
              </a:ext>
            </a:extLst>
          </p:cNvPr>
          <p:cNvGrpSpPr/>
          <p:nvPr/>
        </p:nvGrpSpPr>
        <p:grpSpPr>
          <a:xfrm>
            <a:off x="4012588" y="4094365"/>
            <a:ext cx="3180648" cy="5476684"/>
            <a:chOff x="4012588" y="4094365"/>
            <a:chExt cx="3180648" cy="5476684"/>
          </a:xfrm>
        </p:grpSpPr>
        <p:grpSp>
          <p:nvGrpSpPr>
            <p:cNvPr id="36" name="Gruppieren 35">
              <a:extLst>
                <a:ext uri="{FF2B5EF4-FFF2-40B4-BE49-F238E27FC236}">
                  <a16:creationId xmlns:a16="http://schemas.microsoft.com/office/drawing/2014/main" id="{A105B93E-D81B-3836-207C-936CCF3678C1}"/>
                </a:ext>
                <a:ext uri="{C183D7F6-B498-43B3-948B-1728B52AA6E4}">
                  <adec:decorative xmlns:adec="http://schemas.microsoft.com/office/drawing/2017/decorative" val="1"/>
                </a:ext>
              </a:extLst>
            </p:cNvPr>
            <p:cNvGrpSpPr/>
            <p:nvPr/>
          </p:nvGrpSpPr>
          <p:grpSpPr>
            <a:xfrm>
              <a:off x="6723800" y="4094365"/>
              <a:ext cx="469436" cy="5476681"/>
              <a:chOff x="3155006" y="5262820"/>
              <a:chExt cx="1471485" cy="4335580"/>
            </a:xfrm>
          </p:grpSpPr>
          <p:cxnSp>
            <p:nvCxnSpPr>
              <p:cNvPr id="19" name="Gerade Verbindung mit Pfeil 18">
                <a:extLst>
                  <a:ext uri="{FF2B5EF4-FFF2-40B4-BE49-F238E27FC236}">
                    <a16:creationId xmlns:a16="http://schemas.microsoft.com/office/drawing/2014/main" id="{50275E4F-1770-E009-462C-22AC74AAD8E5}"/>
                  </a:ext>
                </a:extLst>
              </p:cNvPr>
              <p:cNvCxnSpPr>
                <a:cxnSpLocks/>
              </p:cNvCxnSpPr>
              <p:nvPr/>
            </p:nvCxnSpPr>
            <p:spPr bwMode="auto">
              <a:xfrm flipV="1">
                <a:off x="3155006" y="5262820"/>
                <a:ext cx="0" cy="4335580"/>
              </a:xfrm>
              <a:prstGeom prst="straightConnector1">
                <a:avLst/>
              </a:prstGeom>
              <a:solidFill>
                <a:schemeClr val="accent1"/>
              </a:solidFill>
              <a:ln w="19050" cap="flat" cmpd="sng" algn="ctr">
                <a:gradFill flip="none" rotWithShape="1">
                  <a:gsLst>
                    <a:gs pos="0">
                      <a:schemeClr val="accent6"/>
                    </a:gs>
                    <a:gs pos="100000">
                      <a:schemeClr val="accent4"/>
                    </a:gs>
                  </a:gsLst>
                  <a:lin ang="5400000" scaled="1"/>
                  <a:tileRect/>
                </a:gradFill>
                <a:prstDash val="solid"/>
                <a:round/>
                <a:headEnd type="none" w="med" len="med"/>
                <a:tailEnd type="triangle"/>
              </a:ln>
              <a:effectLst/>
            </p:spPr>
          </p:cxnSp>
          <p:sp>
            <p:nvSpPr>
              <p:cNvPr id="21" name="Rechteck 20">
                <a:extLst>
                  <a:ext uri="{FF2B5EF4-FFF2-40B4-BE49-F238E27FC236}">
                    <a16:creationId xmlns:a16="http://schemas.microsoft.com/office/drawing/2014/main" id="{B7158B4E-1CCD-08C7-2F72-9A942A621167}"/>
                  </a:ext>
                </a:extLst>
              </p:cNvPr>
              <p:cNvSpPr/>
              <p:nvPr/>
            </p:nvSpPr>
            <p:spPr>
              <a:xfrm rot="16200000">
                <a:off x="2725618" y="7679425"/>
                <a:ext cx="2615808" cy="1185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fontAlgn="auto">
                  <a:spcBef>
                    <a:spcPts val="0"/>
                  </a:spcBef>
                  <a:spcAft>
                    <a:spcPts val="0"/>
                  </a:spcAft>
                </a:pPr>
                <a:r>
                  <a:rPr lang="de-DE" sz="900" i="1" dirty="0">
                    <a:solidFill>
                      <a:schemeClr val="accent4"/>
                    </a:solidFill>
                    <a:latin typeface="Inria Sans" pitchFamily="2" charset="0"/>
                  </a:rPr>
                  <a:t>Staatliche Eingriffstiefe in die Handlungsfreiheit </a:t>
                </a:r>
                <a:br>
                  <a:rPr lang="de-DE" sz="900" i="1" dirty="0">
                    <a:solidFill>
                      <a:schemeClr val="accent4"/>
                    </a:solidFill>
                    <a:latin typeface="Inria Sans" pitchFamily="2" charset="0"/>
                  </a:rPr>
                </a:br>
                <a:r>
                  <a:rPr lang="de-DE" sz="900" i="1" dirty="0">
                    <a:solidFill>
                      <a:schemeClr val="accent4"/>
                    </a:solidFill>
                    <a:latin typeface="Inria Sans" pitchFamily="2" charset="0"/>
                  </a:rPr>
                  <a:t>von z.B. Verbraucher*innen und Unternehmen</a:t>
                </a:r>
              </a:p>
            </p:txBody>
          </p:sp>
        </p:grpSp>
        <p:sp>
          <p:nvSpPr>
            <p:cNvPr id="15" name="Rechteck 14">
              <a:extLst>
                <a:ext uri="{FF2B5EF4-FFF2-40B4-BE49-F238E27FC236}">
                  <a16:creationId xmlns:a16="http://schemas.microsoft.com/office/drawing/2014/main" id="{5C4BF381-CC70-3AE2-5D5E-DF0DAE8D0C4E}"/>
                </a:ext>
              </a:extLst>
            </p:cNvPr>
            <p:cNvSpPr/>
            <p:nvPr/>
          </p:nvSpPr>
          <p:spPr>
            <a:xfrm>
              <a:off x="4012588" y="7871989"/>
              <a:ext cx="2570720" cy="754654"/>
            </a:xfrm>
            <a:prstGeom prst="rect">
              <a:avLst/>
            </a:prstGeom>
            <a:solidFill>
              <a:srgbClr val="EBF6F8"/>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358775"/>
              <a:r>
                <a:rPr lang="de-DE" sz="1000" b="1" dirty="0">
                  <a:solidFill>
                    <a:schemeClr val="accent1"/>
                  </a:solidFill>
                  <a:latin typeface="Inria Sans" pitchFamily="2" charset="0"/>
                </a:rPr>
                <a:t>Verhaltenswissenschaftlich fundierte Instrumente</a:t>
              </a:r>
              <a:endParaRPr lang="de-DE" sz="1000" dirty="0">
                <a:solidFill>
                  <a:schemeClr val="accent1"/>
                </a:solidFill>
                <a:latin typeface="Inria Sans" pitchFamily="2" charset="0"/>
              </a:endParaRPr>
            </a:p>
            <a:p>
              <a:pPr marL="358775"/>
              <a:r>
                <a:rPr lang="de-DE" sz="1000" dirty="0">
                  <a:solidFill>
                    <a:schemeClr val="tx1"/>
                  </a:solidFill>
                  <a:latin typeface="Inria Sans" pitchFamily="2" charset="0"/>
                </a:rPr>
                <a:t>Nudges/Anreize, Voreinstellungen (</a:t>
              </a:r>
              <a:r>
                <a:rPr lang="de-DE" sz="1000" dirty="0" err="1">
                  <a:solidFill>
                    <a:schemeClr val="tx1"/>
                  </a:solidFill>
                  <a:latin typeface="Inria Sans" pitchFamily="2" charset="0"/>
                </a:rPr>
                <a:t>defaults</a:t>
              </a:r>
              <a:r>
                <a:rPr lang="de-DE" sz="1000" dirty="0">
                  <a:solidFill>
                    <a:schemeClr val="tx1"/>
                  </a:solidFill>
                  <a:latin typeface="Inria Sans" pitchFamily="2" charset="0"/>
                </a:rPr>
                <a:t>), verändertes Wahlangebot</a:t>
              </a:r>
            </a:p>
          </p:txBody>
        </p:sp>
        <p:sp>
          <p:nvSpPr>
            <p:cNvPr id="16" name="Rechteck 15">
              <a:extLst>
                <a:ext uri="{FF2B5EF4-FFF2-40B4-BE49-F238E27FC236}">
                  <a16:creationId xmlns:a16="http://schemas.microsoft.com/office/drawing/2014/main" id="{AB0A94D2-69BC-9E31-BC39-4F37AB25772D}"/>
                </a:ext>
              </a:extLst>
            </p:cNvPr>
            <p:cNvSpPr/>
            <p:nvPr/>
          </p:nvSpPr>
          <p:spPr>
            <a:xfrm>
              <a:off x="4012588" y="5038773"/>
              <a:ext cx="2570720" cy="754654"/>
            </a:xfrm>
            <a:prstGeom prst="rect">
              <a:avLst/>
            </a:prstGeom>
            <a:solidFill>
              <a:srgbClr val="EBF6F8"/>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358775"/>
              <a:r>
                <a:rPr lang="de-DE" sz="1000" b="1" dirty="0">
                  <a:solidFill>
                    <a:schemeClr val="accent1"/>
                  </a:solidFill>
                  <a:latin typeface="Inria Sans" pitchFamily="2" charset="0"/>
                </a:rPr>
                <a:t>Wirtschaftspolitische Instrumente</a:t>
              </a:r>
              <a:endParaRPr lang="de-DE" sz="1000" dirty="0">
                <a:solidFill>
                  <a:schemeClr val="accent1"/>
                </a:solidFill>
                <a:latin typeface="Inria Sans" pitchFamily="2" charset="0"/>
              </a:endParaRPr>
            </a:p>
            <a:p>
              <a:pPr marL="358775"/>
              <a:r>
                <a:rPr lang="de-DE" sz="1000" dirty="0">
                  <a:solidFill>
                    <a:schemeClr val="tx1"/>
                  </a:solidFill>
                  <a:latin typeface="Inria Sans" pitchFamily="2" charset="0"/>
                </a:rPr>
                <a:t>Steuern, positive Anreize (Subventionen), Vorteile</a:t>
              </a:r>
            </a:p>
          </p:txBody>
        </p:sp>
        <p:sp>
          <p:nvSpPr>
            <p:cNvPr id="17" name="Rechteck 16">
              <a:extLst>
                <a:ext uri="{FF2B5EF4-FFF2-40B4-BE49-F238E27FC236}">
                  <a16:creationId xmlns:a16="http://schemas.microsoft.com/office/drawing/2014/main" id="{41F1DA04-B0EA-E402-DD79-7833736B078C}"/>
                </a:ext>
              </a:extLst>
            </p:cNvPr>
            <p:cNvSpPr/>
            <p:nvPr/>
          </p:nvSpPr>
          <p:spPr>
            <a:xfrm>
              <a:off x="4012588" y="5983181"/>
              <a:ext cx="2570720" cy="754654"/>
            </a:xfrm>
            <a:prstGeom prst="rect">
              <a:avLst/>
            </a:prstGeom>
            <a:solidFill>
              <a:srgbClr val="EBF6F8"/>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358775"/>
              <a:r>
                <a:rPr lang="de-DE" sz="1000" b="1" dirty="0">
                  <a:solidFill>
                    <a:schemeClr val="accent1"/>
                  </a:solidFill>
                  <a:latin typeface="Inria Sans" pitchFamily="2" charset="0"/>
                </a:rPr>
                <a:t>Kooperative Instrumente</a:t>
              </a:r>
              <a:endParaRPr lang="de-DE" sz="1000" dirty="0">
                <a:solidFill>
                  <a:schemeClr val="accent1"/>
                </a:solidFill>
                <a:latin typeface="Inria Sans" pitchFamily="2" charset="0"/>
              </a:endParaRPr>
            </a:p>
            <a:p>
              <a:pPr marL="358775"/>
              <a:r>
                <a:rPr lang="de-DE" sz="1000" dirty="0">
                  <a:solidFill>
                    <a:schemeClr val="tx1"/>
                  </a:solidFill>
                  <a:latin typeface="Inria Sans" pitchFamily="2" charset="0"/>
                </a:rPr>
                <a:t>Freiwillige Selbstverpflichtungen, Vereinbarungen, Runde Tische</a:t>
              </a:r>
            </a:p>
          </p:txBody>
        </p:sp>
        <p:sp>
          <p:nvSpPr>
            <p:cNvPr id="18" name="Rechteck 17">
              <a:extLst>
                <a:ext uri="{FF2B5EF4-FFF2-40B4-BE49-F238E27FC236}">
                  <a16:creationId xmlns:a16="http://schemas.microsoft.com/office/drawing/2014/main" id="{9210BEAA-675B-EA35-E2BA-96AA0547F0FC}"/>
                </a:ext>
              </a:extLst>
            </p:cNvPr>
            <p:cNvSpPr/>
            <p:nvPr/>
          </p:nvSpPr>
          <p:spPr>
            <a:xfrm>
              <a:off x="4012588" y="4094367"/>
              <a:ext cx="2570720" cy="754654"/>
            </a:xfrm>
            <a:prstGeom prst="rect">
              <a:avLst/>
            </a:prstGeom>
            <a:solidFill>
              <a:srgbClr val="EBF6F8"/>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358775"/>
              <a:r>
                <a:rPr lang="de-DE" sz="1000" b="1" dirty="0">
                  <a:solidFill>
                    <a:schemeClr val="accent1"/>
                  </a:solidFill>
                  <a:latin typeface="Inria Sans" pitchFamily="2" charset="0"/>
                </a:rPr>
                <a:t>Ordnungspolitische Instrumente</a:t>
              </a:r>
            </a:p>
            <a:p>
              <a:pPr marL="358775"/>
              <a:r>
                <a:rPr lang="de-DE" sz="1000" dirty="0">
                  <a:solidFill>
                    <a:schemeClr val="tx1"/>
                  </a:solidFill>
                  <a:latin typeface="Inria Sans" pitchFamily="2" charset="0"/>
                </a:rPr>
                <a:t>Gesetze, Standards, Technologien auslaufen lassen</a:t>
              </a:r>
            </a:p>
          </p:txBody>
        </p:sp>
        <p:sp>
          <p:nvSpPr>
            <p:cNvPr id="33" name="Rechteck 32">
              <a:extLst>
                <a:ext uri="{FF2B5EF4-FFF2-40B4-BE49-F238E27FC236}">
                  <a16:creationId xmlns:a16="http://schemas.microsoft.com/office/drawing/2014/main" id="{8C1BD295-409D-5C82-BC72-71FDC0A8C058}"/>
                </a:ext>
              </a:extLst>
            </p:cNvPr>
            <p:cNvSpPr/>
            <p:nvPr/>
          </p:nvSpPr>
          <p:spPr>
            <a:xfrm>
              <a:off x="4012588" y="6927585"/>
              <a:ext cx="2570720" cy="754654"/>
            </a:xfrm>
            <a:prstGeom prst="rect">
              <a:avLst/>
            </a:prstGeom>
            <a:solidFill>
              <a:srgbClr val="EBF6F8"/>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358775"/>
              <a:r>
                <a:rPr lang="de-DE" sz="1000" b="1" dirty="0">
                  <a:solidFill>
                    <a:schemeClr val="accent1"/>
                  </a:solidFill>
                  <a:latin typeface="Inria Sans" pitchFamily="2" charset="0"/>
                </a:rPr>
                <a:t>Bereitstellung von technischen Mitteln und Infrastruktur</a:t>
              </a:r>
              <a:endParaRPr lang="de-DE" sz="1000" dirty="0">
                <a:solidFill>
                  <a:schemeClr val="accent1"/>
                </a:solidFill>
                <a:latin typeface="Inria Sans" pitchFamily="2" charset="0"/>
              </a:endParaRPr>
            </a:p>
            <a:p>
              <a:pPr marL="358775"/>
              <a:r>
                <a:rPr lang="de-DE" sz="1000" dirty="0">
                  <a:solidFill>
                    <a:schemeClr val="tx1"/>
                  </a:solidFill>
                  <a:latin typeface="Inria Sans" pitchFamily="2" charset="0"/>
                </a:rPr>
                <a:t>Ausbau ÖPNV, Ladesäulen E-Autos</a:t>
              </a:r>
            </a:p>
          </p:txBody>
        </p:sp>
        <p:sp>
          <p:nvSpPr>
            <p:cNvPr id="29" name="Rechteck 28">
              <a:extLst>
                <a:ext uri="{FF2B5EF4-FFF2-40B4-BE49-F238E27FC236}">
                  <a16:creationId xmlns:a16="http://schemas.microsoft.com/office/drawing/2014/main" id="{CEE8F923-5A1E-84DD-9236-0C38EB3D13A5}"/>
                </a:ext>
              </a:extLst>
            </p:cNvPr>
            <p:cNvSpPr/>
            <p:nvPr/>
          </p:nvSpPr>
          <p:spPr>
            <a:xfrm>
              <a:off x="4012588" y="8816395"/>
              <a:ext cx="2570720" cy="754654"/>
            </a:xfrm>
            <a:prstGeom prst="rect">
              <a:avLst/>
            </a:prstGeom>
            <a:solidFill>
              <a:srgbClr val="EBF6F8"/>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358775"/>
              <a:r>
                <a:rPr lang="de-DE" sz="1000" b="1" dirty="0">
                  <a:solidFill>
                    <a:schemeClr val="accent1"/>
                  </a:solidFill>
                  <a:latin typeface="Inria Sans" pitchFamily="2" charset="0"/>
                </a:rPr>
                <a:t>Kommunikative Instrumente</a:t>
              </a:r>
              <a:endParaRPr lang="de-DE" sz="1000" dirty="0">
                <a:solidFill>
                  <a:schemeClr val="accent1"/>
                </a:solidFill>
                <a:latin typeface="Inria Sans" pitchFamily="2" charset="0"/>
              </a:endParaRPr>
            </a:p>
            <a:p>
              <a:pPr marL="358775"/>
              <a:r>
                <a:rPr lang="de-DE" sz="1000" dirty="0">
                  <a:solidFill>
                    <a:schemeClr val="tx1"/>
                  </a:solidFill>
                  <a:latin typeface="Inria Sans" pitchFamily="2" charset="0"/>
                </a:rPr>
                <a:t>Kampagnen, Labels, Beratungsangebote, Bildung, Aufklärung</a:t>
              </a:r>
            </a:p>
          </p:txBody>
        </p:sp>
        <p:pic>
          <p:nvPicPr>
            <p:cNvPr id="34" name="Grafik 33">
              <a:extLst>
                <a:ext uri="{FF2B5EF4-FFF2-40B4-BE49-F238E27FC236}">
                  <a16:creationId xmlns:a16="http://schemas.microsoft.com/office/drawing/2014/main" id="{33F68357-1E1D-154E-5A90-D7C24B2EAC47}"/>
                </a:ext>
              </a:extLst>
            </p:cNvPr>
            <p:cNvPicPr>
              <a:picLocks noChangeAspect="1"/>
            </p:cNvPicPr>
            <p:nvPr/>
          </p:nvPicPr>
          <p:blipFill>
            <a:blip r:embed="rId3">
              <a:duotone>
                <a:schemeClr val="accent3">
                  <a:shade val="45000"/>
                  <a:satMod val="135000"/>
                </a:schemeClr>
                <a:prstClr val="white"/>
              </a:duotone>
            </a:blip>
            <a:stretch>
              <a:fillRect/>
            </a:stretch>
          </p:blipFill>
          <p:spPr>
            <a:xfrm>
              <a:off x="4108908" y="7169722"/>
              <a:ext cx="270380" cy="270380"/>
            </a:xfrm>
            <a:prstGeom prst="rect">
              <a:avLst/>
            </a:prstGeom>
          </p:spPr>
        </p:pic>
        <p:pic>
          <p:nvPicPr>
            <p:cNvPr id="24" name="Grafik 23">
              <a:extLst>
                <a:ext uri="{FF2B5EF4-FFF2-40B4-BE49-F238E27FC236}">
                  <a16:creationId xmlns:a16="http://schemas.microsoft.com/office/drawing/2014/main" id="{C9D84BF0-1886-0001-CF52-594011AFAF0C}"/>
                </a:ext>
              </a:extLst>
            </p:cNvPr>
            <p:cNvPicPr>
              <a:picLocks noChangeAspect="1"/>
            </p:cNvPicPr>
            <p:nvPr/>
          </p:nvPicPr>
          <p:blipFill>
            <a:blip r:embed="rId4">
              <a:duotone>
                <a:schemeClr val="accent3">
                  <a:shade val="45000"/>
                  <a:satMod val="135000"/>
                </a:schemeClr>
                <a:prstClr val="white"/>
              </a:duotone>
            </a:blip>
            <a:stretch>
              <a:fillRect/>
            </a:stretch>
          </p:blipFill>
          <p:spPr>
            <a:xfrm>
              <a:off x="4108908" y="8114126"/>
              <a:ext cx="270380" cy="270380"/>
            </a:xfrm>
            <a:prstGeom prst="rect">
              <a:avLst/>
            </a:prstGeom>
          </p:spPr>
        </p:pic>
        <p:pic>
          <p:nvPicPr>
            <p:cNvPr id="25" name="Grafik 24">
              <a:extLst>
                <a:ext uri="{FF2B5EF4-FFF2-40B4-BE49-F238E27FC236}">
                  <a16:creationId xmlns:a16="http://schemas.microsoft.com/office/drawing/2014/main" id="{A3C3E0AE-5D4A-218B-6CEE-BC0A9BDF07A0}"/>
                </a:ext>
              </a:extLst>
            </p:cNvPr>
            <p:cNvPicPr>
              <a:picLocks noChangeAspect="1"/>
            </p:cNvPicPr>
            <p:nvPr/>
          </p:nvPicPr>
          <p:blipFill>
            <a:blip r:embed="rId5">
              <a:duotone>
                <a:schemeClr val="accent3">
                  <a:shade val="45000"/>
                  <a:satMod val="135000"/>
                </a:schemeClr>
                <a:prstClr val="white"/>
              </a:duotone>
            </a:blip>
            <a:stretch>
              <a:fillRect/>
            </a:stretch>
          </p:blipFill>
          <p:spPr>
            <a:xfrm>
              <a:off x="4080608" y="6200343"/>
              <a:ext cx="326980" cy="326980"/>
            </a:xfrm>
            <a:prstGeom prst="rect">
              <a:avLst/>
            </a:prstGeom>
          </p:spPr>
        </p:pic>
        <p:pic>
          <p:nvPicPr>
            <p:cNvPr id="26" name="Grafik 25">
              <a:extLst>
                <a:ext uri="{FF2B5EF4-FFF2-40B4-BE49-F238E27FC236}">
                  <a16:creationId xmlns:a16="http://schemas.microsoft.com/office/drawing/2014/main" id="{A52324A5-5C48-C9C8-FB3A-0538C500BEA3}"/>
                </a:ext>
              </a:extLst>
            </p:cNvPr>
            <p:cNvPicPr>
              <a:picLocks noChangeAspect="1"/>
            </p:cNvPicPr>
            <p:nvPr/>
          </p:nvPicPr>
          <p:blipFill>
            <a:blip r:embed="rId6">
              <a:duotone>
                <a:schemeClr val="accent3">
                  <a:shade val="45000"/>
                  <a:satMod val="135000"/>
                </a:schemeClr>
                <a:prstClr val="white"/>
              </a:duotone>
            </a:blip>
            <a:stretch>
              <a:fillRect/>
            </a:stretch>
          </p:blipFill>
          <p:spPr>
            <a:xfrm>
              <a:off x="4108908" y="5285970"/>
              <a:ext cx="270380" cy="270380"/>
            </a:xfrm>
            <a:prstGeom prst="rect">
              <a:avLst/>
            </a:prstGeom>
          </p:spPr>
        </p:pic>
        <p:pic>
          <p:nvPicPr>
            <p:cNvPr id="27" name="Grafik 26">
              <a:extLst>
                <a:ext uri="{FF2B5EF4-FFF2-40B4-BE49-F238E27FC236}">
                  <a16:creationId xmlns:a16="http://schemas.microsoft.com/office/drawing/2014/main" id="{0E1E6F04-6380-26B7-1AE8-88C066346E5E}"/>
                </a:ext>
              </a:extLst>
            </p:cNvPr>
            <p:cNvPicPr>
              <a:picLocks noChangeAspect="1"/>
            </p:cNvPicPr>
            <p:nvPr/>
          </p:nvPicPr>
          <p:blipFill>
            <a:blip r:embed="rId7">
              <a:duotone>
                <a:schemeClr val="accent3">
                  <a:shade val="45000"/>
                  <a:satMod val="135000"/>
                </a:schemeClr>
                <a:prstClr val="white"/>
              </a:duotone>
            </a:blip>
            <a:stretch>
              <a:fillRect/>
            </a:stretch>
          </p:blipFill>
          <p:spPr>
            <a:xfrm>
              <a:off x="4108908" y="4339408"/>
              <a:ext cx="270380" cy="270380"/>
            </a:xfrm>
            <a:prstGeom prst="rect">
              <a:avLst/>
            </a:prstGeom>
          </p:spPr>
        </p:pic>
        <p:grpSp>
          <p:nvGrpSpPr>
            <p:cNvPr id="30" name="Gruppieren 29">
              <a:extLst>
                <a:ext uri="{FF2B5EF4-FFF2-40B4-BE49-F238E27FC236}">
                  <a16:creationId xmlns:a16="http://schemas.microsoft.com/office/drawing/2014/main" id="{E7507843-291D-0833-559D-59FF876A2C8F}"/>
                </a:ext>
              </a:extLst>
            </p:cNvPr>
            <p:cNvGrpSpPr/>
            <p:nvPr/>
          </p:nvGrpSpPr>
          <p:grpSpPr>
            <a:xfrm>
              <a:off x="4088905" y="9089333"/>
              <a:ext cx="310386" cy="217270"/>
              <a:chOff x="-2342352" y="6518056"/>
              <a:chExt cx="300000" cy="210000"/>
            </a:xfrm>
            <a:solidFill>
              <a:srgbClr val="128491"/>
            </a:solidFill>
          </p:grpSpPr>
          <p:sp>
            <p:nvSpPr>
              <p:cNvPr id="31" name="Freihandform: Form 30">
                <a:extLst>
                  <a:ext uri="{FF2B5EF4-FFF2-40B4-BE49-F238E27FC236}">
                    <a16:creationId xmlns:a16="http://schemas.microsoft.com/office/drawing/2014/main" id="{E3FC7A2B-068E-A3D6-D688-05F7052D5F7B}"/>
                  </a:ext>
                </a:extLst>
              </p:cNvPr>
              <p:cNvSpPr/>
              <p:nvPr/>
            </p:nvSpPr>
            <p:spPr>
              <a:xfrm>
                <a:off x="-2342352" y="6518056"/>
                <a:ext cx="187500" cy="168750"/>
              </a:xfrm>
              <a:custGeom>
                <a:avLst/>
                <a:gdLst>
                  <a:gd name="connsiteX0" fmla="*/ 128584 w 187500"/>
                  <a:gd name="connsiteY0" fmla="*/ 27334 h 168750"/>
                  <a:gd name="connsiteX1" fmla="*/ 188584 w 187500"/>
                  <a:gd name="connsiteY1" fmla="*/ 27334 h 168750"/>
                  <a:gd name="connsiteX2" fmla="*/ 188584 w 187500"/>
                  <a:gd name="connsiteY2" fmla="*/ 16084 h 168750"/>
                  <a:gd name="connsiteX3" fmla="*/ 173584 w 187500"/>
                  <a:gd name="connsiteY3" fmla="*/ 1084 h 168750"/>
                  <a:gd name="connsiteX4" fmla="*/ 16084 w 187500"/>
                  <a:gd name="connsiteY4" fmla="*/ 1084 h 168750"/>
                  <a:gd name="connsiteX5" fmla="*/ 1084 w 187500"/>
                  <a:gd name="connsiteY5" fmla="*/ 16084 h 168750"/>
                  <a:gd name="connsiteX6" fmla="*/ 1084 w 187500"/>
                  <a:gd name="connsiteY6" fmla="*/ 117334 h 168750"/>
                  <a:gd name="connsiteX7" fmla="*/ 16084 w 187500"/>
                  <a:gd name="connsiteY7" fmla="*/ 132334 h 168750"/>
                  <a:gd name="connsiteX8" fmla="*/ 38584 w 187500"/>
                  <a:gd name="connsiteY8" fmla="*/ 132334 h 168750"/>
                  <a:gd name="connsiteX9" fmla="*/ 38584 w 187500"/>
                  <a:gd name="connsiteY9" fmla="*/ 169834 h 168750"/>
                  <a:gd name="connsiteX10" fmla="*/ 76084 w 187500"/>
                  <a:gd name="connsiteY10" fmla="*/ 132334 h 168750"/>
                  <a:gd name="connsiteX11" fmla="*/ 98584 w 187500"/>
                  <a:gd name="connsiteY11" fmla="*/ 132334 h 168750"/>
                  <a:gd name="connsiteX12" fmla="*/ 98584 w 187500"/>
                  <a:gd name="connsiteY12" fmla="*/ 57334 h 168750"/>
                  <a:gd name="connsiteX13" fmla="*/ 128584 w 187500"/>
                  <a:gd name="connsiteY13" fmla="*/ 27334 h 16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500" h="168750">
                    <a:moveTo>
                      <a:pt x="128584" y="27334"/>
                    </a:moveTo>
                    <a:lnTo>
                      <a:pt x="188584" y="27334"/>
                    </a:lnTo>
                    <a:lnTo>
                      <a:pt x="188584" y="16084"/>
                    </a:lnTo>
                    <a:cubicBezTo>
                      <a:pt x="188584" y="7834"/>
                      <a:pt x="181834" y="1084"/>
                      <a:pt x="173584" y="1084"/>
                    </a:cubicBezTo>
                    <a:lnTo>
                      <a:pt x="16084" y="1084"/>
                    </a:lnTo>
                    <a:cubicBezTo>
                      <a:pt x="7834" y="1084"/>
                      <a:pt x="1084" y="7834"/>
                      <a:pt x="1084" y="16084"/>
                    </a:cubicBezTo>
                    <a:lnTo>
                      <a:pt x="1084" y="117334"/>
                    </a:lnTo>
                    <a:cubicBezTo>
                      <a:pt x="1084" y="125584"/>
                      <a:pt x="7834" y="132334"/>
                      <a:pt x="16084" y="132334"/>
                    </a:cubicBezTo>
                    <a:lnTo>
                      <a:pt x="38584" y="132334"/>
                    </a:lnTo>
                    <a:lnTo>
                      <a:pt x="38584" y="169834"/>
                    </a:lnTo>
                    <a:lnTo>
                      <a:pt x="76084" y="132334"/>
                    </a:lnTo>
                    <a:lnTo>
                      <a:pt x="98584" y="132334"/>
                    </a:lnTo>
                    <a:lnTo>
                      <a:pt x="98584" y="57334"/>
                    </a:lnTo>
                    <a:cubicBezTo>
                      <a:pt x="98584" y="40834"/>
                      <a:pt x="112084" y="27334"/>
                      <a:pt x="128584" y="27334"/>
                    </a:cubicBezTo>
                    <a:close/>
                  </a:path>
                </a:pathLst>
              </a:custGeom>
              <a:grpFill/>
              <a:ln w="3671" cap="flat">
                <a:noFill/>
                <a:prstDash val="solid"/>
                <a:miter/>
              </a:ln>
            </p:spPr>
            <p:txBody>
              <a:bodyPr rtlCol="0" anchor="ctr"/>
              <a:lstStyle/>
              <a:p>
                <a:endParaRPr lang="de-DE"/>
              </a:p>
            </p:txBody>
          </p:sp>
          <p:sp>
            <p:nvSpPr>
              <p:cNvPr id="32" name="Freihandform: Form 31">
                <a:extLst>
                  <a:ext uri="{FF2B5EF4-FFF2-40B4-BE49-F238E27FC236}">
                    <a16:creationId xmlns:a16="http://schemas.microsoft.com/office/drawing/2014/main" id="{A32E9DA4-5D5F-90C5-F7AA-31DBA0C7F87D}"/>
                  </a:ext>
                </a:extLst>
              </p:cNvPr>
              <p:cNvSpPr/>
              <p:nvPr/>
            </p:nvSpPr>
            <p:spPr>
              <a:xfrm>
                <a:off x="-2229852" y="6559306"/>
                <a:ext cx="187500" cy="168750"/>
              </a:xfrm>
              <a:custGeom>
                <a:avLst/>
                <a:gdLst>
                  <a:gd name="connsiteX0" fmla="*/ 173584 w 187500"/>
                  <a:gd name="connsiteY0" fmla="*/ 1084 h 168750"/>
                  <a:gd name="connsiteX1" fmla="*/ 16084 w 187500"/>
                  <a:gd name="connsiteY1" fmla="*/ 1084 h 168750"/>
                  <a:gd name="connsiteX2" fmla="*/ 1084 w 187500"/>
                  <a:gd name="connsiteY2" fmla="*/ 16084 h 168750"/>
                  <a:gd name="connsiteX3" fmla="*/ 1084 w 187500"/>
                  <a:gd name="connsiteY3" fmla="*/ 117334 h 168750"/>
                  <a:gd name="connsiteX4" fmla="*/ 16084 w 187500"/>
                  <a:gd name="connsiteY4" fmla="*/ 132334 h 168750"/>
                  <a:gd name="connsiteX5" fmla="*/ 113584 w 187500"/>
                  <a:gd name="connsiteY5" fmla="*/ 132334 h 168750"/>
                  <a:gd name="connsiteX6" fmla="*/ 151084 w 187500"/>
                  <a:gd name="connsiteY6" fmla="*/ 169834 h 168750"/>
                  <a:gd name="connsiteX7" fmla="*/ 151084 w 187500"/>
                  <a:gd name="connsiteY7" fmla="*/ 132334 h 168750"/>
                  <a:gd name="connsiteX8" fmla="*/ 173584 w 187500"/>
                  <a:gd name="connsiteY8" fmla="*/ 132334 h 168750"/>
                  <a:gd name="connsiteX9" fmla="*/ 188584 w 187500"/>
                  <a:gd name="connsiteY9" fmla="*/ 117334 h 168750"/>
                  <a:gd name="connsiteX10" fmla="*/ 188584 w 187500"/>
                  <a:gd name="connsiteY10" fmla="*/ 16084 h 168750"/>
                  <a:gd name="connsiteX11" fmla="*/ 173584 w 187500"/>
                  <a:gd name="connsiteY11" fmla="*/ 1084 h 16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500" h="168750">
                    <a:moveTo>
                      <a:pt x="173584" y="1084"/>
                    </a:moveTo>
                    <a:lnTo>
                      <a:pt x="16084" y="1084"/>
                    </a:lnTo>
                    <a:cubicBezTo>
                      <a:pt x="7834" y="1084"/>
                      <a:pt x="1084" y="7834"/>
                      <a:pt x="1084" y="16084"/>
                    </a:cubicBezTo>
                    <a:lnTo>
                      <a:pt x="1084" y="117334"/>
                    </a:lnTo>
                    <a:cubicBezTo>
                      <a:pt x="1084" y="125584"/>
                      <a:pt x="7834" y="132334"/>
                      <a:pt x="16084" y="132334"/>
                    </a:cubicBezTo>
                    <a:lnTo>
                      <a:pt x="113584" y="132334"/>
                    </a:lnTo>
                    <a:lnTo>
                      <a:pt x="151084" y="169834"/>
                    </a:lnTo>
                    <a:lnTo>
                      <a:pt x="151084" y="132334"/>
                    </a:lnTo>
                    <a:lnTo>
                      <a:pt x="173584" y="132334"/>
                    </a:lnTo>
                    <a:cubicBezTo>
                      <a:pt x="181834" y="132334"/>
                      <a:pt x="188584" y="125584"/>
                      <a:pt x="188584" y="117334"/>
                    </a:cubicBezTo>
                    <a:lnTo>
                      <a:pt x="188584" y="16084"/>
                    </a:lnTo>
                    <a:cubicBezTo>
                      <a:pt x="188584" y="7834"/>
                      <a:pt x="181834" y="1084"/>
                      <a:pt x="173584" y="1084"/>
                    </a:cubicBezTo>
                    <a:close/>
                  </a:path>
                </a:pathLst>
              </a:custGeom>
              <a:grpFill/>
              <a:ln w="3671" cap="flat">
                <a:noFill/>
                <a:prstDash val="solid"/>
                <a:miter/>
              </a:ln>
            </p:spPr>
            <p:txBody>
              <a:bodyPr rtlCol="0" anchor="ctr"/>
              <a:lstStyle/>
              <a:p>
                <a:endParaRPr lang="de-DE"/>
              </a:p>
            </p:txBody>
          </p:sp>
        </p:grpSp>
      </p:grpSp>
      <p:graphicFrame>
        <p:nvGraphicFramePr>
          <p:cNvPr id="43" name="Tabelle 42">
            <a:extLst>
              <a:ext uri="{FF2B5EF4-FFF2-40B4-BE49-F238E27FC236}">
                <a16:creationId xmlns:a16="http://schemas.microsoft.com/office/drawing/2014/main" id="{A2D80BFC-8FF6-B7F5-E517-244FA1ADBBC0}"/>
              </a:ext>
            </a:extLst>
          </p:cNvPr>
          <p:cNvGraphicFramePr>
            <a:graphicFrameLocks noGrp="1"/>
          </p:cNvGraphicFramePr>
          <p:nvPr>
            <p:extLst>
              <p:ext uri="{D42A27DB-BD31-4B8C-83A1-F6EECF244321}">
                <p14:modId xmlns:p14="http://schemas.microsoft.com/office/powerpoint/2010/main" val="2731641535"/>
              </p:ext>
            </p:extLst>
          </p:nvPr>
        </p:nvGraphicFramePr>
        <p:xfrm>
          <a:off x="387860" y="4094366"/>
          <a:ext cx="2882871" cy="5490078"/>
        </p:xfrm>
        <a:graphic>
          <a:graphicData uri="http://schemas.openxmlformats.org/drawingml/2006/table">
            <a:tbl>
              <a:tblPr firstRow="1" firstCol="1" bandRow="1">
                <a:tableStyleId>{5C22544A-7EE6-4342-B048-85BDC9FD1C3A}</a:tableStyleId>
              </a:tblPr>
              <a:tblGrid>
                <a:gridCol w="2882871">
                  <a:extLst>
                    <a:ext uri="{9D8B030D-6E8A-4147-A177-3AD203B41FA5}">
                      <a16:colId xmlns:a16="http://schemas.microsoft.com/office/drawing/2014/main" val="3190265302"/>
                    </a:ext>
                  </a:extLst>
                </a:gridCol>
              </a:tblGrid>
              <a:tr h="307180">
                <a:tc>
                  <a:txBody>
                    <a:bodyPr/>
                    <a:lstStyle/>
                    <a:p>
                      <a:pPr>
                        <a:lnSpc>
                          <a:spcPct val="100000"/>
                        </a:lnSpc>
                        <a:spcAft>
                          <a:spcPts val="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Flüge unter 1.000 km werden verboten. </a:t>
                      </a:r>
                    </a:p>
                  </a:txBody>
                  <a:tcPr marL="72000" marR="72000" marT="36000" marB="36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550302605"/>
                  </a:ext>
                </a:extLst>
              </a:tr>
              <a:tr h="933039">
                <a:tc>
                  <a:txBody>
                    <a:bodyPr/>
                    <a:lstStyle/>
                    <a:p>
                      <a:pPr>
                        <a:lnSpc>
                          <a:spcPct val="100000"/>
                        </a:lnSpc>
                        <a:spcAft>
                          <a:spcPts val="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Die Mehrwertsteuer für pflanzliche Produkte wird reduziert. Dadurch können vegetarische und vegane Gerichte in öffentlichen Kantinen deutlich günstiger angeboten werden als Fleischmenüs.</a:t>
                      </a:r>
                    </a:p>
                  </a:txBody>
                  <a:tcPr marL="72000" marR="72000" marT="36000" marB="36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573834968"/>
                  </a:ext>
                </a:extLst>
              </a:tr>
              <a:tr h="515800">
                <a:tc>
                  <a:txBody>
                    <a:bodyPr/>
                    <a:lstStyle/>
                    <a:p>
                      <a:pPr>
                        <a:lnSpc>
                          <a:spcPct val="100000"/>
                        </a:lnSpc>
                        <a:spcAft>
                          <a:spcPts val="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Die Energieunternehmen formulieren eine Selbstverpflichtung, auf 100% erneuerbare Energien umzustellen. </a:t>
                      </a:r>
                    </a:p>
                  </a:txBody>
                  <a:tcPr marL="72000" marR="72000" marT="36000" marB="36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535768606"/>
                  </a:ext>
                </a:extLst>
              </a:tr>
              <a:tr h="515800">
                <a:tc>
                  <a:txBody>
                    <a:bodyPr/>
                    <a:lstStyle/>
                    <a:p>
                      <a:pPr>
                        <a:lnSpc>
                          <a:spcPct val="100000"/>
                        </a:lnSpc>
                        <a:spcAft>
                          <a:spcPts val="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Ökologisch und fair hergestellte Klamotten werden sichtbarer im Laden platziert.</a:t>
                      </a:r>
                    </a:p>
                  </a:txBody>
                  <a:tcPr marL="72000" marR="72000" marT="36000" marB="36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736919967"/>
                  </a:ext>
                </a:extLst>
              </a:tr>
              <a:tr h="933039">
                <a:tc>
                  <a:txBody>
                    <a:bodyPr/>
                    <a:lstStyle/>
                    <a:p>
                      <a:pPr>
                        <a:lnSpc>
                          <a:spcPct val="100000"/>
                        </a:lnSpc>
                        <a:spcAft>
                          <a:spcPts val="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Es wird eine groß angelegte </a:t>
                      </a:r>
                      <a:r>
                        <a:rPr lang="de-DE" sz="1000" b="0" dirty="0" err="1">
                          <a:solidFill>
                            <a:schemeClr val="tx1"/>
                          </a:solidFill>
                          <a:effectLst/>
                          <a:latin typeface="Inria Sans" pitchFamily="2" charset="0"/>
                          <a:ea typeface="Calibri" panose="020F0502020204030204" pitchFamily="34" charset="0"/>
                          <a:cs typeface="Times New Roman" panose="02020603050405020304" pitchFamily="18" charset="0"/>
                        </a:rPr>
                        <a:t>Social</a:t>
                      </a: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-Media-Kampagne durchgeführt. In der Kampagne wird darauf hingewiesen, dass Secondhand-Klamotten deutlich nachhaltiger sind als neue. </a:t>
                      </a:r>
                    </a:p>
                  </a:txBody>
                  <a:tcPr marL="72000" marR="72000" marT="36000" marB="36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1522691"/>
                  </a:ext>
                </a:extLst>
              </a:tr>
              <a:tr h="515800">
                <a:tc>
                  <a:txBody>
                    <a:bodyPr/>
                    <a:lstStyle/>
                    <a:p>
                      <a:pPr>
                        <a:lnSpc>
                          <a:spcPct val="100000"/>
                        </a:lnSpc>
                        <a:spcAft>
                          <a:spcPts val="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Die Installation von Balkonkraftwerken wird gesetzlich erleichtert.</a:t>
                      </a:r>
                    </a:p>
                  </a:txBody>
                  <a:tcPr marL="72000" marR="72000" marT="36000" marB="36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56178504"/>
                  </a:ext>
                </a:extLst>
              </a:tr>
              <a:tr h="515800">
                <a:tc>
                  <a:txBody>
                    <a:bodyPr/>
                    <a:lstStyle/>
                    <a:p>
                      <a:pPr>
                        <a:lnSpc>
                          <a:spcPct val="100000"/>
                        </a:lnSpc>
                        <a:spcAft>
                          <a:spcPts val="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Der Stadtrat ruft einen Runden Tisch „unsere klimaneutrale Stadt“ ins Leben.</a:t>
                      </a:r>
                    </a:p>
                  </a:txBody>
                  <a:tcPr marL="72000" marR="72000" marT="36000" marB="36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946655670"/>
                  </a:ext>
                </a:extLst>
              </a:tr>
              <a:tr h="515800">
                <a:tc>
                  <a:txBody>
                    <a:bodyPr/>
                    <a:lstStyle/>
                    <a:p>
                      <a:pPr>
                        <a:lnSpc>
                          <a:spcPct val="100000"/>
                        </a:lnSpc>
                        <a:spcAft>
                          <a:spcPts val="80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Der ländliche Raum wird flächendeckend mit ÖPNV ausgestattet.</a:t>
                      </a:r>
                      <a:endParaRPr lang="en-US" sz="10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85610654"/>
                  </a:ext>
                </a:extLst>
              </a:tr>
              <a:tr h="724420">
                <a:tc>
                  <a:txBody>
                    <a:bodyPr/>
                    <a:lstStyle/>
                    <a:p>
                      <a:pPr>
                        <a:lnSpc>
                          <a:spcPct val="100000"/>
                        </a:lnSpc>
                        <a:spcAft>
                          <a:spcPts val="80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Reparaturbonus – Privatpersonen bekommen 50% der Reparaturkosten von Elektrogeräten vom Land erstattet. </a:t>
                      </a:r>
                      <a:endParaRPr lang="en-US" sz="10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79928240"/>
                  </a:ext>
                </a:extLst>
              </a:tr>
            </a:tbl>
          </a:graphicData>
        </a:graphic>
      </p:graphicFrame>
    </p:spTree>
    <p:extLst>
      <p:ext uri="{BB962C8B-B14F-4D97-AF65-F5344CB8AC3E}">
        <p14:creationId xmlns:p14="http://schemas.microsoft.com/office/powerpoint/2010/main" val="1255823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a:xfrm>
            <a:off x="386837" y="344844"/>
            <a:ext cx="6786000" cy="887056"/>
          </a:xfrm>
        </p:spPr>
        <p:txBody>
          <a:bodyPr anchor="t"/>
          <a:lstStyle/>
          <a:p>
            <a:r>
              <a:rPr lang="de-DE" sz="2400" b="1" dirty="0">
                <a:latin typeface="Inria Sans" pitchFamily="2" charset="0"/>
              </a:rPr>
              <a:t>AM2 – Nachhaltigen Konsum fördern </a:t>
            </a:r>
            <a:br>
              <a:rPr lang="de-DE" sz="2400" b="1" dirty="0">
                <a:latin typeface="Inria Sans" pitchFamily="2" charset="0"/>
              </a:rPr>
            </a:br>
            <a:r>
              <a:rPr lang="de-DE" sz="2400" dirty="0">
                <a:latin typeface="Inria Sans" pitchFamily="2" charset="0"/>
              </a:rPr>
              <a:t>Arbeitsblatt 2</a:t>
            </a: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24</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lang="de-DE" sz="1000" b="1" dirty="0">
                <a:latin typeface="Inria Sans" pitchFamily="2" charset="0"/>
              </a:rPr>
              <a:t>AM2</a:t>
            </a:r>
            <a:endParaRPr lang="de-DE" sz="1000" b="1" dirty="0">
              <a:solidFill>
                <a:srgbClr val="FFFFFF"/>
              </a:solidFill>
              <a:latin typeface="Inria Sans" pitchFamily="2" charset="0"/>
            </a:endParaRP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sp>
        <p:nvSpPr>
          <p:cNvPr id="10" name="Rectangle 1">
            <a:extLst>
              <a:ext uri="{FF2B5EF4-FFF2-40B4-BE49-F238E27FC236}">
                <a16:creationId xmlns:a16="http://schemas.microsoft.com/office/drawing/2014/main" id="{2D83F613-D7A6-9F12-FD35-BC734810E13C}"/>
              </a:ext>
            </a:extLst>
          </p:cNvPr>
          <p:cNvSpPr/>
          <p:nvPr/>
        </p:nvSpPr>
        <p:spPr>
          <a:xfrm>
            <a:off x="387860" y="1374292"/>
            <a:ext cx="6784977" cy="828271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bIns="72000" rtlCol="0" anchor="t"/>
          <a:lstStyle/>
          <a:p>
            <a:pPr marR="0" lvl="0" algn="l" defTabSz="914400" rtl="0" eaLnBrk="1" fontAlgn="base" latinLnBrk="0" hangingPunct="1">
              <a:lnSpc>
                <a:spcPct val="120000"/>
              </a:lnSpc>
              <a:spcBef>
                <a:spcPct val="0"/>
              </a:spcBef>
              <a:spcAft>
                <a:spcPts val="600"/>
              </a:spcAft>
              <a:buClrTx/>
              <a:buSzTx/>
              <a:buFontTx/>
              <a:buNone/>
              <a:tabLst/>
              <a:defRPr/>
            </a:pPr>
            <a:r>
              <a:rPr kumimoji="0" lang="de-DE" sz="1600" b="1" i="0" u="none" strike="noStrike" kern="1200" cap="none" spc="0" normalizeH="0" baseline="0" noProof="0" dirty="0">
                <a:ln>
                  <a:noFill/>
                </a:ln>
                <a:solidFill>
                  <a:srgbClr val="007987"/>
                </a:solidFill>
                <a:effectLst/>
                <a:uLnTx/>
                <a:uFillTx/>
                <a:latin typeface="Inria Sans" pitchFamily="2" charset="0"/>
                <a:ea typeface="Calibri" panose="020F0502020204030204" pitchFamily="34" charset="0"/>
                <a:cs typeface="Times New Roman" panose="02020603050405020304" pitchFamily="18" charset="0"/>
              </a:rPr>
              <a:t>Thema 2: Fallbeispiel Modekette Nice</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a:t>
            </a:r>
          </a:p>
          <a:p>
            <a:pPr marR="0" lvl="0" algn="l" defTabSz="914400" rtl="0" eaLnBrk="1" fontAlgn="base" latinLnBrk="0" hangingPunct="1">
              <a:lnSpc>
                <a:spcPct val="120000"/>
              </a:lnSpc>
              <a:spcBef>
                <a:spcPct val="0"/>
              </a:spcBef>
              <a:spcAft>
                <a:spcPts val="600"/>
              </a:spcAft>
              <a:buClrTx/>
              <a:buSzTx/>
              <a:tabLst/>
              <a:defRPr/>
            </a:pP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Die Modekette Nice verkauft nachhaltige und konventionelle Jugendmode. Nachhaltigkeit ist dem Unternehmen wichtig, daher platziert </a:t>
            </a:r>
            <a:r>
              <a:rPr lang="de-DE" sz="1100" dirty="0">
                <a:solidFill>
                  <a:srgbClr val="000000"/>
                </a:solidFill>
                <a:latin typeface="Inria Sans" pitchFamily="2" charset="0"/>
                <a:ea typeface="Calibri" panose="020F0502020204030204" pitchFamily="34" charset="0"/>
                <a:cs typeface="Times New Roman" panose="02020603050405020304" pitchFamily="18" charset="0"/>
              </a:rPr>
              <a:t>es</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die nachhaltigen Produkte neuerdings sichtbarer im Laden. Die konventionelle Mode macht dennoch weiterhin einen größeren Anteil im Geschäft aus. Im eigenen Onlineshop wird zudem eine Sortierfunktion für nachhaltige Mode eingefügt. Nachhaltige Klamotten können so leichter gefunden und gefiltert werden.</a:t>
            </a:r>
          </a:p>
          <a:p>
            <a:pPr marR="0" lvl="0" algn="l" defTabSz="914400" rtl="0" eaLnBrk="1" fontAlgn="base" latinLnBrk="0" hangingPunct="1">
              <a:lnSpc>
                <a:spcPct val="120000"/>
              </a:lnSpc>
              <a:spcBef>
                <a:spcPct val="0"/>
              </a:spcBef>
              <a:spcAft>
                <a:spcPts val="600"/>
              </a:spcAft>
              <a:buClrTx/>
              <a:buSzTx/>
              <a:tabLst/>
              <a:defRPr/>
            </a:pPr>
            <a:r>
              <a:rPr kumimoji="0" lang="de-DE" sz="1100" b="1"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Auszug aus den </a:t>
            </a:r>
            <a:r>
              <a:rPr kumimoji="0" lang="de-DE" sz="1100" b="1" i="0" u="none" strike="noStrike" kern="1200" cap="none" spc="0" normalizeH="0" baseline="0" noProof="0" dirty="0" err="1">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Social</a:t>
            </a:r>
            <a:r>
              <a:rPr kumimoji="0" lang="de-DE" sz="1100" b="1"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-Media-Kommentaren nach der Aktion:</a:t>
            </a:r>
          </a:p>
          <a:p>
            <a:pPr marR="0" lvl="0" algn="l" defTabSz="914400" rtl="0" eaLnBrk="1" fontAlgn="base" latinLnBrk="0" hangingPunct="1">
              <a:spcBef>
                <a:spcPct val="0"/>
              </a:spcBef>
              <a:spcAft>
                <a:spcPts val="600"/>
              </a:spcAft>
              <a:buClrTx/>
              <a:buSzTx/>
              <a:tabLst/>
              <a:defRPr/>
            </a:pPr>
            <a:r>
              <a:rPr kumimoji="0" lang="de-DE" sz="1100" i="0" u="none" strike="noStrike" kern="1200" cap="none" spc="0" normalizeH="0" baseline="0" noProof="0" dirty="0" err="1">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user</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1: </a:t>
            </a:r>
            <a:r>
              <a:rPr kumimoji="0" lang="de-DE" sz="1100" i="1"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„Ich bin total begeistert. Ich liebe Nice und Nachhaltigkeit ist mir sehr wichtig.“</a:t>
            </a:r>
          </a:p>
          <a:p>
            <a:pPr marR="0" lvl="0" algn="l" defTabSz="914400" rtl="0" eaLnBrk="1" fontAlgn="base" latinLnBrk="0" hangingPunct="1">
              <a:spcBef>
                <a:spcPct val="0"/>
              </a:spcBef>
              <a:spcAft>
                <a:spcPts val="600"/>
              </a:spcAft>
              <a:buClrTx/>
              <a:buSzTx/>
              <a:tabLst/>
              <a:defRPr/>
            </a:pPr>
            <a:r>
              <a:rPr kumimoji="0" lang="de-DE" sz="1100" i="0" u="none" strike="noStrike" kern="1200" cap="none" spc="0" normalizeH="0" baseline="0" noProof="0" dirty="0" err="1">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user</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2: </a:t>
            </a:r>
            <a:r>
              <a:rPr kumimoji="0" lang="de-DE" sz="1100" i="1"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„Ist ja schön, dass die </a:t>
            </a:r>
            <a:r>
              <a:rPr kumimoji="0" lang="de-DE" sz="1100" i="1" u="none" strike="noStrike" kern="1200" cap="none" spc="0" normalizeH="0" baseline="0" noProof="0" dirty="0" err="1">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Ökomode</a:t>
            </a:r>
            <a:r>
              <a:rPr kumimoji="0" lang="de-DE" sz="1100" i="1"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nun mehr Platz bekommt, leisten kann ich sie mir dennoch nicht.“</a:t>
            </a:r>
          </a:p>
          <a:p>
            <a:pPr marR="0" lvl="0" algn="l" defTabSz="914400" rtl="0" eaLnBrk="1" fontAlgn="base" latinLnBrk="0" hangingPunct="1">
              <a:spcBef>
                <a:spcPct val="0"/>
              </a:spcBef>
              <a:spcAft>
                <a:spcPts val="600"/>
              </a:spcAft>
              <a:buClrTx/>
              <a:buSzTx/>
              <a:tabLst/>
              <a:defRPr/>
            </a:pPr>
            <a:r>
              <a:rPr kumimoji="0" lang="de-DE" sz="1100" i="0" u="none" strike="noStrike" kern="1200" cap="none" spc="0" normalizeH="0" baseline="0" noProof="0" dirty="0" err="1">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user</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3: </a:t>
            </a:r>
            <a:r>
              <a:rPr kumimoji="0" lang="de-DE" sz="1100" i="1"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„Wow, jetzt gehe ich noch lieber bei Nice shoppen und werde das kommende Wochenende in dem Laden verbringen, um mich einzudecken.“</a:t>
            </a:r>
          </a:p>
          <a:p>
            <a:pPr marR="0" lvl="0" algn="l" defTabSz="914400" rtl="0" eaLnBrk="1" fontAlgn="base" latinLnBrk="0" hangingPunct="1">
              <a:spcBef>
                <a:spcPct val="0"/>
              </a:spcBef>
              <a:spcAft>
                <a:spcPts val="600"/>
              </a:spcAft>
              <a:buClrTx/>
              <a:buSzTx/>
              <a:tabLst/>
              <a:defRPr/>
            </a:pPr>
            <a:r>
              <a:rPr kumimoji="0" lang="de-DE" sz="1100" i="0" u="none" strike="noStrike" kern="1200" cap="none" spc="0" normalizeH="0" baseline="0" noProof="0" dirty="0" err="1">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user</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4: </a:t>
            </a:r>
            <a:r>
              <a:rPr kumimoji="0" lang="de-DE" sz="1100" i="1"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„Mehr Nachhaltigkeit ist ein guter Anfang. Als Umweltschutzorganisation setzen wir uns für einen bewussteren Klamottenkonsum ein. Auch Berge an nachhaltiger Kleidung verbrauchen viele Ressourcen und schaden der Umwelt. Daher denken wir: Weniger ist mehr.“</a:t>
            </a:r>
          </a:p>
          <a:p>
            <a:pPr marR="0" lvl="0" algn="l" defTabSz="914400" rtl="0" eaLnBrk="1" fontAlgn="base" latinLnBrk="0" hangingPunct="1">
              <a:spcBef>
                <a:spcPct val="0"/>
              </a:spcBef>
              <a:spcAft>
                <a:spcPts val="600"/>
              </a:spcAft>
              <a:buClrTx/>
              <a:buSzTx/>
              <a:tabLst/>
              <a:defRPr/>
            </a:pPr>
            <a:r>
              <a:rPr kumimoji="0" lang="de-DE" sz="1100" i="0" u="none" strike="noStrike" kern="1200" cap="none" spc="0" normalizeH="0" baseline="0" noProof="0" dirty="0" err="1">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user</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5: </a:t>
            </a:r>
            <a:r>
              <a:rPr kumimoji="0" lang="de-DE" sz="1100" i="1"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„Nachhaltigkeit ist mir auch wichtig, aber die angebliche Öko-Mode entspricht lange nicht den glaubwürdigen Siegeln wie GOTS oder dem Blauen Engel. Das ist doch nur Greenwashing.“</a:t>
            </a:r>
          </a:p>
          <a:p>
            <a:pPr marR="0" lvl="0" algn="l" defTabSz="914400" rtl="0" eaLnBrk="1" fontAlgn="base" latinLnBrk="0" hangingPunct="1">
              <a:spcBef>
                <a:spcPct val="0"/>
              </a:spcBef>
              <a:spcAft>
                <a:spcPts val="600"/>
              </a:spcAft>
              <a:buClrTx/>
              <a:buSzTx/>
              <a:tabLst/>
              <a:defRPr/>
            </a:pPr>
            <a:r>
              <a:rPr kumimoji="0" lang="de-DE" sz="1100" i="0" u="none" strike="noStrike" kern="1200" cap="none" spc="0" normalizeH="0" baseline="0" noProof="0" dirty="0" err="1">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user</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6: </a:t>
            </a:r>
            <a:r>
              <a:rPr kumimoji="0" lang="de-DE" sz="1100" i="1"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„Was bringt es, wenn es ein paar nachhaltige Klamotten gibt? Die Näher*innen in den Fabriken können kaum von ihrer Arbeit leben. Wir brauchen Gesetze, die solche Formen der Ausbeutung nicht zulassen.“</a:t>
            </a:r>
          </a:p>
          <a:p>
            <a:pPr marR="0" lvl="0" algn="l" defTabSz="914400" rtl="0" eaLnBrk="1" fontAlgn="base" latinLnBrk="0" hangingPunct="1">
              <a:spcBef>
                <a:spcPct val="0"/>
              </a:spcBef>
              <a:spcAft>
                <a:spcPts val="600"/>
              </a:spcAft>
              <a:buClrTx/>
              <a:buSzTx/>
              <a:tabLst/>
              <a:defRPr/>
            </a:pPr>
            <a:r>
              <a:rPr kumimoji="0" lang="de-DE" sz="1100" i="0" u="none" strike="noStrike" kern="1200" cap="none" spc="0" normalizeH="0" baseline="0" noProof="0" dirty="0" err="1">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user</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7: </a:t>
            </a:r>
            <a:r>
              <a:rPr kumimoji="0" lang="de-DE" sz="1100" i="1"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„Genau, alle Klamotten sollten doch fair und nachhaltig sein.“</a:t>
            </a:r>
          </a:p>
          <a:p>
            <a:pPr marR="0" lvl="0" algn="l" defTabSz="914400" rtl="0" eaLnBrk="1" fontAlgn="base" latinLnBrk="0" hangingPunct="1">
              <a:spcBef>
                <a:spcPct val="0"/>
              </a:spcBef>
              <a:spcAft>
                <a:spcPts val="600"/>
              </a:spcAft>
              <a:buClrTx/>
              <a:buSzTx/>
              <a:tabLst/>
              <a:defRPr/>
            </a:pPr>
            <a:r>
              <a:rPr kumimoji="0" lang="de-DE" sz="1100" i="0" u="none" strike="noStrike" kern="1200" cap="none" spc="0" normalizeH="0" baseline="0" noProof="0" dirty="0" err="1">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user</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8: </a:t>
            </a:r>
            <a:r>
              <a:rPr kumimoji="0" lang="de-DE" sz="1100" i="1"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„Uns, als Nice, ist es wichtig, dass sich alle Menschen schöne Kleidung leisten können. Dabei wollen wir auch unsere Umwelt und unser Klima schützen.“</a:t>
            </a:r>
          </a:p>
          <a:p>
            <a:pPr marR="0" lvl="0" algn="l" defTabSz="914400" rtl="0" eaLnBrk="1" fontAlgn="base" latinLnBrk="0" hangingPunct="1">
              <a:lnSpc>
                <a:spcPct val="120000"/>
              </a:lnSpc>
              <a:spcBef>
                <a:spcPct val="0"/>
              </a:spcBef>
              <a:spcAft>
                <a:spcPts val="600"/>
              </a:spcAft>
              <a:buClrTx/>
              <a:buSzTx/>
              <a:tabLst/>
              <a:defRPr/>
            </a:pPr>
            <a:r>
              <a:rPr kumimoji="0" lang="de-DE" sz="1100" b="1" i="0" u="none" strike="noStrike" kern="1200" cap="none" spc="0" normalizeH="0" baseline="0" noProof="0" dirty="0">
                <a:ln>
                  <a:noFill/>
                </a:ln>
                <a:solidFill>
                  <a:schemeClr val="accent1"/>
                </a:solidFill>
                <a:effectLst/>
                <a:uLnTx/>
                <a:uFillTx/>
                <a:latin typeface="Inria Sans" pitchFamily="2" charset="0"/>
                <a:ea typeface="Calibri" panose="020F0502020204030204" pitchFamily="34" charset="0"/>
                <a:cs typeface="Times New Roman" panose="02020603050405020304" pitchFamily="18" charset="0"/>
              </a:rPr>
              <a:t>Arbeitsauftrag 1: </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Bewerte die Maßnahme in Bezug auf ihre Wirksamkeit. Beantworte dazu folgende Fragen: </a:t>
            </a:r>
          </a:p>
          <a:p>
            <a:pPr marL="92075" marR="0" lvl="0" indent="-92075" algn="l" defTabSz="914400" rtl="0" eaLnBrk="1" fontAlgn="base" latinLnBrk="0" hangingPunct="1">
              <a:lnSpc>
                <a:spcPct val="120000"/>
              </a:lnSpc>
              <a:spcBef>
                <a:spcPct val="0"/>
              </a:spcBef>
              <a:spcAft>
                <a:spcPts val="600"/>
              </a:spcAft>
              <a:buClr>
                <a:schemeClr val="accent4"/>
              </a:buClr>
              <a:buSzTx/>
              <a:buFont typeface="Arial" panose="020B0604020202020204" pitchFamily="34" charset="0"/>
              <a:buChar char="•"/>
              <a:tabLst/>
              <a:defRPr/>
            </a:pP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Welches Instrument wird genutzt?</a:t>
            </a: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92075" marR="0" lvl="0" indent="-92075" algn="l" defTabSz="914400" rtl="0" eaLnBrk="1" fontAlgn="base" latinLnBrk="0" hangingPunct="1">
              <a:lnSpc>
                <a:spcPct val="120000"/>
              </a:lnSpc>
              <a:spcBef>
                <a:spcPct val="0"/>
              </a:spcBef>
              <a:spcAft>
                <a:spcPts val="600"/>
              </a:spcAft>
              <a:buClr>
                <a:schemeClr val="accent4"/>
              </a:buClr>
              <a:buSzTx/>
              <a:buFont typeface="Arial" panose="020B0604020202020204" pitchFamily="34" charset="0"/>
              <a:buChar char="•"/>
              <a:tabLst/>
              <a:defRPr/>
            </a:pP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Welche positiven Effekte könnte die Maßnahme haben?</a:t>
            </a: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92075" marR="0" lvl="0" indent="-92075" algn="l" defTabSz="914400" rtl="0" eaLnBrk="1" fontAlgn="base" latinLnBrk="0" hangingPunct="1">
              <a:lnSpc>
                <a:spcPct val="120000"/>
              </a:lnSpc>
              <a:spcBef>
                <a:spcPct val="0"/>
              </a:spcBef>
              <a:spcAft>
                <a:spcPts val="600"/>
              </a:spcAft>
              <a:buClr>
                <a:schemeClr val="accent4"/>
              </a:buClr>
              <a:buSzTx/>
              <a:buFont typeface="Arial" panose="020B0604020202020204" pitchFamily="34" charset="0"/>
              <a:buChar char="•"/>
              <a:tabLst/>
              <a:defRPr/>
            </a:pP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Was kann die Maßnahme nicht leisten? Warum (nicht)?</a:t>
            </a:r>
          </a:p>
          <a:p>
            <a:pPr>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p:txBody>
      </p:sp>
      <p:grpSp>
        <p:nvGrpSpPr>
          <p:cNvPr id="4" name="Gruppieren 3">
            <a:extLst>
              <a:ext uri="{FF2B5EF4-FFF2-40B4-BE49-F238E27FC236}">
                <a16:creationId xmlns:a16="http://schemas.microsoft.com/office/drawing/2014/main" id="{45D2BD16-0A28-0682-0703-2368D0042771}"/>
              </a:ext>
              <a:ext uri="{C183D7F6-B498-43B3-948B-1728B52AA6E4}">
                <adec:decorative xmlns:adec="http://schemas.microsoft.com/office/drawing/2017/decorative" val="1"/>
              </a:ext>
            </a:extLst>
          </p:cNvPr>
          <p:cNvGrpSpPr/>
          <p:nvPr/>
        </p:nvGrpSpPr>
        <p:grpSpPr>
          <a:xfrm>
            <a:off x="5772151" y="10112362"/>
            <a:ext cx="1214678" cy="226591"/>
            <a:chOff x="-3384048" y="2877944"/>
            <a:chExt cx="1135402" cy="226591"/>
          </a:xfrm>
        </p:grpSpPr>
        <p:sp>
          <p:nvSpPr>
            <p:cNvPr id="6" name="Rechteck 5">
              <a:extLst>
                <a:ext uri="{FF2B5EF4-FFF2-40B4-BE49-F238E27FC236}">
                  <a16:creationId xmlns:a16="http://schemas.microsoft.com/office/drawing/2014/main" id="{58DFB7B0-F621-4039-FAEA-B3DD215EE559}"/>
                </a:ext>
              </a:extLst>
            </p:cNvPr>
            <p:cNvSpPr/>
            <p:nvPr/>
          </p:nvSpPr>
          <p:spPr>
            <a:xfrm>
              <a:off x="-3384048" y="2877944"/>
              <a:ext cx="1135402"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Schüler*innen</a:t>
              </a:r>
              <a:endParaRPr lang="en-US" sz="1000" dirty="0">
                <a:solidFill>
                  <a:schemeClr val="bg1"/>
                </a:solidFill>
                <a:latin typeface="Inria Sans" pitchFamily="2" charset="0"/>
              </a:endParaRPr>
            </a:p>
          </p:txBody>
        </p:sp>
        <p:cxnSp>
          <p:nvCxnSpPr>
            <p:cNvPr id="7" name="Gerader Verbinder 6">
              <a:extLst>
                <a:ext uri="{FF2B5EF4-FFF2-40B4-BE49-F238E27FC236}">
                  <a16:creationId xmlns:a16="http://schemas.microsoft.com/office/drawing/2014/main" id="{55C04708-1F72-A3F7-1F4F-3FC9DA222F08}"/>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8" name="Gerader Verbinder 7">
              <a:extLst>
                <a:ext uri="{FF2B5EF4-FFF2-40B4-BE49-F238E27FC236}">
                  <a16:creationId xmlns:a16="http://schemas.microsoft.com/office/drawing/2014/main" id="{4E2840D2-AD43-3D1A-980E-BBB17E79BB4E}"/>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spTree>
    <p:extLst>
      <p:ext uri="{BB962C8B-B14F-4D97-AF65-F5344CB8AC3E}">
        <p14:creationId xmlns:p14="http://schemas.microsoft.com/office/powerpoint/2010/main" val="2858471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a:xfrm>
            <a:off x="386837" y="344844"/>
            <a:ext cx="6786000" cy="887056"/>
          </a:xfrm>
        </p:spPr>
        <p:txBody>
          <a:bodyPr anchor="t"/>
          <a:lstStyle/>
          <a:p>
            <a:r>
              <a:rPr lang="de-DE" sz="2400" b="1" dirty="0">
                <a:latin typeface="Inria Sans" pitchFamily="2" charset="0"/>
              </a:rPr>
              <a:t>AM2 – Nachhaltigen Konsum fördern </a:t>
            </a:r>
            <a:br>
              <a:rPr lang="de-DE" sz="2400" b="1" dirty="0">
                <a:latin typeface="Inria Sans" pitchFamily="2" charset="0"/>
              </a:rPr>
            </a:br>
            <a:r>
              <a:rPr lang="de-DE" sz="2400" dirty="0">
                <a:latin typeface="Inria Sans" pitchFamily="2" charset="0"/>
              </a:rPr>
              <a:t>Arbeitsblatt 3</a:t>
            </a: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25</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lang="de-DE" sz="1000" b="1" dirty="0">
                <a:latin typeface="Inria Sans" pitchFamily="2" charset="0"/>
              </a:rPr>
              <a:t>AM2</a:t>
            </a:r>
            <a:endParaRPr lang="de-DE" sz="1000" b="1" dirty="0">
              <a:solidFill>
                <a:srgbClr val="FFFFFF"/>
              </a:solidFill>
              <a:latin typeface="Inria Sans" pitchFamily="2" charset="0"/>
            </a:endParaRP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sp>
        <p:nvSpPr>
          <p:cNvPr id="10" name="Rectangle 1">
            <a:extLst>
              <a:ext uri="{FF2B5EF4-FFF2-40B4-BE49-F238E27FC236}">
                <a16:creationId xmlns:a16="http://schemas.microsoft.com/office/drawing/2014/main" id="{2D83F613-D7A6-9F12-FD35-BC734810E13C}"/>
              </a:ext>
            </a:extLst>
          </p:cNvPr>
          <p:cNvSpPr/>
          <p:nvPr/>
        </p:nvSpPr>
        <p:spPr>
          <a:xfrm>
            <a:off x="387860" y="1374292"/>
            <a:ext cx="6784977" cy="828271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bIns="72000" rtlCol="0" anchor="t"/>
          <a:lstStyle/>
          <a:p>
            <a:pPr marR="0" lvl="0" algn="l" defTabSz="914400" rtl="0" eaLnBrk="1" fontAlgn="base" latinLnBrk="0" hangingPunct="1">
              <a:lnSpc>
                <a:spcPct val="120000"/>
              </a:lnSpc>
              <a:spcBef>
                <a:spcPct val="0"/>
              </a:spcBef>
              <a:spcAft>
                <a:spcPts val="600"/>
              </a:spcAft>
              <a:buClrTx/>
              <a:buSzTx/>
              <a:buFontTx/>
              <a:buNone/>
              <a:tabLst/>
              <a:defRPr/>
            </a:pPr>
            <a:r>
              <a:rPr kumimoji="0" lang="de-DE" sz="1600" b="1" i="0" u="none" strike="noStrike" kern="1200" cap="none" spc="0" normalizeH="0" baseline="0" noProof="0" dirty="0">
                <a:ln>
                  <a:noFill/>
                </a:ln>
                <a:solidFill>
                  <a:srgbClr val="007987"/>
                </a:solidFill>
                <a:effectLst/>
                <a:uLnTx/>
                <a:uFillTx/>
                <a:latin typeface="Inria Sans" pitchFamily="2" charset="0"/>
                <a:ea typeface="Calibri" panose="020F0502020204030204" pitchFamily="34" charset="0"/>
                <a:cs typeface="Times New Roman" panose="02020603050405020304" pitchFamily="18" charset="0"/>
              </a:rPr>
              <a:t>Thema 2: Fallbeispiel Modekette Nice</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a:t>
            </a:r>
          </a:p>
          <a:p>
            <a:pPr>
              <a:lnSpc>
                <a:spcPct val="120000"/>
              </a:lnSpc>
              <a:spcAft>
                <a:spcPts val="600"/>
              </a:spcAft>
            </a:pPr>
            <a:r>
              <a:rPr lang="de-DE" sz="1100" b="1" dirty="0">
                <a:solidFill>
                  <a:schemeClr val="accent1"/>
                </a:solidFill>
                <a:latin typeface="Inria Sans" pitchFamily="2" charset="0"/>
                <a:ea typeface="Calibri" panose="020F0502020204030204" pitchFamily="34" charset="0"/>
                <a:cs typeface="Times New Roman" panose="02020603050405020304" pitchFamily="18" charset="0"/>
              </a:rPr>
              <a:t>Arbeitsauftrag 2: </a:t>
            </a:r>
          </a:p>
          <a:p>
            <a:pPr marL="185738" indent="-185738">
              <a:lnSpc>
                <a:spcPct val="120000"/>
              </a:lnSpc>
              <a:spcAft>
                <a:spcPts val="600"/>
              </a:spcAft>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1.	Welche Kritikpunkte werden in den sozialen Medien geäußert? Leite daraus unterschiedliche Anliegen und Forderungen verschiedener Interessengruppen ab. Fülle dafür die Tabelle aus.</a:t>
            </a:r>
          </a:p>
          <a:p>
            <a:pPr marL="185738" indent="-185738">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185738" indent="-185738">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185738" indent="-185738">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185738" indent="-185738">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185738" indent="-185738">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185738" indent="-185738">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185738" indent="-185738">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185738" indent="-185738">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185738" indent="-185738">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185738" indent="-185738">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185738" indent="-185738">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185738" indent="-185738">
              <a:lnSpc>
                <a:spcPct val="120000"/>
              </a:lnSpc>
              <a:spcAft>
                <a:spcPts val="600"/>
              </a:spcAft>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2.	Identifiziere Konflikte zwischen den Interessengruppen. Fülle dafür die Tabelle aus. </a:t>
            </a:r>
          </a:p>
          <a:p>
            <a:pPr marL="185738" indent="-185738">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185738" indent="-185738">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185738" indent="-185738">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185738" indent="-185738">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185738" indent="-185738">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185738" indent="-185738">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185738" indent="-185738">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185738" indent="-185738">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185738" indent="-185738">
              <a:lnSpc>
                <a:spcPct val="120000"/>
              </a:lnSpc>
              <a:spcAft>
                <a:spcPts val="600"/>
              </a:spcAft>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3.	Übertrage die Konflikte anschließend im Konflikt-Dreieck.</a:t>
            </a:r>
          </a:p>
          <a:p>
            <a:pPr>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p:txBody>
      </p:sp>
      <p:grpSp>
        <p:nvGrpSpPr>
          <p:cNvPr id="4" name="Gruppieren 3">
            <a:extLst>
              <a:ext uri="{FF2B5EF4-FFF2-40B4-BE49-F238E27FC236}">
                <a16:creationId xmlns:a16="http://schemas.microsoft.com/office/drawing/2014/main" id="{45D2BD16-0A28-0682-0703-2368D0042771}"/>
              </a:ext>
              <a:ext uri="{C183D7F6-B498-43B3-948B-1728B52AA6E4}">
                <adec:decorative xmlns:adec="http://schemas.microsoft.com/office/drawing/2017/decorative" val="1"/>
              </a:ext>
            </a:extLst>
          </p:cNvPr>
          <p:cNvGrpSpPr/>
          <p:nvPr/>
        </p:nvGrpSpPr>
        <p:grpSpPr>
          <a:xfrm>
            <a:off x="5772151" y="10112362"/>
            <a:ext cx="1214678" cy="226591"/>
            <a:chOff x="-3384048" y="2877944"/>
            <a:chExt cx="1135402" cy="226591"/>
          </a:xfrm>
        </p:grpSpPr>
        <p:sp>
          <p:nvSpPr>
            <p:cNvPr id="6" name="Rechteck 5">
              <a:extLst>
                <a:ext uri="{FF2B5EF4-FFF2-40B4-BE49-F238E27FC236}">
                  <a16:creationId xmlns:a16="http://schemas.microsoft.com/office/drawing/2014/main" id="{58DFB7B0-F621-4039-FAEA-B3DD215EE559}"/>
                </a:ext>
              </a:extLst>
            </p:cNvPr>
            <p:cNvSpPr/>
            <p:nvPr/>
          </p:nvSpPr>
          <p:spPr>
            <a:xfrm>
              <a:off x="-3384048" y="2877944"/>
              <a:ext cx="1135402"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Schüler*innen</a:t>
              </a:r>
              <a:endParaRPr lang="en-US" sz="1000" dirty="0">
                <a:solidFill>
                  <a:schemeClr val="bg1"/>
                </a:solidFill>
                <a:latin typeface="Inria Sans" pitchFamily="2" charset="0"/>
              </a:endParaRPr>
            </a:p>
          </p:txBody>
        </p:sp>
        <p:cxnSp>
          <p:nvCxnSpPr>
            <p:cNvPr id="7" name="Gerader Verbinder 6">
              <a:extLst>
                <a:ext uri="{FF2B5EF4-FFF2-40B4-BE49-F238E27FC236}">
                  <a16:creationId xmlns:a16="http://schemas.microsoft.com/office/drawing/2014/main" id="{55C04708-1F72-A3F7-1F4F-3FC9DA222F08}"/>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8" name="Gerader Verbinder 7">
              <a:extLst>
                <a:ext uri="{FF2B5EF4-FFF2-40B4-BE49-F238E27FC236}">
                  <a16:creationId xmlns:a16="http://schemas.microsoft.com/office/drawing/2014/main" id="{4E2840D2-AD43-3D1A-980E-BBB17E79BB4E}"/>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graphicFrame>
        <p:nvGraphicFramePr>
          <p:cNvPr id="13" name="Tabelle 12">
            <a:extLst>
              <a:ext uri="{FF2B5EF4-FFF2-40B4-BE49-F238E27FC236}">
                <a16:creationId xmlns:a16="http://schemas.microsoft.com/office/drawing/2014/main" id="{785FACAC-63CB-9102-267B-CB9E044C0E81}"/>
              </a:ext>
            </a:extLst>
          </p:cNvPr>
          <p:cNvGraphicFramePr>
            <a:graphicFrameLocks noGrp="1"/>
          </p:cNvGraphicFramePr>
          <p:nvPr>
            <p:extLst>
              <p:ext uri="{D42A27DB-BD31-4B8C-83A1-F6EECF244321}">
                <p14:modId xmlns:p14="http://schemas.microsoft.com/office/powerpoint/2010/main" val="676617643"/>
              </p:ext>
            </p:extLst>
          </p:nvPr>
        </p:nvGraphicFramePr>
        <p:xfrm>
          <a:off x="387860" y="2480971"/>
          <a:ext cx="6783957" cy="2955817"/>
        </p:xfrm>
        <a:graphic>
          <a:graphicData uri="http://schemas.openxmlformats.org/drawingml/2006/table">
            <a:tbl>
              <a:tblPr firstRow="1" firstCol="1" bandRow="1">
                <a:tableStyleId>{5C22544A-7EE6-4342-B048-85BDC9FD1C3A}</a:tableStyleId>
              </a:tblPr>
              <a:tblGrid>
                <a:gridCol w="1610622">
                  <a:extLst>
                    <a:ext uri="{9D8B030D-6E8A-4147-A177-3AD203B41FA5}">
                      <a16:colId xmlns:a16="http://schemas.microsoft.com/office/drawing/2014/main" val="3190265302"/>
                    </a:ext>
                  </a:extLst>
                </a:gridCol>
                <a:gridCol w="1724445">
                  <a:extLst>
                    <a:ext uri="{9D8B030D-6E8A-4147-A177-3AD203B41FA5}">
                      <a16:colId xmlns:a16="http://schemas.microsoft.com/office/drawing/2014/main" val="761159586"/>
                    </a:ext>
                  </a:extLst>
                </a:gridCol>
                <a:gridCol w="1724445">
                  <a:extLst>
                    <a:ext uri="{9D8B030D-6E8A-4147-A177-3AD203B41FA5}">
                      <a16:colId xmlns:a16="http://schemas.microsoft.com/office/drawing/2014/main" val="886073639"/>
                    </a:ext>
                  </a:extLst>
                </a:gridCol>
                <a:gridCol w="1724445">
                  <a:extLst>
                    <a:ext uri="{9D8B030D-6E8A-4147-A177-3AD203B41FA5}">
                      <a16:colId xmlns:a16="http://schemas.microsoft.com/office/drawing/2014/main" val="3620492352"/>
                    </a:ext>
                  </a:extLst>
                </a:gridCol>
              </a:tblGrid>
              <a:tr h="435817">
                <a:tc>
                  <a:txBody>
                    <a:bodyPr/>
                    <a:lstStyle/>
                    <a:p>
                      <a:pPr algn="ctr">
                        <a:lnSpc>
                          <a:spcPct val="107000"/>
                        </a:lnSpc>
                        <a:spcAft>
                          <a:spcPts val="80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Interessengruppe</a:t>
                      </a:r>
                      <a:endParaRPr lang="de-DE" sz="11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Ziele / </a:t>
                      </a:r>
                      <a:b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b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Was ist ihnen wichtig?</a:t>
                      </a:r>
                      <a:endParaRPr lang="de-DE" sz="11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Kritik an Nice</a:t>
                      </a:r>
                      <a:endParaRPr lang="de-DE" sz="11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Mögliche Forderungen</a:t>
                      </a:r>
                      <a:endParaRPr lang="de-DE" sz="11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81522691"/>
                  </a:ext>
                </a:extLst>
              </a:tr>
              <a:tr h="504000">
                <a:tc>
                  <a:txBody>
                    <a:bodyPr/>
                    <a:lstStyle/>
                    <a:p>
                      <a:pPr algn="ctr">
                        <a:lnSpc>
                          <a:spcPct val="107000"/>
                        </a:lnSpc>
                        <a:spcAft>
                          <a:spcPts val="800"/>
                        </a:spcAft>
                      </a:pP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Umweltbewusste*r Konsument*in</a:t>
                      </a:r>
                    </a:p>
                  </a:txBody>
                  <a:tcPr marL="72000" marR="72000" marT="36000" marB="3600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a:t>
                      </a:r>
                    </a:p>
                  </a:txBody>
                  <a:tcPr marL="72000" marR="72000" marT="36000" marB="3600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a:t>
                      </a:r>
                    </a:p>
                  </a:txBody>
                  <a:tcPr marL="72000" marR="72000" marT="36000" marB="3600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1100">
                          <a:solidFill>
                            <a:schemeClr val="tx1"/>
                          </a:solidFill>
                          <a:effectLst/>
                          <a:latin typeface="Inria Sans" pitchFamily="2" charset="0"/>
                          <a:ea typeface="Calibri" panose="020F0502020204030204" pitchFamily="34" charset="0"/>
                          <a:cs typeface="Times New Roman" panose="02020603050405020304" pitchFamily="18" charset="0"/>
                        </a:rPr>
                        <a:t> </a:t>
                      </a:r>
                    </a:p>
                  </a:txBody>
                  <a:tcPr marL="72000" marR="72000" marT="36000" marB="3600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645115734"/>
                  </a:ext>
                </a:extLst>
              </a:tr>
              <a:tr h="504000">
                <a:tc>
                  <a:txBody>
                    <a:bodyPr/>
                    <a:lstStyle/>
                    <a:p>
                      <a:pPr algn="ctr">
                        <a:lnSpc>
                          <a:spcPct val="107000"/>
                        </a:lnSpc>
                        <a:spcAft>
                          <a:spcPts val="800"/>
                        </a:spcAft>
                      </a:pP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Preisbewusste*r </a:t>
                      </a:r>
                      <a:b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b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Konsument*in</a:t>
                      </a:r>
                    </a:p>
                  </a:txBody>
                  <a:tcPr marL="72000" marR="72000" marT="36000" marB="3600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a:t>
                      </a:r>
                    </a:p>
                  </a:txBody>
                  <a:tcPr marL="72000" marR="72000" marT="36000" marB="3600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a:t>
                      </a:r>
                    </a:p>
                  </a:txBody>
                  <a:tcPr marL="72000" marR="72000" marT="36000" marB="3600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1100">
                          <a:solidFill>
                            <a:schemeClr val="tx1"/>
                          </a:solidFill>
                          <a:effectLst/>
                          <a:latin typeface="Inria Sans" pitchFamily="2" charset="0"/>
                          <a:ea typeface="Calibri" panose="020F0502020204030204" pitchFamily="34" charset="0"/>
                          <a:cs typeface="Times New Roman" panose="02020603050405020304" pitchFamily="18" charset="0"/>
                        </a:rPr>
                        <a:t> </a:t>
                      </a:r>
                    </a:p>
                  </a:txBody>
                  <a:tcPr marL="72000" marR="72000" marT="36000" marB="3600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4056178504"/>
                  </a:ext>
                </a:extLst>
              </a:tr>
              <a:tr h="504000">
                <a:tc>
                  <a:txBody>
                    <a:bodyPr/>
                    <a:lstStyle/>
                    <a:p>
                      <a:pPr algn="ctr">
                        <a:lnSpc>
                          <a:spcPct val="107000"/>
                        </a:lnSpc>
                        <a:spcAft>
                          <a:spcPts val="800"/>
                        </a:spcAft>
                      </a:pP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Nice Unternehmen</a:t>
                      </a:r>
                    </a:p>
                  </a:txBody>
                  <a:tcPr marL="72000" marR="72000" marT="36000" marB="3600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a:t>
                      </a:r>
                    </a:p>
                  </a:txBody>
                  <a:tcPr marL="72000" marR="72000" marT="36000" marB="3600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a:t>
                      </a:r>
                    </a:p>
                  </a:txBody>
                  <a:tcPr marL="72000" marR="72000" marT="36000" marB="3600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1100">
                          <a:solidFill>
                            <a:schemeClr val="tx1"/>
                          </a:solidFill>
                          <a:effectLst/>
                          <a:latin typeface="Inria Sans" pitchFamily="2" charset="0"/>
                          <a:ea typeface="Calibri" panose="020F0502020204030204" pitchFamily="34" charset="0"/>
                          <a:cs typeface="Times New Roman" panose="02020603050405020304" pitchFamily="18" charset="0"/>
                        </a:rPr>
                        <a:t> </a:t>
                      </a:r>
                    </a:p>
                  </a:txBody>
                  <a:tcPr marL="72000" marR="72000" marT="36000" marB="3600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946655670"/>
                  </a:ext>
                </a:extLst>
              </a:tr>
              <a:tr h="504000">
                <a:tc>
                  <a:txBody>
                    <a:bodyPr/>
                    <a:lstStyle/>
                    <a:p>
                      <a:pPr algn="ctr">
                        <a:lnSpc>
                          <a:spcPct val="107000"/>
                        </a:lnSpc>
                        <a:spcAft>
                          <a:spcPts val="800"/>
                        </a:spcAft>
                      </a:pP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Näher*innen</a:t>
                      </a:r>
                    </a:p>
                  </a:txBody>
                  <a:tcPr marL="72000" marR="72000" marT="36000" marB="3600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a:t>
                      </a:r>
                    </a:p>
                  </a:txBody>
                  <a:tcPr marL="72000" marR="72000" marT="36000" marB="3600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a:t>
                      </a:r>
                    </a:p>
                  </a:txBody>
                  <a:tcPr marL="72000" marR="72000" marT="36000" marB="3600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1100">
                          <a:solidFill>
                            <a:schemeClr val="tx1"/>
                          </a:solidFill>
                          <a:effectLst/>
                          <a:latin typeface="Inria Sans" pitchFamily="2" charset="0"/>
                          <a:ea typeface="Calibri" panose="020F0502020204030204" pitchFamily="34" charset="0"/>
                          <a:cs typeface="Times New Roman" panose="02020603050405020304" pitchFamily="18" charset="0"/>
                        </a:rPr>
                        <a:t> </a:t>
                      </a:r>
                    </a:p>
                  </a:txBody>
                  <a:tcPr marL="72000" marR="72000" marT="36000" marB="3600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85610654"/>
                  </a:ext>
                </a:extLst>
              </a:tr>
              <a:tr h="504000">
                <a:tc>
                  <a:txBody>
                    <a:bodyPr/>
                    <a:lstStyle/>
                    <a:p>
                      <a:pPr algn="ctr">
                        <a:lnSpc>
                          <a:spcPct val="107000"/>
                        </a:lnSpc>
                        <a:spcAft>
                          <a:spcPts val="800"/>
                        </a:spcAft>
                      </a:pP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Umweltschutzorganisation</a:t>
                      </a:r>
                    </a:p>
                  </a:txBody>
                  <a:tcPr marL="72000" marR="72000" marT="36000" marB="3600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7000"/>
                        </a:lnSpc>
                        <a:spcAft>
                          <a:spcPts val="800"/>
                        </a:spcAft>
                      </a:pP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a:t>
                      </a:r>
                    </a:p>
                  </a:txBody>
                  <a:tcPr marL="72000" marR="72000" marT="36000" marB="3600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7000"/>
                        </a:lnSpc>
                        <a:spcAft>
                          <a:spcPts val="800"/>
                        </a:spcAft>
                      </a:pP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a:t>
                      </a:r>
                    </a:p>
                  </a:txBody>
                  <a:tcPr marL="72000" marR="72000" marT="36000" marB="3600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7000"/>
                        </a:lnSpc>
                        <a:spcAft>
                          <a:spcPts val="800"/>
                        </a:spcAft>
                      </a:pP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a:t>
                      </a:r>
                    </a:p>
                  </a:txBody>
                  <a:tcPr marL="72000" marR="72000" marT="36000" marB="3600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79928240"/>
                  </a:ext>
                </a:extLst>
              </a:tr>
            </a:tbl>
          </a:graphicData>
        </a:graphic>
      </p:graphicFrame>
      <p:grpSp>
        <p:nvGrpSpPr>
          <p:cNvPr id="12" name="Gruppieren 11" descr="Konfliktdreieck mit den Polen: Soziales - Ökologie - Wirtschaft">
            <a:extLst>
              <a:ext uri="{FF2B5EF4-FFF2-40B4-BE49-F238E27FC236}">
                <a16:creationId xmlns:a16="http://schemas.microsoft.com/office/drawing/2014/main" id="{F62895EF-82A1-6FEC-B964-DD7E56242720}"/>
              </a:ext>
            </a:extLst>
          </p:cNvPr>
          <p:cNvGrpSpPr/>
          <p:nvPr/>
        </p:nvGrpSpPr>
        <p:grpSpPr>
          <a:xfrm>
            <a:off x="2035172" y="8371500"/>
            <a:ext cx="3489328" cy="1256403"/>
            <a:chOff x="1913155" y="7853417"/>
            <a:chExt cx="3733361" cy="1535371"/>
          </a:xfrm>
        </p:grpSpPr>
        <p:sp>
          <p:nvSpPr>
            <p:cNvPr id="16" name="Gleichschenkliges Dreieck 15">
              <a:extLst>
                <a:ext uri="{FF2B5EF4-FFF2-40B4-BE49-F238E27FC236}">
                  <a16:creationId xmlns:a16="http://schemas.microsoft.com/office/drawing/2014/main" id="{BAF08840-C8E6-75CF-D75D-8996B2A5D6EA}"/>
                </a:ext>
                <a:ext uri="{C183D7F6-B498-43B3-948B-1728B52AA6E4}">
                  <adec:decorative xmlns:adec="http://schemas.microsoft.com/office/drawing/2017/decorative" val="1"/>
                </a:ext>
              </a:extLst>
            </p:cNvPr>
            <p:cNvSpPr/>
            <p:nvPr/>
          </p:nvSpPr>
          <p:spPr>
            <a:xfrm>
              <a:off x="1913155" y="7853417"/>
              <a:ext cx="3733361" cy="1535051"/>
            </a:xfrm>
            <a:prstGeom prst="triangle">
              <a:avLst/>
            </a:prstGeom>
            <a:solidFill>
              <a:srgbClr val="EB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BundesSans Web Regular"/>
              </a:endParaRPr>
            </a:p>
          </p:txBody>
        </p:sp>
        <p:sp>
          <p:nvSpPr>
            <p:cNvPr id="17" name="Rechteck 16">
              <a:extLst>
                <a:ext uri="{FF2B5EF4-FFF2-40B4-BE49-F238E27FC236}">
                  <a16:creationId xmlns:a16="http://schemas.microsoft.com/office/drawing/2014/main" id="{79DA3308-7229-BC6F-D08B-DBF159C405AB}"/>
                </a:ext>
              </a:extLst>
            </p:cNvPr>
            <p:cNvSpPr/>
            <p:nvPr/>
          </p:nvSpPr>
          <p:spPr>
            <a:xfrm>
              <a:off x="3238624" y="8046715"/>
              <a:ext cx="1082424" cy="308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r>
                <a:rPr lang="de-DE" sz="1100" i="1" dirty="0">
                  <a:solidFill>
                    <a:schemeClr val="accent1"/>
                  </a:solidFill>
                  <a:latin typeface="Inria Sans" pitchFamily="2" charset="0"/>
                </a:rPr>
                <a:t>Soziales</a:t>
              </a:r>
            </a:p>
          </p:txBody>
        </p:sp>
        <p:sp>
          <p:nvSpPr>
            <p:cNvPr id="18" name="Rechteck 17">
              <a:extLst>
                <a:ext uri="{FF2B5EF4-FFF2-40B4-BE49-F238E27FC236}">
                  <a16:creationId xmlns:a16="http://schemas.microsoft.com/office/drawing/2014/main" id="{CCF45124-D536-6757-CC36-B20D60169352}"/>
                </a:ext>
              </a:extLst>
            </p:cNvPr>
            <p:cNvSpPr/>
            <p:nvPr/>
          </p:nvSpPr>
          <p:spPr>
            <a:xfrm>
              <a:off x="1983830" y="9080375"/>
              <a:ext cx="1082424" cy="308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r>
                <a:rPr lang="de-DE" sz="1100" i="1" dirty="0">
                  <a:solidFill>
                    <a:schemeClr val="accent1"/>
                  </a:solidFill>
                  <a:latin typeface="Inria Sans" pitchFamily="2" charset="0"/>
                </a:rPr>
                <a:t>Ökologie</a:t>
              </a:r>
            </a:p>
          </p:txBody>
        </p:sp>
        <p:sp>
          <p:nvSpPr>
            <p:cNvPr id="19" name="Rechteck 18">
              <a:extLst>
                <a:ext uri="{FF2B5EF4-FFF2-40B4-BE49-F238E27FC236}">
                  <a16:creationId xmlns:a16="http://schemas.microsoft.com/office/drawing/2014/main" id="{F7831B23-32BA-136C-BB2C-78CFA003F5E5}"/>
                </a:ext>
              </a:extLst>
            </p:cNvPr>
            <p:cNvSpPr/>
            <p:nvPr/>
          </p:nvSpPr>
          <p:spPr>
            <a:xfrm>
              <a:off x="4421757" y="9080375"/>
              <a:ext cx="1082424" cy="308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r>
                <a:rPr lang="de-DE" sz="1100" i="1" dirty="0">
                  <a:solidFill>
                    <a:schemeClr val="accent1"/>
                  </a:solidFill>
                  <a:latin typeface="Inria Sans" pitchFamily="2" charset="0"/>
                </a:rPr>
                <a:t>Wirtschaft</a:t>
              </a:r>
            </a:p>
          </p:txBody>
        </p:sp>
      </p:grpSp>
      <p:graphicFrame>
        <p:nvGraphicFramePr>
          <p:cNvPr id="9" name="Tabelle 8">
            <a:extLst>
              <a:ext uri="{FF2B5EF4-FFF2-40B4-BE49-F238E27FC236}">
                <a16:creationId xmlns:a16="http://schemas.microsoft.com/office/drawing/2014/main" id="{0142B271-AA45-D7DF-753F-89027FE4A71C}"/>
              </a:ext>
            </a:extLst>
          </p:cNvPr>
          <p:cNvGraphicFramePr>
            <a:graphicFrameLocks noGrp="1"/>
          </p:cNvGraphicFramePr>
          <p:nvPr>
            <p:extLst>
              <p:ext uri="{D42A27DB-BD31-4B8C-83A1-F6EECF244321}">
                <p14:modId xmlns:p14="http://schemas.microsoft.com/office/powerpoint/2010/main" val="1548328402"/>
              </p:ext>
            </p:extLst>
          </p:nvPr>
        </p:nvGraphicFramePr>
        <p:xfrm>
          <a:off x="387859" y="5805254"/>
          <a:ext cx="6783956" cy="2124000"/>
        </p:xfrm>
        <a:graphic>
          <a:graphicData uri="http://schemas.openxmlformats.org/drawingml/2006/table">
            <a:tbl>
              <a:tblPr firstRow="1" firstCol="1" bandRow="1">
                <a:tableStyleId>{5C22544A-7EE6-4342-B048-85BDC9FD1C3A}</a:tableStyleId>
              </a:tblPr>
              <a:tblGrid>
                <a:gridCol w="1546230">
                  <a:extLst>
                    <a:ext uri="{9D8B030D-6E8A-4147-A177-3AD203B41FA5}">
                      <a16:colId xmlns:a16="http://schemas.microsoft.com/office/drawing/2014/main" val="3190265302"/>
                    </a:ext>
                  </a:extLst>
                </a:gridCol>
                <a:gridCol w="1546230">
                  <a:extLst>
                    <a:ext uri="{9D8B030D-6E8A-4147-A177-3AD203B41FA5}">
                      <a16:colId xmlns:a16="http://schemas.microsoft.com/office/drawing/2014/main" val="761159586"/>
                    </a:ext>
                  </a:extLst>
                </a:gridCol>
                <a:gridCol w="3691496">
                  <a:extLst>
                    <a:ext uri="{9D8B030D-6E8A-4147-A177-3AD203B41FA5}">
                      <a16:colId xmlns:a16="http://schemas.microsoft.com/office/drawing/2014/main" val="3620492352"/>
                    </a:ext>
                  </a:extLst>
                </a:gridCol>
              </a:tblGrid>
              <a:tr h="252000">
                <a:tc>
                  <a:txBody>
                    <a:bodyPr/>
                    <a:lstStyle/>
                    <a:p>
                      <a:pPr algn="ctr">
                        <a:lnSpc>
                          <a:spcPct val="107000"/>
                        </a:lnSpc>
                        <a:spcAft>
                          <a:spcPts val="80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Interessengruppe 1</a:t>
                      </a:r>
                    </a:p>
                  </a:txBody>
                  <a:tcPr marL="68580" marR="68580" marT="0" marB="0" anchor="ctr">
                    <a:lnL w="9525"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Interessengruppe 2</a:t>
                      </a:r>
                    </a:p>
                  </a:txBody>
                  <a:tcPr marL="68580" marR="6858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Konflikt</a:t>
                      </a:r>
                    </a:p>
                  </a:txBody>
                  <a:tcPr marL="68580" marR="68580" marT="0" marB="0" anchor="ctr">
                    <a:lnL w="6350" cap="flat" cmpd="sng" algn="ctr">
                      <a:solidFill>
                        <a:schemeClr val="accent4"/>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81522691"/>
                  </a:ext>
                </a:extLst>
              </a:tr>
              <a:tr h="468000">
                <a:tc>
                  <a:txBody>
                    <a:bodyPr/>
                    <a:lstStyle/>
                    <a:p>
                      <a:pPr algn="ctr">
                        <a:lnSpc>
                          <a:spcPct val="107000"/>
                        </a:lnSpc>
                        <a:spcAft>
                          <a:spcPts val="800"/>
                        </a:spcAft>
                      </a:pP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Näher*innen</a:t>
                      </a:r>
                    </a:p>
                  </a:txBody>
                  <a:tcPr marL="68580" marR="68580" marT="0" marB="0" anchor="ctr">
                    <a:lnL w="9525"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Nice</a:t>
                      </a:r>
                    </a:p>
                  </a:txBody>
                  <a:tcPr marL="68580" marR="6858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endParaRPr lang="en-US" sz="900" i="1" dirty="0">
                        <a:effectLst/>
                        <a:latin typeface="Inria Sans" pitchFamily="2"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accent4"/>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645115734"/>
                  </a:ext>
                </a:extLst>
              </a:tr>
              <a:tr h="468000">
                <a:tc>
                  <a:txBody>
                    <a:bodyPr/>
                    <a:lstStyle/>
                    <a:p>
                      <a:pPr algn="ctr">
                        <a:lnSpc>
                          <a:spcPct val="107000"/>
                        </a:lnSpc>
                        <a:spcAft>
                          <a:spcPts val="800"/>
                        </a:spcAft>
                      </a:pP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Umweltbewusste*r Konsument*in</a:t>
                      </a:r>
                    </a:p>
                  </a:txBody>
                  <a:tcPr marL="68580" marR="68580" marT="0" marB="0" anchor="ctr">
                    <a:lnL w="9525"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Preisbewusste*r </a:t>
                      </a:r>
                      <a:b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b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Konsument*in</a:t>
                      </a:r>
                    </a:p>
                  </a:txBody>
                  <a:tcPr marL="68580" marR="6858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endParaRPr lang="en-US" sz="900" i="1" dirty="0">
                        <a:effectLst/>
                        <a:latin typeface="Inria Sans" pitchFamily="2"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accent4"/>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419411081"/>
                  </a:ext>
                </a:extLst>
              </a:tr>
              <a:tr h="468000">
                <a:tc>
                  <a:txBody>
                    <a:bodyPr/>
                    <a:lstStyle/>
                    <a:p>
                      <a:pPr algn="ctr">
                        <a:lnSpc>
                          <a:spcPct val="107000"/>
                        </a:lnSpc>
                        <a:spcAft>
                          <a:spcPts val="800"/>
                        </a:spcAft>
                      </a:pP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Umweltschutzorganisation</a:t>
                      </a:r>
                    </a:p>
                  </a:txBody>
                  <a:tcPr marL="68580" marR="68580" marT="0" marB="0" anchor="ctr">
                    <a:lnL w="9525"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Nice</a:t>
                      </a:r>
                    </a:p>
                  </a:txBody>
                  <a:tcPr marL="68580" marR="6858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endParaRPr lang="en-US" sz="900" i="1" dirty="0">
                        <a:effectLst/>
                        <a:latin typeface="Inria Sans" pitchFamily="2"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accent4"/>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4056178504"/>
                  </a:ext>
                </a:extLst>
              </a:tr>
              <a:tr h="468000">
                <a:tc>
                  <a:txBody>
                    <a:bodyPr/>
                    <a:lstStyle/>
                    <a:p>
                      <a:pPr algn="ctr">
                        <a:lnSpc>
                          <a:spcPct val="107000"/>
                        </a:lnSpc>
                        <a:spcAft>
                          <a:spcPts val="800"/>
                        </a:spcAft>
                      </a:pPr>
                      <a:endParaRPr lang="de-DE" sz="9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gn="ctr">
                        <a:lnSpc>
                          <a:spcPct val="107000"/>
                        </a:lnSpc>
                        <a:spcAft>
                          <a:spcPts val="800"/>
                        </a:spcAft>
                      </a:pPr>
                      <a:endParaRPr lang="de-DE" sz="9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gn="ctr">
                        <a:lnSpc>
                          <a:spcPct val="107000"/>
                        </a:lnSpc>
                        <a:spcAft>
                          <a:spcPts val="800"/>
                        </a:spcAft>
                      </a:pPr>
                      <a:endParaRPr lang="en-US" sz="900" i="1" dirty="0">
                        <a:effectLst/>
                        <a:latin typeface="Inria Sans" pitchFamily="2"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accent4"/>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946655670"/>
                  </a:ext>
                </a:extLst>
              </a:tr>
            </a:tbl>
          </a:graphicData>
        </a:graphic>
      </p:graphicFrame>
    </p:spTree>
    <p:extLst>
      <p:ext uri="{BB962C8B-B14F-4D97-AF65-F5344CB8AC3E}">
        <p14:creationId xmlns:p14="http://schemas.microsoft.com/office/powerpoint/2010/main" val="378014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a:xfrm>
            <a:off x="386837" y="344844"/>
            <a:ext cx="6786000" cy="887056"/>
          </a:xfrm>
        </p:spPr>
        <p:txBody>
          <a:bodyPr anchor="t"/>
          <a:lstStyle/>
          <a:p>
            <a:r>
              <a:rPr lang="de-DE" sz="2400" b="1" dirty="0">
                <a:latin typeface="Inria Sans" pitchFamily="2" charset="0"/>
              </a:rPr>
              <a:t>AM2 – Nachhaltigen Konsum fördern </a:t>
            </a:r>
            <a:br>
              <a:rPr lang="de-DE" sz="2400" b="1" dirty="0">
                <a:latin typeface="Inria Sans" pitchFamily="2" charset="0"/>
              </a:rPr>
            </a:br>
            <a:r>
              <a:rPr lang="de-DE" sz="2400" dirty="0">
                <a:latin typeface="Inria Sans" pitchFamily="2" charset="0"/>
              </a:rPr>
              <a:t>Arbeitsblatt 4</a:t>
            </a: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26</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lang="de-DE" sz="1000" b="1" dirty="0">
                <a:latin typeface="Inria Sans" pitchFamily="2" charset="0"/>
              </a:rPr>
              <a:t>AM2</a:t>
            </a:r>
            <a:endParaRPr lang="de-DE" sz="1000" b="1" dirty="0">
              <a:solidFill>
                <a:srgbClr val="FFFFFF"/>
              </a:solidFill>
              <a:latin typeface="Inria Sans" pitchFamily="2" charset="0"/>
            </a:endParaRP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sp>
        <p:nvSpPr>
          <p:cNvPr id="10" name="Rectangle 1">
            <a:extLst>
              <a:ext uri="{FF2B5EF4-FFF2-40B4-BE49-F238E27FC236}">
                <a16:creationId xmlns:a16="http://schemas.microsoft.com/office/drawing/2014/main" id="{2D83F613-D7A6-9F12-FD35-BC734810E13C}"/>
              </a:ext>
            </a:extLst>
          </p:cNvPr>
          <p:cNvSpPr/>
          <p:nvPr/>
        </p:nvSpPr>
        <p:spPr>
          <a:xfrm>
            <a:off x="387860" y="1374292"/>
            <a:ext cx="6784977" cy="828271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bIns="72000" rtlCol="0" anchor="t"/>
          <a:lstStyle/>
          <a:p>
            <a:pPr marR="0" lvl="0" algn="l" defTabSz="914400" rtl="0" eaLnBrk="1" fontAlgn="base" latinLnBrk="0" hangingPunct="1">
              <a:lnSpc>
                <a:spcPct val="120000"/>
              </a:lnSpc>
              <a:spcBef>
                <a:spcPct val="0"/>
              </a:spcBef>
              <a:spcAft>
                <a:spcPts val="600"/>
              </a:spcAft>
              <a:buClrTx/>
              <a:buSzTx/>
              <a:buFontTx/>
              <a:buNone/>
              <a:tabLst/>
              <a:defRPr/>
            </a:pPr>
            <a:r>
              <a:rPr kumimoji="0" lang="de-DE" sz="1600" b="1" i="0" u="none" strike="noStrike" kern="1200" cap="none" spc="0" normalizeH="0" baseline="0" noProof="0" dirty="0">
                <a:ln>
                  <a:noFill/>
                </a:ln>
                <a:solidFill>
                  <a:srgbClr val="007987"/>
                </a:solidFill>
                <a:effectLst/>
                <a:uLnTx/>
                <a:uFillTx/>
                <a:latin typeface="Inria Sans" pitchFamily="2" charset="0"/>
                <a:ea typeface="Calibri" panose="020F0502020204030204" pitchFamily="34" charset="0"/>
                <a:cs typeface="Times New Roman" panose="02020603050405020304" pitchFamily="18" charset="0"/>
              </a:rPr>
              <a:t>Rollenspiel</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a:t>
            </a:r>
          </a:p>
          <a:p>
            <a:pPr>
              <a:lnSpc>
                <a:spcPct val="120000"/>
              </a:lnSpc>
              <a:spcAft>
                <a:spcPts val="600"/>
              </a:spcAft>
            </a:pPr>
            <a:r>
              <a:rPr lang="de-DE" sz="1100" b="1" dirty="0">
                <a:solidFill>
                  <a:schemeClr val="accent1"/>
                </a:solidFill>
                <a:latin typeface="Inria Sans" pitchFamily="2" charset="0"/>
                <a:ea typeface="Calibri" panose="020F0502020204030204" pitchFamily="34" charset="0"/>
                <a:cs typeface="Times New Roman" panose="02020603050405020304" pitchFamily="18" charset="0"/>
              </a:rPr>
              <a:t>Arbeitsauftrag 3 – Vorbereitung Diskussion: </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Runder Tisch (Rollenkarten)</a:t>
            </a:r>
          </a:p>
          <a:p>
            <a:pPr>
              <a:lnSpc>
                <a:spcPct val="120000"/>
              </a:lnSpc>
              <a:spcAft>
                <a:spcPts val="600"/>
              </a:spcAft>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Lest eure Rollenkarte. Versetzt euch in die Person. Füllt die Rollenkarte aus und erfüllt den Rechercheauftrag.</a:t>
            </a:r>
            <a:br>
              <a:rPr lang="de-DE" sz="1100" dirty="0">
                <a:solidFill>
                  <a:schemeClr val="tx1"/>
                </a:solidFill>
                <a:latin typeface="Inria Sans" pitchFamily="2" charset="0"/>
                <a:ea typeface="Calibri" panose="020F0502020204030204" pitchFamily="34" charset="0"/>
                <a:cs typeface="Times New Roman" panose="02020603050405020304" pitchFamily="18" charset="0"/>
              </a:rPr>
            </a:b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r>
              <a:rPr lang="de-DE" sz="1100" b="1" dirty="0">
                <a:solidFill>
                  <a:schemeClr val="accent1"/>
                </a:solidFill>
                <a:latin typeface="Inria Sans" pitchFamily="2" charset="0"/>
                <a:ea typeface="Calibri" panose="020F0502020204030204" pitchFamily="34" charset="0"/>
                <a:cs typeface="Times New Roman" panose="02020603050405020304" pitchFamily="18" charset="0"/>
              </a:rPr>
              <a:t>Arbeitsauftrag 4 – Diskussion: </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Führt eine Diskussion am Runden Tisch Fair Fashion. Diskutiert die Frage: Nice will nachhaltiger werden – aber wie? Jede*r hat andere Forderungen. Wie könnt ihr einen Kompromiss finden?</a:t>
            </a:r>
          </a:p>
          <a:p>
            <a:pPr marR="0" lvl="0" algn="l" defTabSz="914400" rtl="0" eaLnBrk="1" fontAlgn="base" latinLnBrk="0" hangingPunct="1">
              <a:lnSpc>
                <a:spcPct val="120000"/>
              </a:lnSpc>
              <a:spcBef>
                <a:spcPct val="0"/>
              </a:spcBef>
              <a:spcAft>
                <a:spcPts val="600"/>
              </a:spcAft>
              <a:buClrTx/>
              <a:buSzTx/>
              <a:buFontTx/>
              <a:buNone/>
              <a:tabLst/>
              <a:defRPr/>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Entwickelt in der Diskussion ein Instrumentenbündel für die Modebranche. Bedient euch dafür aus dem Werkzeugkoffer der Politik. Entwickelt Ideen, die unterschiedliche Interessen der Persona aufgreifen. Kombiniert weiche und harte Maßnahmen. </a:t>
            </a:r>
          </a:p>
          <a:p>
            <a:pPr marR="0" lvl="0" algn="l" defTabSz="914400" rtl="0" eaLnBrk="1" fontAlgn="base" latinLnBrk="0" hangingPunct="1">
              <a:lnSpc>
                <a:spcPct val="120000"/>
              </a:lnSpc>
              <a:spcBef>
                <a:spcPct val="0"/>
              </a:spcBef>
              <a:spcAft>
                <a:spcPts val="600"/>
              </a:spcAft>
              <a:buClrTx/>
              <a:buSzTx/>
              <a:buFontTx/>
              <a:buNone/>
              <a:tabLst/>
              <a:defRPr/>
            </a:pPr>
            <a:r>
              <a:rPr lang="de-DE" sz="1100" i="1" dirty="0">
                <a:solidFill>
                  <a:schemeClr val="tx1"/>
                </a:solidFill>
                <a:latin typeface="Inria Sans" pitchFamily="2" charset="0"/>
                <a:ea typeface="Calibri" panose="020F0502020204030204" pitchFamily="34" charset="0"/>
                <a:cs typeface="Times New Roman" panose="02020603050405020304" pitchFamily="18" charset="0"/>
              </a:rPr>
              <a:t>Unser Kompromiss:</a:t>
            </a:r>
            <a:br>
              <a:rPr lang="de-DE" sz="1100" i="1" dirty="0">
                <a:solidFill>
                  <a:schemeClr val="tx1"/>
                </a:solidFill>
                <a:latin typeface="Inria Sans" pitchFamily="2" charset="0"/>
                <a:ea typeface="Calibri" panose="020F0502020204030204" pitchFamily="34" charset="0"/>
                <a:cs typeface="Times New Roman" panose="02020603050405020304" pitchFamily="18" charset="0"/>
              </a:rPr>
            </a:br>
            <a:br>
              <a:rPr lang="de-DE" sz="1100" dirty="0">
                <a:solidFill>
                  <a:schemeClr val="tx1"/>
                </a:solidFill>
                <a:latin typeface="Inria Sans" pitchFamily="2" charset="0"/>
                <a:ea typeface="Calibri" panose="020F0502020204030204" pitchFamily="34" charset="0"/>
                <a:cs typeface="Times New Roman" panose="02020603050405020304" pitchFamily="18" charset="0"/>
              </a:rPr>
            </a:b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r>
              <a:rPr lang="de-DE" sz="1100" i="1" dirty="0">
                <a:solidFill>
                  <a:schemeClr val="tx1"/>
                </a:solidFill>
                <a:latin typeface="Inria Sans" pitchFamily="2" charset="0"/>
                <a:ea typeface="Calibri" panose="020F0502020204030204" pitchFamily="34" charset="0"/>
                <a:cs typeface="Times New Roman" panose="02020603050405020304" pitchFamily="18" charset="0"/>
              </a:rPr>
              <a:t>Unser Instrumentenmix: </a:t>
            </a:r>
            <a:br>
              <a:rPr lang="de-DE" sz="1100" i="1" dirty="0">
                <a:solidFill>
                  <a:schemeClr val="tx1"/>
                </a:solidFill>
                <a:latin typeface="Inria Sans" pitchFamily="2" charset="0"/>
                <a:ea typeface="Calibri" panose="020F0502020204030204" pitchFamily="34" charset="0"/>
                <a:cs typeface="Times New Roman" panose="02020603050405020304" pitchFamily="18" charset="0"/>
              </a:rPr>
            </a:br>
            <a:br>
              <a:rPr lang="de-DE" sz="1100" dirty="0">
                <a:solidFill>
                  <a:schemeClr val="tx1"/>
                </a:solidFill>
                <a:latin typeface="Inria Sans" pitchFamily="2" charset="0"/>
                <a:ea typeface="Calibri" panose="020F0502020204030204" pitchFamily="34" charset="0"/>
                <a:cs typeface="Times New Roman" panose="02020603050405020304" pitchFamily="18" charset="0"/>
              </a:rPr>
            </a:b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r>
              <a:rPr lang="de-DE" sz="1100" b="1" dirty="0">
                <a:solidFill>
                  <a:schemeClr val="accent1"/>
                </a:solidFill>
                <a:latin typeface="Inria Sans" pitchFamily="2" charset="0"/>
                <a:ea typeface="Calibri" panose="020F0502020204030204" pitchFamily="34" charset="0"/>
                <a:cs typeface="Times New Roman" panose="02020603050405020304" pitchFamily="18" charset="0"/>
              </a:rPr>
              <a:t>Arbeitsauftrag 5 – Werdet kreativ: </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Drei Jahre später: Viele Konsument*innen forderten mehr und mehr Umweltschutz und faire Löhne von der Modebranche. Das Unternehmen Nice hat daraufhin sein Geschäftsmodell erweitert. Neben deutlich mehr nachhaltiger Mode bietet es nun auch einen Secondhandbereich und Reparaturmöglichkeiten an. Als PR-Mitarbeiter*in seid ihr dafür verantwortlich, die Neuausrichtung öffentlich zu machen. Entwickelt ein Logo/Insta-Post/</a:t>
            </a:r>
            <a:r>
              <a:rPr lang="de-DE" sz="1100" dirty="0" err="1">
                <a:solidFill>
                  <a:schemeClr val="tx1"/>
                </a:solidFill>
                <a:latin typeface="Inria Sans" pitchFamily="2" charset="0"/>
                <a:ea typeface="Calibri" panose="020F0502020204030204" pitchFamily="34" charset="0"/>
                <a:cs typeface="Times New Roman" panose="02020603050405020304" pitchFamily="18" charset="0"/>
              </a:rPr>
              <a:t>TikTok</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-Video für Nice.</a:t>
            </a:r>
          </a:p>
          <a:p>
            <a:pPr>
              <a:lnSpc>
                <a:spcPct val="120000"/>
              </a:lnSpc>
              <a:spcAft>
                <a:spcPts val="600"/>
              </a:spcAft>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 </a:t>
            </a:r>
          </a:p>
        </p:txBody>
      </p:sp>
      <p:grpSp>
        <p:nvGrpSpPr>
          <p:cNvPr id="4" name="Gruppieren 3">
            <a:extLst>
              <a:ext uri="{FF2B5EF4-FFF2-40B4-BE49-F238E27FC236}">
                <a16:creationId xmlns:a16="http://schemas.microsoft.com/office/drawing/2014/main" id="{45D2BD16-0A28-0682-0703-2368D0042771}"/>
              </a:ext>
              <a:ext uri="{C183D7F6-B498-43B3-948B-1728B52AA6E4}">
                <adec:decorative xmlns:adec="http://schemas.microsoft.com/office/drawing/2017/decorative" val="1"/>
              </a:ext>
            </a:extLst>
          </p:cNvPr>
          <p:cNvGrpSpPr/>
          <p:nvPr/>
        </p:nvGrpSpPr>
        <p:grpSpPr>
          <a:xfrm>
            <a:off x="5772151" y="10112362"/>
            <a:ext cx="1214678" cy="226591"/>
            <a:chOff x="-3384048" y="2877944"/>
            <a:chExt cx="1135402" cy="226591"/>
          </a:xfrm>
        </p:grpSpPr>
        <p:sp>
          <p:nvSpPr>
            <p:cNvPr id="6" name="Rechteck 5">
              <a:extLst>
                <a:ext uri="{FF2B5EF4-FFF2-40B4-BE49-F238E27FC236}">
                  <a16:creationId xmlns:a16="http://schemas.microsoft.com/office/drawing/2014/main" id="{58DFB7B0-F621-4039-FAEA-B3DD215EE559}"/>
                </a:ext>
              </a:extLst>
            </p:cNvPr>
            <p:cNvSpPr/>
            <p:nvPr/>
          </p:nvSpPr>
          <p:spPr>
            <a:xfrm>
              <a:off x="-3384048" y="2877944"/>
              <a:ext cx="1135402"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Schüler*innen</a:t>
              </a:r>
              <a:endParaRPr lang="en-US" sz="1000" dirty="0">
                <a:solidFill>
                  <a:schemeClr val="bg1"/>
                </a:solidFill>
                <a:latin typeface="Inria Sans" pitchFamily="2" charset="0"/>
              </a:endParaRPr>
            </a:p>
          </p:txBody>
        </p:sp>
        <p:cxnSp>
          <p:nvCxnSpPr>
            <p:cNvPr id="7" name="Gerader Verbinder 6">
              <a:extLst>
                <a:ext uri="{FF2B5EF4-FFF2-40B4-BE49-F238E27FC236}">
                  <a16:creationId xmlns:a16="http://schemas.microsoft.com/office/drawing/2014/main" id="{55C04708-1F72-A3F7-1F4F-3FC9DA222F08}"/>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8" name="Gerader Verbinder 7">
              <a:extLst>
                <a:ext uri="{FF2B5EF4-FFF2-40B4-BE49-F238E27FC236}">
                  <a16:creationId xmlns:a16="http://schemas.microsoft.com/office/drawing/2014/main" id="{4E2840D2-AD43-3D1A-980E-BBB17E79BB4E}"/>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spTree>
    <p:extLst>
      <p:ext uri="{BB962C8B-B14F-4D97-AF65-F5344CB8AC3E}">
        <p14:creationId xmlns:p14="http://schemas.microsoft.com/office/powerpoint/2010/main" val="287807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a:xfrm>
            <a:off x="386837" y="295416"/>
            <a:ext cx="6786000" cy="887056"/>
          </a:xfrm>
        </p:spPr>
        <p:txBody>
          <a:bodyPr anchor="t"/>
          <a:lstStyle/>
          <a:p>
            <a:r>
              <a:rPr lang="de-DE" sz="2800" b="1" dirty="0">
                <a:solidFill>
                  <a:schemeClr val="accent4">
                    <a:alpha val="0"/>
                  </a:schemeClr>
                </a:solidFill>
                <a:latin typeface="Inria Sans" pitchFamily="2" charset="0"/>
              </a:rPr>
              <a:t>AM2 – Rollenkarten 1 &amp; 2</a:t>
            </a:r>
            <a:endParaRPr lang="de-DE" sz="2800" dirty="0">
              <a:solidFill>
                <a:schemeClr val="accent4">
                  <a:alpha val="0"/>
                </a:schemeClr>
              </a:solidFill>
              <a:latin typeface="Inria Sans" pitchFamily="2" charset="0"/>
            </a:endParaRP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27</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lang="de-DE" sz="1000" b="1" dirty="0">
                <a:latin typeface="Inria Sans" pitchFamily="2" charset="0"/>
              </a:rPr>
              <a:t>AM2</a:t>
            </a:r>
            <a:endParaRPr lang="de-DE" sz="1000" b="1" dirty="0">
              <a:solidFill>
                <a:srgbClr val="FFFFFF"/>
              </a:solidFill>
              <a:latin typeface="Inria Sans" pitchFamily="2" charset="0"/>
            </a:endParaRP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grpSp>
        <p:nvGrpSpPr>
          <p:cNvPr id="4" name="Gruppieren 3">
            <a:extLst>
              <a:ext uri="{FF2B5EF4-FFF2-40B4-BE49-F238E27FC236}">
                <a16:creationId xmlns:a16="http://schemas.microsoft.com/office/drawing/2014/main" id="{45D2BD16-0A28-0682-0703-2368D0042771}"/>
              </a:ext>
              <a:ext uri="{C183D7F6-B498-43B3-948B-1728B52AA6E4}">
                <adec:decorative xmlns:adec="http://schemas.microsoft.com/office/drawing/2017/decorative" val="1"/>
              </a:ext>
            </a:extLst>
          </p:cNvPr>
          <p:cNvGrpSpPr/>
          <p:nvPr/>
        </p:nvGrpSpPr>
        <p:grpSpPr>
          <a:xfrm>
            <a:off x="5772151" y="10112362"/>
            <a:ext cx="1214678" cy="226591"/>
            <a:chOff x="-3384048" y="2877944"/>
            <a:chExt cx="1135402" cy="226591"/>
          </a:xfrm>
        </p:grpSpPr>
        <p:sp>
          <p:nvSpPr>
            <p:cNvPr id="6" name="Rechteck 5">
              <a:extLst>
                <a:ext uri="{FF2B5EF4-FFF2-40B4-BE49-F238E27FC236}">
                  <a16:creationId xmlns:a16="http://schemas.microsoft.com/office/drawing/2014/main" id="{58DFB7B0-F621-4039-FAEA-B3DD215EE559}"/>
                </a:ext>
              </a:extLst>
            </p:cNvPr>
            <p:cNvSpPr/>
            <p:nvPr/>
          </p:nvSpPr>
          <p:spPr>
            <a:xfrm>
              <a:off x="-3384048" y="2877944"/>
              <a:ext cx="1135402"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Schüler*innen</a:t>
              </a:r>
              <a:endParaRPr lang="en-US" sz="1000" dirty="0">
                <a:solidFill>
                  <a:schemeClr val="bg1"/>
                </a:solidFill>
                <a:latin typeface="Inria Sans" pitchFamily="2" charset="0"/>
              </a:endParaRPr>
            </a:p>
          </p:txBody>
        </p:sp>
        <p:cxnSp>
          <p:nvCxnSpPr>
            <p:cNvPr id="7" name="Gerader Verbinder 6">
              <a:extLst>
                <a:ext uri="{FF2B5EF4-FFF2-40B4-BE49-F238E27FC236}">
                  <a16:creationId xmlns:a16="http://schemas.microsoft.com/office/drawing/2014/main" id="{55C04708-1F72-A3F7-1F4F-3FC9DA222F08}"/>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8" name="Gerader Verbinder 7">
              <a:extLst>
                <a:ext uri="{FF2B5EF4-FFF2-40B4-BE49-F238E27FC236}">
                  <a16:creationId xmlns:a16="http://schemas.microsoft.com/office/drawing/2014/main" id="{4E2840D2-AD43-3D1A-980E-BBB17E79BB4E}"/>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graphicFrame>
        <p:nvGraphicFramePr>
          <p:cNvPr id="9" name="Tabelle 8">
            <a:extLst>
              <a:ext uri="{FF2B5EF4-FFF2-40B4-BE49-F238E27FC236}">
                <a16:creationId xmlns:a16="http://schemas.microsoft.com/office/drawing/2014/main" id="{333FFE61-7AC0-AFD6-B4F6-AB83AC8EC6C0}"/>
              </a:ext>
            </a:extLst>
          </p:cNvPr>
          <p:cNvGraphicFramePr>
            <a:graphicFrameLocks noGrp="1"/>
          </p:cNvGraphicFramePr>
          <p:nvPr>
            <p:extLst>
              <p:ext uri="{D42A27DB-BD31-4B8C-83A1-F6EECF244321}">
                <p14:modId xmlns:p14="http://schemas.microsoft.com/office/powerpoint/2010/main" val="3645136828"/>
              </p:ext>
            </p:extLst>
          </p:nvPr>
        </p:nvGraphicFramePr>
        <p:xfrm>
          <a:off x="387860" y="177238"/>
          <a:ext cx="6783960" cy="4728427"/>
        </p:xfrm>
        <a:graphic>
          <a:graphicData uri="http://schemas.openxmlformats.org/drawingml/2006/table">
            <a:tbl>
              <a:tblPr firstRow="1" firstCol="1" bandRow="1">
                <a:tableStyleId>{5C22544A-7EE6-4342-B048-85BDC9FD1C3A}</a:tableStyleId>
              </a:tblPr>
              <a:tblGrid>
                <a:gridCol w="1722975">
                  <a:extLst>
                    <a:ext uri="{9D8B030D-6E8A-4147-A177-3AD203B41FA5}">
                      <a16:colId xmlns:a16="http://schemas.microsoft.com/office/drawing/2014/main" val="1616022411"/>
                    </a:ext>
                  </a:extLst>
                </a:gridCol>
                <a:gridCol w="1722975">
                  <a:extLst>
                    <a:ext uri="{9D8B030D-6E8A-4147-A177-3AD203B41FA5}">
                      <a16:colId xmlns:a16="http://schemas.microsoft.com/office/drawing/2014/main" val="2531744115"/>
                    </a:ext>
                  </a:extLst>
                </a:gridCol>
                <a:gridCol w="1722975">
                  <a:extLst>
                    <a:ext uri="{9D8B030D-6E8A-4147-A177-3AD203B41FA5}">
                      <a16:colId xmlns:a16="http://schemas.microsoft.com/office/drawing/2014/main" val="869135047"/>
                    </a:ext>
                  </a:extLst>
                </a:gridCol>
                <a:gridCol w="323007">
                  <a:extLst>
                    <a:ext uri="{9D8B030D-6E8A-4147-A177-3AD203B41FA5}">
                      <a16:colId xmlns:a16="http://schemas.microsoft.com/office/drawing/2014/main" val="2687503716"/>
                    </a:ext>
                  </a:extLst>
                </a:gridCol>
                <a:gridCol w="323007">
                  <a:extLst>
                    <a:ext uri="{9D8B030D-6E8A-4147-A177-3AD203B41FA5}">
                      <a16:colId xmlns:a16="http://schemas.microsoft.com/office/drawing/2014/main" val="1662737022"/>
                    </a:ext>
                  </a:extLst>
                </a:gridCol>
                <a:gridCol w="323007">
                  <a:extLst>
                    <a:ext uri="{9D8B030D-6E8A-4147-A177-3AD203B41FA5}">
                      <a16:colId xmlns:a16="http://schemas.microsoft.com/office/drawing/2014/main" val="1233211114"/>
                    </a:ext>
                  </a:extLst>
                </a:gridCol>
                <a:gridCol w="323007">
                  <a:extLst>
                    <a:ext uri="{9D8B030D-6E8A-4147-A177-3AD203B41FA5}">
                      <a16:colId xmlns:a16="http://schemas.microsoft.com/office/drawing/2014/main" val="1317215247"/>
                    </a:ext>
                  </a:extLst>
                </a:gridCol>
                <a:gridCol w="323007">
                  <a:extLst>
                    <a:ext uri="{9D8B030D-6E8A-4147-A177-3AD203B41FA5}">
                      <a16:colId xmlns:a16="http://schemas.microsoft.com/office/drawing/2014/main" val="3532313206"/>
                    </a:ext>
                  </a:extLst>
                </a:gridCol>
              </a:tblGrid>
              <a:tr h="708027">
                <a:tc gridSpan="8">
                  <a:txBody>
                    <a:bodyPr/>
                    <a:lstStyle/>
                    <a:p>
                      <a:pPr marL="1082675" marR="0" lvl="0" indent="0" algn="l" defTabSz="1391900" rtl="0" eaLnBrk="1" fontAlgn="auto" latinLnBrk="0" hangingPunct="1">
                        <a:lnSpc>
                          <a:spcPct val="100000"/>
                        </a:lnSpc>
                        <a:spcBef>
                          <a:spcPts val="0"/>
                        </a:spcBef>
                        <a:spcAft>
                          <a:spcPts val="200"/>
                        </a:spcAft>
                        <a:buClr>
                          <a:schemeClr val="accent4"/>
                        </a:buClr>
                        <a:buSzTx/>
                        <a:buFont typeface="Arial" panose="020B0604020202020204" pitchFamily="34" charset="0"/>
                        <a:buNone/>
                        <a:tabLst/>
                        <a:defRPr/>
                      </a:pPr>
                      <a:r>
                        <a:rPr lang="de-DE" sz="1000" b="1" dirty="0">
                          <a:solidFill>
                            <a:schemeClr val="tx1"/>
                          </a:solidFill>
                          <a:effectLst/>
                          <a:latin typeface="Inria Sans" pitchFamily="2" charset="0"/>
                        </a:rPr>
                        <a:t>Aisha Begum, 23 Jahre (Näherin)</a:t>
                      </a:r>
                    </a:p>
                    <a:p>
                      <a:pPr marL="1250950" indent="-171450">
                        <a:lnSpc>
                          <a:spcPct val="100000"/>
                        </a:lnSpc>
                        <a:spcBef>
                          <a:spcPts val="0"/>
                        </a:spcBef>
                        <a:spcAft>
                          <a:spcPts val="200"/>
                        </a:spcAft>
                        <a:buClr>
                          <a:schemeClr val="accent4"/>
                        </a:buClr>
                        <a:buFont typeface="Arial" panose="020B0604020202020204" pitchFamily="34" charset="0"/>
                        <a:buChar char="•"/>
                      </a:pPr>
                      <a:r>
                        <a:rPr lang="de-DE" sz="1000" b="0" dirty="0">
                          <a:solidFill>
                            <a:schemeClr val="tx1"/>
                          </a:solidFill>
                          <a:effectLst/>
                          <a:latin typeface="Inria Sans" pitchFamily="2" charset="0"/>
                        </a:rPr>
                        <a:t>Näht Kleidung in einer Fabrik in Bangladesch für Nice</a:t>
                      </a:r>
                    </a:p>
                    <a:p>
                      <a:pPr marL="1250950" indent="-171450">
                        <a:lnSpc>
                          <a:spcPct val="100000"/>
                        </a:lnSpc>
                        <a:spcBef>
                          <a:spcPts val="0"/>
                        </a:spcBef>
                        <a:spcAft>
                          <a:spcPts val="200"/>
                        </a:spcAft>
                        <a:buClr>
                          <a:schemeClr val="accent4"/>
                        </a:buClr>
                        <a:buFont typeface="Arial" panose="020B0604020202020204" pitchFamily="34" charset="0"/>
                        <a:buChar char="•"/>
                      </a:pPr>
                      <a:r>
                        <a:rPr lang="de-DE" sz="1000" b="0" dirty="0">
                          <a:solidFill>
                            <a:schemeClr val="tx1"/>
                          </a:solidFill>
                          <a:effectLst/>
                          <a:latin typeface="Inria Sans" pitchFamily="2" charset="0"/>
                        </a:rPr>
                        <a:t>Lohn: 106 € im Monat, sie arbeitet 12 Stunden am Tag, 6 Tage die Woche</a:t>
                      </a:r>
                    </a:p>
                    <a:p>
                      <a:pPr marL="1250950" indent="-171450">
                        <a:lnSpc>
                          <a:spcPct val="100000"/>
                        </a:lnSpc>
                        <a:spcBef>
                          <a:spcPts val="0"/>
                        </a:spcBef>
                        <a:spcAft>
                          <a:spcPts val="200"/>
                        </a:spcAft>
                        <a:buClr>
                          <a:schemeClr val="accent4"/>
                        </a:buClr>
                        <a:buFont typeface="Arial" panose="020B0604020202020204" pitchFamily="34" charset="0"/>
                        <a:buChar char="•"/>
                      </a:pPr>
                      <a:r>
                        <a:rPr lang="de-DE" sz="1000" b="0" dirty="0">
                          <a:solidFill>
                            <a:schemeClr val="tx1"/>
                          </a:solidFill>
                          <a:effectLst/>
                          <a:latin typeface="Inria Sans" pitchFamily="2" charset="0"/>
                        </a:rPr>
                        <a:t>2 kleine Kinder, werden von der Großmutter betreut</a:t>
                      </a:r>
                    </a:p>
                    <a:p>
                      <a:pPr marL="1250950" indent="-171450">
                        <a:lnSpc>
                          <a:spcPct val="100000"/>
                        </a:lnSpc>
                        <a:spcBef>
                          <a:spcPts val="0"/>
                        </a:spcBef>
                        <a:spcAft>
                          <a:spcPts val="200"/>
                        </a:spcAft>
                        <a:buClr>
                          <a:schemeClr val="accent4"/>
                        </a:buClr>
                        <a:buFont typeface="Arial" panose="020B0604020202020204" pitchFamily="34" charset="0"/>
                        <a:buChar char="•"/>
                      </a:pPr>
                      <a:r>
                        <a:rPr lang="de-DE" sz="1000" b="0" dirty="0">
                          <a:solidFill>
                            <a:schemeClr val="tx1"/>
                          </a:solidFill>
                          <a:effectLst/>
                          <a:latin typeface="Inria Sans" pitchFamily="2" charset="0"/>
                        </a:rPr>
                        <a:t>Der Lohn reicht kaum, um die Familie zu ernähren und Bildung für die Kinder zu ermöglichen.</a:t>
                      </a:r>
                    </a:p>
                    <a:p>
                      <a:pPr marL="1250950" indent="-171450">
                        <a:lnSpc>
                          <a:spcPct val="100000"/>
                        </a:lnSpc>
                        <a:spcBef>
                          <a:spcPts val="0"/>
                        </a:spcBef>
                        <a:spcAft>
                          <a:spcPts val="200"/>
                        </a:spcAft>
                        <a:buClr>
                          <a:schemeClr val="accent4"/>
                        </a:buClr>
                        <a:buFont typeface="Arial" panose="020B0604020202020204" pitchFamily="34" charset="0"/>
                        <a:buChar char="•"/>
                      </a:pPr>
                      <a:r>
                        <a:rPr lang="de-DE" sz="1000" b="0" dirty="0">
                          <a:solidFill>
                            <a:schemeClr val="tx1"/>
                          </a:solidFill>
                          <a:effectLst/>
                          <a:latin typeface="Inria Sans" pitchFamily="2" charset="0"/>
                        </a:rPr>
                        <a:t>Die Arbeitsbedingungen sind teilweise gefährlich (Brände in der Fabrik, giftige Chemikalien). Mit einer Kollegin hat Aisha bereits über die Gründung einer Gewerkschaft gesprochen, auch wenn diese nicht erwünscht ist. </a:t>
                      </a:r>
                      <a:endParaRPr lang="de-DE" sz="10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00683639"/>
                  </a:ext>
                </a:extLst>
              </a:tr>
              <a:tr h="708027">
                <a:tc gridSpan="8">
                  <a:txBody>
                    <a:bodyPr/>
                    <a:lstStyle/>
                    <a:p>
                      <a:pPr marL="185738" indent="-171450">
                        <a:lnSpc>
                          <a:spcPct val="100000"/>
                        </a:lnSpc>
                        <a:spcAft>
                          <a:spcPts val="2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Rechercheauftrag: </a:t>
                      </a: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Was könnte Aisha tun, um ihre Situation zu verbessern? </a:t>
                      </a:r>
                    </a:p>
                    <a:p>
                      <a:pPr marL="185738" indent="-171450">
                        <a:lnSpc>
                          <a:spcPct val="100000"/>
                        </a:lnSpc>
                        <a:spcAft>
                          <a:spcPts val="20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Recherchiere zu Gewerkschaften.</a:t>
                      </a:r>
                    </a:p>
                    <a:p>
                      <a:pPr marL="185738" indent="-171450">
                        <a:lnSpc>
                          <a:spcPct val="100000"/>
                        </a:lnSpc>
                        <a:spcAft>
                          <a:spcPts val="200"/>
                        </a:spcAft>
                        <a:buClr>
                          <a:schemeClr val="accent4"/>
                        </a:buClr>
                        <a:buFont typeface="Arial" panose="020B0604020202020204" pitchFamily="34" charset="0"/>
                        <a:buChar char="•"/>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hlinkClick r:id="rId3"/>
                        </a:rPr>
                        <a:t>https://www.inkota.de/themen/kleidung-schuhe/kleidung/starke-arbeiterinnen</a:t>
                      </a:r>
                      <a:endParaRPr lang="de-DE" sz="1000" b="0" dirty="0">
                        <a:solidFill>
                          <a:schemeClr val="tx1"/>
                        </a:solidFill>
                        <a:effectLst/>
                        <a:latin typeface="Inria Sans" pitchFamily="2" charset="0"/>
                        <a:ea typeface="Calibri" panose="020F0502020204030204" pitchFamily="34" charset="0"/>
                        <a:cs typeface="Times New Roman" panose="02020603050405020304" pitchFamily="18" charset="0"/>
                      </a:endParaRPr>
                    </a:p>
                    <a:p>
                      <a:pPr marL="185738" indent="-171450">
                        <a:lnSpc>
                          <a:spcPct val="100000"/>
                        </a:lnSpc>
                        <a:spcAft>
                          <a:spcPts val="200"/>
                        </a:spcAft>
                        <a:buClr>
                          <a:schemeClr val="accent4"/>
                        </a:buClr>
                        <a:buFont typeface="Arial" panose="020B0604020202020204" pitchFamily="34" charset="0"/>
                        <a:buChar char="•"/>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hlinkClick r:id="rId4"/>
                        </a:rPr>
                        <a:t>https://www.amnesty.de/informieren/amnesty-journal/bangladesch-modeindustrie-arbeitsbedingungen-interview-kalpona-akter</a:t>
                      </a: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 </a:t>
                      </a:r>
                      <a:endParaRPr lang="de-DE" sz="10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ctr">
                        <a:lnSpc>
                          <a:spcPct val="110000"/>
                        </a:lnSpc>
                        <a:spcAft>
                          <a:spcPts val="60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ctr">
                        <a:lnSpc>
                          <a:spcPct val="110000"/>
                        </a:lnSpc>
                        <a:spcAft>
                          <a:spcPts val="60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ctr">
                        <a:lnSpc>
                          <a:spcPct val="110000"/>
                        </a:lnSpc>
                        <a:spcAft>
                          <a:spcPts val="60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9051261"/>
                  </a:ext>
                </a:extLst>
              </a:tr>
              <a:tr h="708027">
                <a:tc>
                  <a:txBody>
                    <a:bodyPr/>
                    <a:lstStyle/>
                    <a:p>
                      <a:pPr algn="ctr">
                        <a:lnSpc>
                          <a:spcPct val="100000"/>
                        </a:lnSpc>
                        <a:spcAft>
                          <a:spcPts val="200"/>
                        </a:spcAft>
                      </a:pPr>
                      <a:r>
                        <a:rPr lang="de-DE" sz="1000" b="1" dirty="0">
                          <a:solidFill>
                            <a:schemeClr val="tx1"/>
                          </a:solidFill>
                          <a:effectLst/>
                          <a:latin typeface="Inria Sans" pitchFamily="2" charset="0"/>
                          <a:cs typeface="Times New Roman" panose="02020603050405020304" pitchFamily="18" charset="0"/>
                        </a:rPr>
                        <a:t>Was sind die Ziele von Aisha?</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Welche Forderungen formuliert Aisha?</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Was könnte Aisha tun?</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gridSpan="5">
                  <a:txBody>
                    <a:bodyPr/>
                    <a:lstStyle/>
                    <a:p>
                      <a:pPr algn="ctr">
                        <a:lnSpc>
                          <a:spcPct val="100000"/>
                        </a:lnSpc>
                        <a:spcAft>
                          <a:spcPts val="2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Formuliere ein Motto für deine Persona.</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60788550"/>
                  </a:ext>
                </a:extLst>
              </a:tr>
              <a:tr h="1080000">
                <a:tc>
                  <a:txBody>
                    <a:bodyPr/>
                    <a:lstStyle/>
                    <a:p>
                      <a:pPr>
                        <a:lnSpc>
                          <a:spcPct val="100000"/>
                        </a:lnSpc>
                        <a:spcAft>
                          <a:spcPts val="200"/>
                        </a:spcAft>
                      </a:pPr>
                      <a:endParaRPr lang="de-DE" sz="10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nSpc>
                          <a:spcPct val="100000"/>
                        </a:lnSpc>
                        <a:spcAft>
                          <a:spcPts val="200"/>
                        </a:spcAft>
                      </a:pPr>
                      <a:endParaRPr lang="de-DE" sz="10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nSpc>
                          <a:spcPct val="100000"/>
                        </a:lnSpc>
                        <a:spcAft>
                          <a:spcPts val="200"/>
                        </a:spcAft>
                      </a:pPr>
                      <a:endParaRPr lang="de-DE" sz="10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gridSpan="5">
                  <a:txBody>
                    <a:bodyPr/>
                    <a:lstStyle/>
                    <a:p>
                      <a:pPr>
                        <a:lnSpc>
                          <a:spcPct val="100000"/>
                        </a:lnSpc>
                        <a:spcAft>
                          <a:spcPts val="200"/>
                        </a:spcAft>
                      </a:pPr>
                      <a:endParaRPr lang="de-DE" sz="10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66912104"/>
                  </a:ext>
                </a:extLst>
              </a:tr>
              <a:tr h="468000">
                <a:tc gridSpan="3">
                  <a:txBody>
                    <a:bodyPr/>
                    <a:lstStyle/>
                    <a:p>
                      <a:pPr>
                        <a:lnSpc>
                          <a:spcPct val="100000"/>
                        </a:lnSpc>
                        <a:spcAft>
                          <a:spcPts val="20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Wie groß ist der Einfluss der Persona, eine wirkliche Verbesserung der Situation zu erzielen? Schätze und vergebe 1 bis 5 Punkte (1 = wenig Einfluss, 5 = sehr viel Einfluss).</a:t>
                      </a: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nSpc>
                          <a:spcPct val="110000"/>
                        </a:lnSpc>
                        <a:spcAft>
                          <a:spcPts val="600"/>
                        </a:spcAft>
                      </a:pPr>
                      <a:endParaRPr lang="de-DE" sz="11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nSpc>
                          <a:spcPct val="110000"/>
                        </a:lnSpc>
                        <a:spcAft>
                          <a:spcPts val="600"/>
                        </a:spcAft>
                      </a:pPr>
                      <a:endParaRPr lang="de-DE" sz="11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0" dirty="0">
                          <a:effectLst/>
                          <a:latin typeface="Inria Sans" pitchFamily="2" charset="0"/>
                          <a:ea typeface="Calibri" panose="020F0502020204030204" pitchFamily="34" charset="0"/>
                          <a:cs typeface="Times New Roman" panose="02020603050405020304" pitchFamily="18" charset="0"/>
                        </a:rPr>
                        <a:t>1</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0" dirty="0">
                          <a:effectLst/>
                          <a:latin typeface="Inria Sans" pitchFamily="2" charset="0"/>
                          <a:ea typeface="Calibri" panose="020F0502020204030204" pitchFamily="34" charset="0"/>
                          <a:cs typeface="Times New Roman" panose="02020603050405020304" pitchFamily="18" charset="0"/>
                        </a:rPr>
                        <a:t>2</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0" dirty="0">
                          <a:effectLst/>
                          <a:latin typeface="Inria Sans" pitchFamily="2" charset="0"/>
                          <a:ea typeface="Calibri" panose="020F0502020204030204" pitchFamily="34" charset="0"/>
                          <a:cs typeface="Times New Roman" panose="02020603050405020304" pitchFamily="18" charset="0"/>
                        </a:rPr>
                        <a:t>3</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0" dirty="0">
                          <a:effectLst/>
                          <a:latin typeface="Inria Sans" pitchFamily="2" charset="0"/>
                          <a:ea typeface="Calibri" panose="020F0502020204030204" pitchFamily="34" charset="0"/>
                          <a:cs typeface="Times New Roman" panose="02020603050405020304" pitchFamily="18" charset="0"/>
                        </a:rPr>
                        <a:t>4</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0" dirty="0">
                          <a:effectLst/>
                          <a:latin typeface="Inria Sans" pitchFamily="2" charset="0"/>
                          <a:ea typeface="Calibri" panose="020F0502020204030204" pitchFamily="34" charset="0"/>
                          <a:cs typeface="Times New Roman" panose="02020603050405020304" pitchFamily="18" charset="0"/>
                        </a:rPr>
                        <a:t>5</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912309945"/>
                  </a:ext>
                </a:extLst>
              </a:tr>
            </a:tbl>
          </a:graphicData>
        </a:graphic>
      </p:graphicFrame>
      <p:pic>
        <p:nvPicPr>
          <p:cNvPr id="23" name="Grafik 22">
            <a:extLst>
              <a:ext uri="{FF2B5EF4-FFF2-40B4-BE49-F238E27FC236}">
                <a16:creationId xmlns:a16="http://schemas.microsoft.com/office/drawing/2014/main" id="{C4029D72-D96B-A44B-3206-F9300D834E2F}"/>
              </a:ext>
              <a:ext uri="{C183D7F6-B498-43B3-948B-1728B52AA6E4}">
                <adec:decorative xmlns:adec="http://schemas.microsoft.com/office/drawing/2017/decorative" val="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6563" b="67188" l="20573" r="39128">
                        <a14:foregroundMark x1="21289" y1="63086" x2="21549" y2="61230"/>
                        <a14:foregroundMark x1="24414" y1="67285" x2="27734" y2="67090"/>
                        <a14:foregroundMark x1="31055" y1="62988" x2="30924" y2="65820"/>
                        <a14:foregroundMark x1="39128" y1="55762" x2="38932" y2="57422"/>
                        <a14:foregroundMark x1="21029" y1="35840" x2="21680" y2="35156"/>
                        <a14:foregroundMark x1="27669" y1="26563" x2="29167" y2="26758"/>
                        <a14:foregroundMark x1="20573" y1="63379" x2="20898" y2="62500"/>
                        <a14:backgroundMark x1="24284" y1="67285" x2="24609" y2="67285"/>
                      </a14:backgroundRemoval>
                    </a14:imgEffect>
                  </a14:imgLayer>
                </a14:imgProps>
              </a:ext>
            </a:extLst>
          </a:blip>
          <a:srcRect l="19681" t="23192" r="59087" b="29356"/>
          <a:stretch/>
        </p:blipFill>
        <p:spPr>
          <a:xfrm>
            <a:off x="578767" y="5192176"/>
            <a:ext cx="866141" cy="1290531"/>
          </a:xfrm>
          <a:prstGeom prst="rect">
            <a:avLst/>
          </a:prstGeom>
        </p:spPr>
      </p:pic>
      <p:pic>
        <p:nvPicPr>
          <p:cNvPr id="12" name="Grafik 11">
            <a:extLst>
              <a:ext uri="{FF2B5EF4-FFF2-40B4-BE49-F238E27FC236}">
                <a16:creationId xmlns:a16="http://schemas.microsoft.com/office/drawing/2014/main" id="{AA9E2F04-BB8C-FAA8-5005-96BC35170309}"/>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6855" b="67383" l="1563" r="20117">
                        <a14:foregroundMark x1="2279" y1="59277" x2="11003" y2="66113"/>
                        <a14:foregroundMark x1="11003" y1="66113" x2="12044" y2="65625"/>
                        <a14:foregroundMark x1="1563" y1="59082" x2="1758" y2="59766"/>
                        <a14:foregroundMark x1="19987" y1="46289" x2="20247" y2="50391"/>
                        <a14:foregroundMark x1="18164" y1="40137" x2="17448" y2="47559"/>
                        <a14:foregroundMark x1="10872" y1="27539" x2="13477" y2="27832"/>
                        <a14:foregroundMark x1="11458" y1="26953" x2="12370" y2="26953"/>
                        <a14:foregroundMark x1="8268" y1="67383" x2="8789" y2="67188"/>
                      </a14:backgroundRemoval>
                    </a14:imgEffect>
                  </a14:imgLayer>
                </a14:imgProps>
              </a:ext>
            </a:extLst>
          </a:blip>
          <a:srcRect t="22434" r="78097" b="30557"/>
          <a:stretch/>
        </p:blipFill>
        <p:spPr>
          <a:xfrm>
            <a:off x="455717" y="189938"/>
            <a:ext cx="976491" cy="1397200"/>
          </a:xfrm>
          <a:prstGeom prst="rect">
            <a:avLst/>
          </a:prstGeom>
        </p:spPr>
      </p:pic>
      <p:graphicFrame>
        <p:nvGraphicFramePr>
          <p:cNvPr id="20" name="Tabelle 19">
            <a:extLst>
              <a:ext uri="{FF2B5EF4-FFF2-40B4-BE49-F238E27FC236}">
                <a16:creationId xmlns:a16="http://schemas.microsoft.com/office/drawing/2014/main" id="{54DC6404-1FE0-1533-3D5B-80D672D0A254}"/>
              </a:ext>
            </a:extLst>
          </p:cNvPr>
          <p:cNvGraphicFramePr>
            <a:graphicFrameLocks noGrp="1"/>
          </p:cNvGraphicFramePr>
          <p:nvPr>
            <p:extLst>
              <p:ext uri="{D42A27DB-BD31-4B8C-83A1-F6EECF244321}">
                <p14:modId xmlns:p14="http://schemas.microsoft.com/office/powerpoint/2010/main" val="3324598358"/>
              </p:ext>
            </p:extLst>
          </p:nvPr>
        </p:nvGraphicFramePr>
        <p:xfrm>
          <a:off x="387860" y="5121100"/>
          <a:ext cx="6783960" cy="4428854"/>
        </p:xfrm>
        <a:graphic>
          <a:graphicData uri="http://schemas.openxmlformats.org/drawingml/2006/table">
            <a:tbl>
              <a:tblPr firstRow="1" firstCol="1" bandRow="1">
                <a:tableStyleId>{5C22544A-7EE6-4342-B048-85BDC9FD1C3A}</a:tableStyleId>
              </a:tblPr>
              <a:tblGrid>
                <a:gridCol w="1722975">
                  <a:extLst>
                    <a:ext uri="{9D8B030D-6E8A-4147-A177-3AD203B41FA5}">
                      <a16:colId xmlns:a16="http://schemas.microsoft.com/office/drawing/2014/main" val="1616022411"/>
                    </a:ext>
                  </a:extLst>
                </a:gridCol>
                <a:gridCol w="1722975">
                  <a:extLst>
                    <a:ext uri="{9D8B030D-6E8A-4147-A177-3AD203B41FA5}">
                      <a16:colId xmlns:a16="http://schemas.microsoft.com/office/drawing/2014/main" val="2531744115"/>
                    </a:ext>
                  </a:extLst>
                </a:gridCol>
                <a:gridCol w="1722975">
                  <a:extLst>
                    <a:ext uri="{9D8B030D-6E8A-4147-A177-3AD203B41FA5}">
                      <a16:colId xmlns:a16="http://schemas.microsoft.com/office/drawing/2014/main" val="869135047"/>
                    </a:ext>
                  </a:extLst>
                </a:gridCol>
                <a:gridCol w="323007">
                  <a:extLst>
                    <a:ext uri="{9D8B030D-6E8A-4147-A177-3AD203B41FA5}">
                      <a16:colId xmlns:a16="http://schemas.microsoft.com/office/drawing/2014/main" val="2687503716"/>
                    </a:ext>
                  </a:extLst>
                </a:gridCol>
                <a:gridCol w="323007">
                  <a:extLst>
                    <a:ext uri="{9D8B030D-6E8A-4147-A177-3AD203B41FA5}">
                      <a16:colId xmlns:a16="http://schemas.microsoft.com/office/drawing/2014/main" val="1662737022"/>
                    </a:ext>
                  </a:extLst>
                </a:gridCol>
                <a:gridCol w="323007">
                  <a:extLst>
                    <a:ext uri="{9D8B030D-6E8A-4147-A177-3AD203B41FA5}">
                      <a16:colId xmlns:a16="http://schemas.microsoft.com/office/drawing/2014/main" val="1233211114"/>
                    </a:ext>
                  </a:extLst>
                </a:gridCol>
                <a:gridCol w="323007">
                  <a:extLst>
                    <a:ext uri="{9D8B030D-6E8A-4147-A177-3AD203B41FA5}">
                      <a16:colId xmlns:a16="http://schemas.microsoft.com/office/drawing/2014/main" val="1317215247"/>
                    </a:ext>
                  </a:extLst>
                </a:gridCol>
                <a:gridCol w="323007">
                  <a:extLst>
                    <a:ext uri="{9D8B030D-6E8A-4147-A177-3AD203B41FA5}">
                      <a16:colId xmlns:a16="http://schemas.microsoft.com/office/drawing/2014/main" val="3532313206"/>
                    </a:ext>
                  </a:extLst>
                </a:gridCol>
              </a:tblGrid>
              <a:tr h="708027">
                <a:tc gridSpan="8">
                  <a:txBody>
                    <a:bodyPr/>
                    <a:lstStyle/>
                    <a:p>
                      <a:pPr marL="1082675" marR="0" lvl="0" indent="0" algn="l" defTabSz="1391900" rtl="0" eaLnBrk="1" fontAlgn="auto" latinLnBrk="0" hangingPunct="1">
                        <a:lnSpc>
                          <a:spcPct val="100000"/>
                        </a:lnSpc>
                        <a:spcBef>
                          <a:spcPts val="0"/>
                        </a:spcBef>
                        <a:spcAft>
                          <a:spcPts val="200"/>
                        </a:spcAft>
                        <a:buClr>
                          <a:schemeClr val="accent4"/>
                        </a:buClr>
                        <a:buSzTx/>
                        <a:buFont typeface="Arial" panose="020B0604020202020204" pitchFamily="34" charset="0"/>
                        <a:buNone/>
                        <a:tabLst/>
                        <a:defRPr/>
                      </a:pPr>
                      <a:r>
                        <a:rPr lang="de-DE" sz="1000" b="1" dirty="0">
                          <a:solidFill>
                            <a:schemeClr val="tx1"/>
                          </a:solidFill>
                          <a:effectLst/>
                          <a:latin typeface="Inria Sans" pitchFamily="2" charset="0"/>
                        </a:rPr>
                        <a:t>Tom Winter, 17 Jahre (preisbewusster Konsument)</a:t>
                      </a:r>
                    </a:p>
                    <a:p>
                      <a:pPr marL="1250950" indent="-171450">
                        <a:lnSpc>
                          <a:spcPct val="100000"/>
                        </a:lnSpc>
                        <a:spcBef>
                          <a:spcPts val="0"/>
                        </a:spcBef>
                        <a:spcAft>
                          <a:spcPts val="200"/>
                        </a:spcAft>
                        <a:buClr>
                          <a:schemeClr val="accent4"/>
                        </a:buClr>
                        <a:buFont typeface="Arial" panose="020B0604020202020204" pitchFamily="34" charset="0"/>
                        <a:buChar char="•"/>
                      </a:pPr>
                      <a:r>
                        <a:rPr lang="de-DE" sz="1000" b="0" dirty="0">
                          <a:solidFill>
                            <a:schemeClr val="tx1"/>
                          </a:solidFill>
                          <a:effectLst/>
                          <a:latin typeface="Inria Sans" pitchFamily="2" charset="0"/>
                        </a:rPr>
                        <a:t>Tom ist Schüler und jobbt nebenbei, um sein kleines Taschengeld aufzustocken. </a:t>
                      </a:r>
                    </a:p>
                    <a:p>
                      <a:pPr marL="1250950" indent="-171450">
                        <a:lnSpc>
                          <a:spcPct val="100000"/>
                        </a:lnSpc>
                        <a:spcBef>
                          <a:spcPts val="0"/>
                        </a:spcBef>
                        <a:spcAft>
                          <a:spcPts val="200"/>
                        </a:spcAft>
                        <a:buClr>
                          <a:schemeClr val="accent4"/>
                        </a:buClr>
                        <a:buFont typeface="Arial" panose="020B0604020202020204" pitchFamily="34" charset="0"/>
                        <a:buChar char="•"/>
                      </a:pPr>
                      <a:r>
                        <a:rPr lang="de-DE" sz="1000" b="0" dirty="0">
                          <a:solidFill>
                            <a:schemeClr val="tx1"/>
                          </a:solidFill>
                          <a:effectLst/>
                          <a:latin typeface="Inria Sans" pitchFamily="2" charset="0"/>
                        </a:rPr>
                        <a:t>Tom sind Markenklamotten wichtig, weil es in seinem Freund*innenkreis dazugehört. Er schaut regelmäßig nach Rabattaktionen und auf Secondhand-Plattformen.</a:t>
                      </a:r>
                    </a:p>
                    <a:p>
                      <a:pPr marL="1250950" indent="-171450">
                        <a:lnSpc>
                          <a:spcPct val="100000"/>
                        </a:lnSpc>
                        <a:spcBef>
                          <a:spcPts val="0"/>
                        </a:spcBef>
                        <a:spcAft>
                          <a:spcPts val="200"/>
                        </a:spcAft>
                        <a:buClr>
                          <a:schemeClr val="accent4"/>
                        </a:buClr>
                        <a:buFont typeface="Arial" panose="020B0604020202020204" pitchFamily="34" charset="0"/>
                        <a:buChar char="•"/>
                      </a:pPr>
                      <a:r>
                        <a:rPr lang="de-DE" sz="1000" b="0" dirty="0">
                          <a:solidFill>
                            <a:schemeClr val="tx1"/>
                          </a:solidFill>
                          <a:effectLst/>
                          <a:latin typeface="Inria Sans" pitchFamily="2" charset="0"/>
                        </a:rPr>
                        <a:t>Er würde auch gern ökologisch nachhaltigere und faire Mode tragen, kann sie sich aber oft nicht leisten.</a:t>
                      </a:r>
                      <a:br>
                        <a:rPr lang="de-DE" sz="1000" b="0" dirty="0">
                          <a:solidFill>
                            <a:schemeClr val="tx1"/>
                          </a:solidFill>
                          <a:effectLst/>
                          <a:latin typeface="Inria Sans" pitchFamily="2" charset="0"/>
                        </a:rPr>
                      </a:br>
                      <a:endParaRPr lang="de-DE" sz="1000" b="0" dirty="0">
                        <a:solidFill>
                          <a:schemeClr val="tx1"/>
                        </a:solidFill>
                        <a:effectLst/>
                        <a:latin typeface="Inria Sans" pitchFamily="2" charset="0"/>
                      </a:endParaRPr>
                    </a:p>
                    <a:p>
                      <a:pPr marL="1250950" indent="-171450">
                        <a:lnSpc>
                          <a:spcPct val="100000"/>
                        </a:lnSpc>
                        <a:spcBef>
                          <a:spcPts val="0"/>
                        </a:spcBef>
                        <a:spcAft>
                          <a:spcPts val="200"/>
                        </a:spcAft>
                        <a:buClr>
                          <a:schemeClr val="accent4"/>
                        </a:buClr>
                        <a:buFont typeface="Arial" panose="020B0604020202020204" pitchFamily="34" charset="0"/>
                        <a:buChar char="•"/>
                      </a:pPr>
                      <a:endParaRPr lang="de-DE" sz="1000" b="0" dirty="0">
                        <a:solidFill>
                          <a:schemeClr val="tx1"/>
                        </a:solidFill>
                        <a:effectLst/>
                        <a:latin typeface="Inria Sans" pitchFamily="2"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00683639"/>
                  </a:ext>
                </a:extLst>
              </a:tr>
              <a:tr h="708027">
                <a:tc gridSpan="8">
                  <a:txBody>
                    <a:bodyPr/>
                    <a:lstStyle/>
                    <a:p>
                      <a:pPr marL="185738" indent="-171450">
                        <a:lnSpc>
                          <a:spcPct val="100000"/>
                        </a:lnSpc>
                        <a:spcAft>
                          <a:spcPts val="2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Rechercheauftrag: </a:t>
                      </a: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Wie viel kostet ein Fairtrade T-Shirt im Vergleich zu einem Fast-Fashion T-Shirt?</a:t>
                      </a:r>
                    </a:p>
                    <a:p>
                      <a:pPr marL="185738" indent="-171450">
                        <a:lnSpc>
                          <a:spcPct val="100000"/>
                        </a:lnSpc>
                        <a:spcAft>
                          <a:spcPts val="20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Informiere dich, was Verbraucher*innen tun können. </a:t>
                      </a:r>
                    </a:p>
                    <a:p>
                      <a:pPr marL="185738" indent="-171450">
                        <a:lnSpc>
                          <a:spcPct val="100000"/>
                        </a:lnSpc>
                        <a:spcAft>
                          <a:spcPts val="200"/>
                        </a:spcAft>
                        <a:buClr>
                          <a:schemeClr val="accent4"/>
                        </a:buClr>
                        <a:buFont typeface="Arial" panose="020B0604020202020204" pitchFamily="34" charset="0"/>
                        <a:buChar char="•"/>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hlinkClick r:id="rId9"/>
                        </a:rPr>
                        <a:t>https://www.umweltbundesamt.de/umwelttipps-fuer-den-alltag/haushalt-wohnen/bekleidung#gewusst-wie</a:t>
                      </a: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  </a:t>
                      </a: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ctr">
                        <a:lnSpc>
                          <a:spcPct val="110000"/>
                        </a:lnSpc>
                        <a:spcAft>
                          <a:spcPts val="60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ctr">
                        <a:lnSpc>
                          <a:spcPct val="110000"/>
                        </a:lnSpc>
                        <a:spcAft>
                          <a:spcPts val="60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ctr">
                        <a:lnSpc>
                          <a:spcPct val="110000"/>
                        </a:lnSpc>
                        <a:spcAft>
                          <a:spcPts val="60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9051261"/>
                  </a:ext>
                </a:extLst>
              </a:tr>
              <a:tr h="708027">
                <a:tc>
                  <a:txBody>
                    <a:bodyPr/>
                    <a:lstStyle/>
                    <a:p>
                      <a:pPr algn="ctr">
                        <a:lnSpc>
                          <a:spcPct val="100000"/>
                        </a:lnSpc>
                        <a:spcAft>
                          <a:spcPts val="200"/>
                        </a:spcAft>
                      </a:pPr>
                      <a:r>
                        <a:rPr lang="de-DE" sz="1000" b="1" dirty="0">
                          <a:solidFill>
                            <a:schemeClr val="tx1"/>
                          </a:solidFill>
                          <a:effectLst/>
                          <a:latin typeface="Inria Sans" pitchFamily="2" charset="0"/>
                          <a:cs typeface="Times New Roman" panose="02020603050405020304" pitchFamily="18" charset="0"/>
                        </a:rPr>
                        <a:t>Was sind die Ziele von Tom?</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Welche Forderungen formuliert Tom?</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Was könnte Tom tun?</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gridSpan="5">
                  <a:txBody>
                    <a:bodyPr/>
                    <a:lstStyle/>
                    <a:p>
                      <a:pPr algn="ctr">
                        <a:lnSpc>
                          <a:spcPct val="100000"/>
                        </a:lnSpc>
                        <a:spcAft>
                          <a:spcPts val="2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Formuliere ein Motto für deine Persona.</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60788550"/>
                  </a:ext>
                </a:extLst>
              </a:tr>
              <a:tr h="1080000">
                <a:tc>
                  <a:txBody>
                    <a:bodyPr/>
                    <a:lstStyle/>
                    <a:p>
                      <a:pPr>
                        <a:lnSpc>
                          <a:spcPct val="100000"/>
                        </a:lnSpc>
                        <a:spcAft>
                          <a:spcPts val="200"/>
                        </a:spcAft>
                      </a:pPr>
                      <a:endParaRPr lang="de-DE" sz="10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nSpc>
                          <a:spcPct val="100000"/>
                        </a:lnSpc>
                        <a:spcAft>
                          <a:spcPts val="200"/>
                        </a:spcAft>
                      </a:pPr>
                      <a:endParaRPr lang="de-DE" sz="10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nSpc>
                          <a:spcPct val="100000"/>
                        </a:lnSpc>
                        <a:spcAft>
                          <a:spcPts val="200"/>
                        </a:spcAft>
                      </a:pPr>
                      <a:endParaRPr lang="de-DE" sz="10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gridSpan="5">
                  <a:txBody>
                    <a:bodyPr/>
                    <a:lstStyle/>
                    <a:p>
                      <a:pPr>
                        <a:lnSpc>
                          <a:spcPct val="100000"/>
                        </a:lnSpc>
                        <a:spcAft>
                          <a:spcPts val="200"/>
                        </a:spcAft>
                      </a:pPr>
                      <a:endParaRPr lang="de-DE" sz="10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66912104"/>
                  </a:ext>
                </a:extLst>
              </a:tr>
              <a:tr h="468000">
                <a:tc gridSpan="3">
                  <a:txBody>
                    <a:bodyPr/>
                    <a:lstStyle/>
                    <a:p>
                      <a:pPr>
                        <a:lnSpc>
                          <a:spcPct val="100000"/>
                        </a:lnSpc>
                        <a:spcAft>
                          <a:spcPts val="20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Wie groß ist der Einfluss der Persona, eine wirkliche Verbesserung der Situation zu erzielen? Schätze und vergebe 1 bis 5 Punkte (1 = wenig Einfluss, 5 = sehr viel Einfluss).</a:t>
                      </a: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nSpc>
                          <a:spcPct val="110000"/>
                        </a:lnSpc>
                        <a:spcAft>
                          <a:spcPts val="600"/>
                        </a:spcAft>
                      </a:pPr>
                      <a:endParaRPr lang="de-DE" sz="11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nSpc>
                          <a:spcPct val="110000"/>
                        </a:lnSpc>
                        <a:spcAft>
                          <a:spcPts val="600"/>
                        </a:spcAft>
                      </a:pPr>
                      <a:endParaRPr lang="de-DE" sz="11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0" dirty="0">
                          <a:effectLst/>
                          <a:latin typeface="Inria Sans" pitchFamily="2" charset="0"/>
                          <a:ea typeface="Calibri" panose="020F0502020204030204" pitchFamily="34" charset="0"/>
                          <a:cs typeface="Times New Roman" panose="02020603050405020304" pitchFamily="18" charset="0"/>
                        </a:rPr>
                        <a:t>1</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0" dirty="0">
                          <a:effectLst/>
                          <a:latin typeface="Inria Sans" pitchFamily="2" charset="0"/>
                          <a:ea typeface="Calibri" panose="020F0502020204030204" pitchFamily="34" charset="0"/>
                          <a:cs typeface="Times New Roman" panose="02020603050405020304" pitchFamily="18" charset="0"/>
                        </a:rPr>
                        <a:t>2</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0" dirty="0">
                          <a:effectLst/>
                          <a:latin typeface="Inria Sans" pitchFamily="2" charset="0"/>
                          <a:ea typeface="Calibri" panose="020F0502020204030204" pitchFamily="34" charset="0"/>
                          <a:cs typeface="Times New Roman" panose="02020603050405020304" pitchFamily="18" charset="0"/>
                        </a:rPr>
                        <a:t>3</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0" dirty="0">
                          <a:effectLst/>
                          <a:latin typeface="Inria Sans" pitchFamily="2" charset="0"/>
                          <a:ea typeface="Calibri" panose="020F0502020204030204" pitchFamily="34" charset="0"/>
                          <a:cs typeface="Times New Roman" panose="02020603050405020304" pitchFamily="18" charset="0"/>
                        </a:rPr>
                        <a:t>4</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0" dirty="0">
                          <a:effectLst/>
                          <a:latin typeface="Inria Sans" pitchFamily="2" charset="0"/>
                          <a:ea typeface="Calibri" panose="020F0502020204030204" pitchFamily="34" charset="0"/>
                          <a:cs typeface="Times New Roman" panose="02020603050405020304" pitchFamily="18" charset="0"/>
                        </a:rPr>
                        <a:t>5</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912309945"/>
                  </a:ext>
                </a:extLst>
              </a:tr>
            </a:tbl>
          </a:graphicData>
        </a:graphic>
      </p:graphicFrame>
      <p:sp>
        <p:nvSpPr>
          <p:cNvPr id="21" name="Textplatzhalter 4">
            <a:extLst>
              <a:ext uri="{FF2B5EF4-FFF2-40B4-BE49-F238E27FC236}">
                <a16:creationId xmlns:a16="http://schemas.microsoft.com/office/drawing/2014/main" id="{6F114446-9DEE-3F32-266D-F0531B9C966E}"/>
              </a:ext>
            </a:extLst>
          </p:cNvPr>
          <p:cNvSpPr txBox="1">
            <a:spLocks/>
          </p:cNvSpPr>
          <p:nvPr/>
        </p:nvSpPr>
        <p:spPr bwMode="auto">
          <a:xfrm>
            <a:off x="386837" y="9624807"/>
            <a:ext cx="6635755" cy="294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indent="-246596" algn="l" rtl="0" eaLnBrk="1" fontAlgn="base" hangingPunct="1">
              <a:lnSpc>
                <a:spcPct val="100000"/>
              </a:lnSpc>
              <a:spcBef>
                <a:spcPts val="0"/>
              </a:spcBef>
              <a:spcAft>
                <a:spcPts val="600"/>
              </a:spcAft>
              <a:defRPr sz="1400" b="0">
                <a:solidFill>
                  <a:schemeClr val="bg1"/>
                </a:solidFill>
                <a:latin typeface="+mn-lt"/>
                <a:ea typeface="ＭＳ Ｐゴシック" charset="0"/>
                <a:cs typeface="ＭＳ Ｐゴシック" charset="0"/>
              </a:defRPr>
            </a:lvl1pPr>
            <a:lvl2pPr marL="273050" indent="-273050" algn="l" rtl="0" eaLnBrk="1" fontAlgn="base" hangingPunct="1">
              <a:lnSpc>
                <a:spcPct val="90000"/>
              </a:lnSpc>
              <a:spcBef>
                <a:spcPts val="0"/>
              </a:spcBef>
              <a:spcAft>
                <a:spcPts val="600"/>
              </a:spcAft>
              <a:buClr>
                <a:schemeClr val="accent4"/>
              </a:buClr>
              <a:buSzPct val="120000"/>
              <a:buFont typeface="Arial" charset="0"/>
              <a:buChar char="•"/>
              <a:defRPr sz="1400">
                <a:solidFill>
                  <a:schemeClr val="tx1"/>
                </a:solidFill>
                <a:latin typeface="+mn-lt"/>
                <a:ea typeface="ＭＳ Ｐゴシック" charset="0"/>
              </a:defRPr>
            </a:lvl2pPr>
            <a:lvl3pPr marL="538163" indent="-268288" algn="l" rtl="0" eaLnBrk="1" fontAlgn="base" hangingPunct="1">
              <a:lnSpc>
                <a:spcPct val="90000"/>
              </a:lnSpc>
              <a:spcBef>
                <a:spcPts val="0"/>
              </a:spcBef>
              <a:spcAft>
                <a:spcPts val="600"/>
              </a:spcAft>
              <a:buClr>
                <a:schemeClr val="accent4"/>
              </a:buClr>
              <a:buSzPct val="120000"/>
              <a:buFont typeface="Arial" charset="0"/>
              <a:buChar char="•"/>
              <a:tabLst/>
              <a:defRPr sz="1400">
                <a:solidFill>
                  <a:schemeClr val="tx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indent="-269875" algn="l" rtl="0" eaLnBrk="1" fontAlgn="base" hangingPunct="1">
              <a:lnSpc>
                <a:spcPct val="90000"/>
              </a:lnSpc>
              <a:spcBef>
                <a:spcPts val="0"/>
              </a:spcBef>
              <a:spcAft>
                <a:spcPts val="600"/>
              </a:spcAft>
              <a:buClr>
                <a:schemeClr val="accent4"/>
              </a:buClr>
              <a:buFont typeface="Arial" panose="020B0604020202020204" pitchFamily="34" charset="0"/>
              <a:buChar char="•"/>
              <a:tabLst/>
              <a:defRPr sz="1400" b="0" i="0">
                <a:solidFill>
                  <a:schemeClr val="tx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r>
              <a:rPr lang="de-DE" sz="900" i="1" kern="0" dirty="0">
                <a:solidFill>
                  <a:schemeClr val="tx1"/>
                </a:solidFill>
                <a:latin typeface="Inria Sans" pitchFamily="2" charset="0"/>
              </a:rPr>
              <a:t>Persona-Bilder KI-generiert</a:t>
            </a:r>
          </a:p>
        </p:txBody>
      </p:sp>
    </p:spTree>
    <p:extLst>
      <p:ext uri="{BB962C8B-B14F-4D97-AF65-F5344CB8AC3E}">
        <p14:creationId xmlns:p14="http://schemas.microsoft.com/office/powerpoint/2010/main" val="2998145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a:xfrm>
            <a:off x="386837" y="295416"/>
            <a:ext cx="6786000" cy="887056"/>
          </a:xfrm>
          <a:noFill/>
          <a:ln>
            <a:noFill/>
          </a:ln>
        </p:spPr>
        <p:txBody>
          <a:bodyPr vert="horz" wrap="square" lIns="0" tIns="0" rIns="0" bIns="0" numCol="1" anchor="t" anchorCtr="0" compatLnSpc="1">
            <a:prstTxWarp prst="textNoShape">
              <a:avLst/>
            </a:prstTxWarp>
          </a:bodyPr>
          <a:lstStyle/>
          <a:p>
            <a:r>
              <a:rPr lang="de-DE" sz="2800" b="1" dirty="0">
                <a:solidFill>
                  <a:schemeClr val="accent4">
                    <a:alpha val="0"/>
                  </a:schemeClr>
                </a:solidFill>
                <a:latin typeface="Inria Sans" pitchFamily="2" charset="0"/>
              </a:rPr>
              <a:t>AM2 – Rollenkarten 3 &amp; 4</a:t>
            </a: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28</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lang="de-DE" sz="1000" b="1" dirty="0">
                <a:latin typeface="Inria Sans" pitchFamily="2" charset="0"/>
              </a:rPr>
              <a:t>AM2</a:t>
            </a:r>
            <a:endParaRPr lang="de-DE" sz="1000" b="1" dirty="0">
              <a:solidFill>
                <a:srgbClr val="FFFFFF"/>
              </a:solidFill>
              <a:latin typeface="Inria Sans" pitchFamily="2" charset="0"/>
            </a:endParaRP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grpSp>
        <p:nvGrpSpPr>
          <p:cNvPr id="4" name="Gruppieren 3">
            <a:extLst>
              <a:ext uri="{FF2B5EF4-FFF2-40B4-BE49-F238E27FC236}">
                <a16:creationId xmlns:a16="http://schemas.microsoft.com/office/drawing/2014/main" id="{45D2BD16-0A28-0682-0703-2368D0042771}"/>
              </a:ext>
              <a:ext uri="{C183D7F6-B498-43B3-948B-1728B52AA6E4}">
                <adec:decorative xmlns:adec="http://schemas.microsoft.com/office/drawing/2017/decorative" val="1"/>
              </a:ext>
            </a:extLst>
          </p:cNvPr>
          <p:cNvGrpSpPr/>
          <p:nvPr/>
        </p:nvGrpSpPr>
        <p:grpSpPr>
          <a:xfrm>
            <a:off x="5772151" y="10112362"/>
            <a:ext cx="1214678" cy="226591"/>
            <a:chOff x="-3384048" y="2877944"/>
            <a:chExt cx="1135402" cy="226591"/>
          </a:xfrm>
        </p:grpSpPr>
        <p:sp>
          <p:nvSpPr>
            <p:cNvPr id="6" name="Rechteck 5">
              <a:extLst>
                <a:ext uri="{FF2B5EF4-FFF2-40B4-BE49-F238E27FC236}">
                  <a16:creationId xmlns:a16="http://schemas.microsoft.com/office/drawing/2014/main" id="{58DFB7B0-F621-4039-FAEA-B3DD215EE559}"/>
                </a:ext>
              </a:extLst>
            </p:cNvPr>
            <p:cNvSpPr/>
            <p:nvPr/>
          </p:nvSpPr>
          <p:spPr>
            <a:xfrm>
              <a:off x="-3384048" y="2877944"/>
              <a:ext cx="1135402"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Schüler*innen</a:t>
              </a:r>
              <a:endParaRPr lang="en-US" sz="1000" dirty="0">
                <a:solidFill>
                  <a:schemeClr val="bg1"/>
                </a:solidFill>
                <a:latin typeface="Inria Sans" pitchFamily="2" charset="0"/>
              </a:endParaRPr>
            </a:p>
          </p:txBody>
        </p:sp>
        <p:cxnSp>
          <p:nvCxnSpPr>
            <p:cNvPr id="7" name="Gerader Verbinder 6">
              <a:extLst>
                <a:ext uri="{FF2B5EF4-FFF2-40B4-BE49-F238E27FC236}">
                  <a16:creationId xmlns:a16="http://schemas.microsoft.com/office/drawing/2014/main" id="{55C04708-1F72-A3F7-1F4F-3FC9DA222F08}"/>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8" name="Gerader Verbinder 7">
              <a:extLst>
                <a:ext uri="{FF2B5EF4-FFF2-40B4-BE49-F238E27FC236}">
                  <a16:creationId xmlns:a16="http://schemas.microsoft.com/office/drawing/2014/main" id="{4E2840D2-AD43-3D1A-980E-BBB17E79BB4E}"/>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pic>
        <p:nvPicPr>
          <p:cNvPr id="22" name="Grafik 21">
            <a:extLst>
              <a:ext uri="{FF2B5EF4-FFF2-40B4-BE49-F238E27FC236}">
                <a16:creationId xmlns:a16="http://schemas.microsoft.com/office/drawing/2014/main" id="{ECE672CF-9451-0B82-AB0D-EF5DA4B97708}"/>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953" b="67383" l="38281" r="56836">
                        <a14:foregroundMark x1="45833" y1="47949" x2="48763" y2="48730"/>
                        <a14:foregroundMark x1="39388" y1="62988" x2="39648" y2="62500"/>
                        <a14:foregroundMark x1="44141" y1="67480" x2="47656" y2="66699"/>
                        <a14:foregroundMark x1="48242" y1="41699" x2="48242" y2="40820"/>
                        <a14:foregroundMark x1="42969" y1="41016" x2="43750" y2="42188"/>
                        <a14:foregroundMark x1="38802" y1="46484" x2="39714" y2="44238"/>
                        <a14:foregroundMark x1="56901" y1="47363" x2="56901" y2="48438"/>
                        <a14:foregroundMark x1="38346" y1="63184" x2="38542" y2="62891"/>
                        <a14:foregroundMark x1="46159" y1="27344" x2="47982" y2="26953"/>
                      </a14:backgroundRemoval>
                    </a14:imgEffect>
                  </a14:imgLayer>
                </a14:imgProps>
              </a:ext>
            </a:extLst>
          </a:blip>
          <a:srcRect l="37528" t="23192" r="41240" b="29356"/>
          <a:stretch/>
        </p:blipFill>
        <p:spPr>
          <a:xfrm>
            <a:off x="568960" y="325851"/>
            <a:ext cx="866141" cy="1290531"/>
          </a:xfrm>
          <a:prstGeom prst="rect">
            <a:avLst/>
          </a:prstGeom>
        </p:spPr>
      </p:pic>
      <p:graphicFrame>
        <p:nvGraphicFramePr>
          <p:cNvPr id="10" name="Tabelle 9">
            <a:extLst>
              <a:ext uri="{FF2B5EF4-FFF2-40B4-BE49-F238E27FC236}">
                <a16:creationId xmlns:a16="http://schemas.microsoft.com/office/drawing/2014/main" id="{49FF7D2C-2E60-34FC-35E3-3B11377B4E97}"/>
              </a:ext>
            </a:extLst>
          </p:cNvPr>
          <p:cNvGraphicFramePr>
            <a:graphicFrameLocks noGrp="1"/>
          </p:cNvGraphicFramePr>
          <p:nvPr>
            <p:extLst>
              <p:ext uri="{D42A27DB-BD31-4B8C-83A1-F6EECF244321}">
                <p14:modId xmlns:p14="http://schemas.microsoft.com/office/powerpoint/2010/main" val="85148229"/>
              </p:ext>
            </p:extLst>
          </p:nvPr>
        </p:nvGraphicFramePr>
        <p:xfrm>
          <a:off x="387860" y="177238"/>
          <a:ext cx="6783960" cy="4728427"/>
        </p:xfrm>
        <a:graphic>
          <a:graphicData uri="http://schemas.openxmlformats.org/drawingml/2006/table">
            <a:tbl>
              <a:tblPr firstRow="1" firstCol="1" bandRow="1">
                <a:tableStyleId>{5C22544A-7EE6-4342-B048-85BDC9FD1C3A}</a:tableStyleId>
              </a:tblPr>
              <a:tblGrid>
                <a:gridCol w="1722975">
                  <a:extLst>
                    <a:ext uri="{9D8B030D-6E8A-4147-A177-3AD203B41FA5}">
                      <a16:colId xmlns:a16="http://schemas.microsoft.com/office/drawing/2014/main" val="1616022411"/>
                    </a:ext>
                  </a:extLst>
                </a:gridCol>
                <a:gridCol w="1722975">
                  <a:extLst>
                    <a:ext uri="{9D8B030D-6E8A-4147-A177-3AD203B41FA5}">
                      <a16:colId xmlns:a16="http://schemas.microsoft.com/office/drawing/2014/main" val="2531744115"/>
                    </a:ext>
                  </a:extLst>
                </a:gridCol>
                <a:gridCol w="1722975">
                  <a:extLst>
                    <a:ext uri="{9D8B030D-6E8A-4147-A177-3AD203B41FA5}">
                      <a16:colId xmlns:a16="http://schemas.microsoft.com/office/drawing/2014/main" val="869135047"/>
                    </a:ext>
                  </a:extLst>
                </a:gridCol>
                <a:gridCol w="323007">
                  <a:extLst>
                    <a:ext uri="{9D8B030D-6E8A-4147-A177-3AD203B41FA5}">
                      <a16:colId xmlns:a16="http://schemas.microsoft.com/office/drawing/2014/main" val="2687503716"/>
                    </a:ext>
                  </a:extLst>
                </a:gridCol>
                <a:gridCol w="323007">
                  <a:extLst>
                    <a:ext uri="{9D8B030D-6E8A-4147-A177-3AD203B41FA5}">
                      <a16:colId xmlns:a16="http://schemas.microsoft.com/office/drawing/2014/main" val="1662737022"/>
                    </a:ext>
                  </a:extLst>
                </a:gridCol>
                <a:gridCol w="323007">
                  <a:extLst>
                    <a:ext uri="{9D8B030D-6E8A-4147-A177-3AD203B41FA5}">
                      <a16:colId xmlns:a16="http://schemas.microsoft.com/office/drawing/2014/main" val="1233211114"/>
                    </a:ext>
                  </a:extLst>
                </a:gridCol>
                <a:gridCol w="323007">
                  <a:extLst>
                    <a:ext uri="{9D8B030D-6E8A-4147-A177-3AD203B41FA5}">
                      <a16:colId xmlns:a16="http://schemas.microsoft.com/office/drawing/2014/main" val="1317215247"/>
                    </a:ext>
                  </a:extLst>
                </a:gridCol>
                <a:gridCol w="323007">
                  <a:extLst>
                    <a:ext uri="{9D8B030D-6E8A-4147-A177-3AD203B41FA5}">
                      <a16:colId xmlns:a16="http://schemas.microsoft.com/office/drawing/2014/main" val="3532313206"/>
                    </a:ext>
                  </a:extLst>
                </a:gridCol>
              </a:tblGrid>
              <a:tr h="708027">
                <a:tc gridSpan="8">
                  <a:txBody>
                    <a:bodyPr/>
                    <a:lstStyle/>
                    <a:p>
                      <a:pPr marL="1082675" marR="0" lvl="0" indent="0" algn="l" defTabSz="1391900" rtl="0" eaLnBrk="1" fontAlgn="auto" latinLnBrk="0" hangingPunct="1">
                        <a:lnSpc>
                          <a:spcPct val="100000"/>
                        </a:lnSpc>
                        <a:spcBef>
                          <a:spcPts val="0"/>
                        </a:spcBef>
                        <a:spcAft>
                          <a:spcPts val="200"/>
                        </a:spcAft>
                        <a:buClr>
                          <a:schemeClr val="accent4"/>
                        </a:buClr>
                        <a:buSzTx/>
                        <a:buFont typeface="Arial" panose="020B0604020202020204" pitchFamily="34" charset="0"/>
                        <a:buNone/>
                        <a:tabLst/>
                        <a:defRPr/>
                      </a:pPr>
                      <a:r>
                        <a:rPr lang="de-DE" sz="1000" b="1" dirty="0">
                          <a:solidFill>
                            <a:schemeClr val="tx1"/>
                          </a:solidFill>
                          <a:effectLst/>
                          <a:latin typeface="Inria Sans" pitchFamily="2" charset="0"/>
                        </a:rPr>
                        <a:t>Clara </a:t>
                      </a:r>
                      <a:r>
                        <a:rPr lang="de-DE" sz="1000" b="1" dirty="0" err="1">
                          <a:solidFill>
                            <a:schemeClr val="tx1"/>
                          </a:solidFill>
                          <a:effectLst/>
                          <a:latin typeface="Inria Sans" pitchFamily="2" charset="0"/>
                        </a:rPr>
                        <a:t>Chau</a:t>
                      </a:r>
                      <a:r>
                        <a:rPr lang="de-DE" sz="1000" b="1" dirty="0">
                          <a:solidFill>
                            <a:schemeClr val="tx1"/>
                          </a:solidFill>
                          <a:effectLst/>
                          <a:latin typeface="Inria Sans" pitchFamily="2" charset="0"/>
                        </a:rPr>
                        <a:t>, 32 Jahre (Umweltschutzorganisation)</a:t>
                      </a:r>
                    </a:p>
                    <a:p>
                      <a:pPr marL="1250950" indent="-171450">
                        <a:lnSpc>
                          <a:spcPct val="100000"/>
                        </a:lnSpc>
                        <a:spcBef>
                          <a:spcPts val="0"/>
                        </a:spcBef>
                        <a:spcAft>
                          <a:spcPts val="200"/>
                        </a:spcAft>
                        <a:buClr>
                          <a:schemeClr val="accent4"/>
                        </a:buClr>
                        <a:buFont typeface="Arial" panose="020B0604020202020204" pitchFamily="34" charset="0"/>
                        <a:buChar char="•"/>
                      </a:pPr>
                      <a:r>
                        <a:rPr lang="de-DE" sz="1000" b="0" dirty="0">
                          <a:solidFill>
                            <a:schemeClr val="tx1"/>
                          </a:solidFill>
                          <a:effectLst/>
                          <a:latin typeface="Inria Sans" pitchFamily="2" charset="0"/>
                        </a:rPr>
                        <a:t>Clara </a:t>
                      </a:r>
                      <a:r>
                        <a:rPr lang="de-DE" sz="1000" b="0" dirty="0" err="1">
                          <a:solidFill>
                            <a:schemeClr val="tx1"/>
                          </a:solidFill>
                          <a:effectLst/>
                          <a:latin typeface="Inria Sans" pitchFamily="2" charset="0"/>
                        </a:rPr>
                        <a:t>Chau</a:t>
                      </a:r>
                      <a:r>
                        <a:rPr lang="de-DE" sz="1000" b="0" dirty="0">
                          <a:solidFill>
                            <a:schemeClr val="tx1"/>
                          </a:solidFill>
                          <a:effectLst/>
                          <a:latin typeface="Inria Sans" pitchFamily="2" charset="0"/>
                        </a:rPr>
                        <a:t> arbeitet bei einer Umweltschutzorganisation. Sie beschäftigt sich hauptsächlich mit der Modebranche und Fast Fashion.</a:t>
                      </a:r>
                    </a:p>
                    <a:p>
                      <a:pPr marL="1250950" indent="-171450">
                        <a:lnSpc>
                          <a:spcPct val="100000"/>
                        </a:lnSpc>
                        <a:spcBef>
                          <a:spcPts val="0"/>
                        </a:spcBef>
                        <a:spcAft>
                          <a:spcPts val="200"/>
                        </a:spcAft>
                        <a:buClr>
                          <a:schemeClr val="accent4"/>
                        </a:buClr>
                        <a:buFont typeface="Arial" panose="020B0604020202020204" pitchFamily="34" charset="0"/>
                        <a:buChar char="•"/>
                      </a:pPr>
                      <a:r>
                        <a:rPr lang="de-DE" sz="1000" b="0" dirty="0">
                          <a:solidFill>
                            <a:schemeClr val="tx1"/>
                          </a:solidFill>
                          <a:effectLst/>
                          <a:latin typeface="Inria Sans" pitchFamily="2" charset="0"/>
                        </a:rPr>
                        <a:t>In ihrem Job setzt sie sich für langlebige Kleidung und gegen schnell wechselnde Saisonware ein. Billigware, die kaum getragen und schnell wieder aussortiert wird, möchte sie verhindern.</a:t>
                      </a:r>
                    </a:p>
                    <a:p>
                      <a:pPr marL="1250950" indent="-171450">
                        <a:lnSpc>
                          <a:spcPct val="100000"/>
                        </a:lnSpc>
                        <a:spcBef>
                          <a:spcPts val="0"/>
                        </a:spcBef>
                        <a:spcAft>
                          <a:spcPts val="200"/>
                        </a:spcAft>
                        <a:buClr>
                          <a:schemeClr val="accent4"/>
                        </a:buClr>
                        <a:buFont typeface="Arial" panose="020B0604020202020204" pitchFamily="34" charset="0"/>
                        <a:buChar char="•"/>
                      </a:pPr>
                      <a:r>
                        <a:rPr lang="de-DE" sz="1000" b="0" dirty="0">
                          <a:solidFill>
                            <a:schemeClr val="tx1"/>
                          </a:solidFill>
                          <a:effectLst/>
                          <a:latin typeface="Inria Sans" pitchFamily="2" charset="0"/>
                        </a:rPr>
                        <a:t>Ihre Umweltschutzorganisation fordert die Umsetzung des Lieferkettengesetzes und ist Mitglied im Bündnis für nachhaltige Textilien.</a:t>
                      </a:r>
                    </a:p>
                    <a:p>
                      <a:pPr marL="1250950" indent="-171450">
                        <a:lnSpc>
                          <a:spcPct val="100000"/>
                        </a:lnSpc>
                        <a:spcBef>
                          <a:spcPts val="0"/>
                        </a:spcBef>
                        <a:spcAft>
                          <a:spcPts val="200"/>
                        </a:spcAft>
                        <a:buClr>
                          <a:schemeClr val="accent4"/>
                        </a:buClr>
                        <a:buFont typeface="Arial" panose="020B0604020202020204" pitchFamily="34" charset="0"/>
                        <a:buChar char="•"/>
                      </a:pPr>
                      <a:endParaRPr lang="de-DE" sz="1000" b="0" dirty="0">
                        <a:solidFill>
                          <a:schemeClr val="tx1"/>
                        </a:solidFill>
                        <a:effectLst/>
                        <a:latin typeface="Inria Sans" pitchFamily="2"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00683639"/>
                  </a:ext>
                </a:extLst>
              </a:tr>
              <a:tr h="708027">
                <a:tc gridSpan="8">
                  <a:txBody>
                    <a:bodyPr/>
                    <a:lstStyle/>
                    <a:p>
                      <a:pPr marL="185738" indent="-171450">
                        <a:lnSpc>
                          <a:spcPct val="100000"/>
                        </a:lnSpc>
                        <a:spcAft>
                          <a:spcPts val="2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Rechercheauftrag: </a:t>
                      </a: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Recherchiere hier mögliche Forderungen der Umweltschutzorganisation.</a:t>
                      </a:r>
                    </a:p>
                    <a:p>
                      <a:pPr marL="185738" indent="-171450">
                        <a:lnSpc>
                          <a:spcPct val="100000"/>
                        </a:lnSpc>
                        <a:spcAft>
                          <a:spcPts val="200"/>
                        </a:spcAft>
                        <a:buClr>
                          <a:schemeClr val="accent4"/>
                        </a:buClr>
                        <a:buFont typeface="Arial" panose="020B0604020202020204" pitchFamily="34" charset="0"/>
                        <a:buChar char="•"/>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hlinkClick r:id="rId5"/>
                        </a:rPr>
                        <a:t>https://www.greenpeace.de/engagieren/nachhaltiger-leben/fast-fashion-kostet-uns-die-welt</a:t>
                      </a: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  </a:t>
                      </a:r>
                    </a:p>
                    <a:p>
                      <a:pPr marL="14288" indent="0">
                        <a:lnSpc>
                          <a:spcPct val="100000"/>
                        </a:lnSpc>
                        <a:spcAft>
                          <a:spcPts val="200"/>
                        </a:spcAft>
                        <a:buClr>
                          <a:schemeClr val="accent4"/>
                        </a:buClr>
                        <a:buFont typeface="Arial" panose="020B0604020202020204" pitchFamily="34" charset="0"/>
                        <a:buNone/>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Für Schnelle zum Weiterrecherchieren.</a:t>
                      </a:r>
                    </a:p>
                    <a:p>
                      <a:pPr marL="14288" marR="0" lvl="0" indent="0" algn="l" defTabSz="1391900" rtl="0" eaLnBrk="1" fontAlgn="auto" latinLnBrk="0" hangingPunct="1">
                        <a:lnSpc>
                          <a:spcPct val="100000"/>
                        </a:lnSpc>
                        <a:spcBef>
                          <a:spcPts val="0"/>
                        </a:spcBef>
                        <a:spcAft>
                          <a:spcPts val="200"/>
                        </a:spcAft>
                        <a:buClr>
                          <a:schemeClr val="accent4"/>
                        </a:buClr>
                        <a:buSzTx/>
                        <a:buFont typeface="Arial" panose="020B0604020202020204" pitchFamily="34" charset="0"/>
                        <a:buNone/>
                        <a:tabLst/>
                        <a:defRPr/>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hlinkClick r:id="rId6"/>
                        </a:rPr>
                        <a:t>https://www.oxfam.de/themen/lieferkettengesetz</a:t>
                      </a: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 </a:t>
                      </a:r>
                    </a:p>
                    <a:p>
                      <a:pPr marL="14288" indent="0">
                        <a:lnSpc>
                          <a:spcPct val="100000"/>
                        </a:lnSpc>
                        <a:spcAft>
                          <a:spcPts val="200"/>
                        </a:spcAft>
                        <a:buClr>
                          <a:schemeClr val="accent4"/>
                        </a:buClr>
                        <a:buFont typeface="Arial" panose="020B0604020202020204" pitchFamily="34" charset="0"/>
                        <a:buNone/>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hlinkClick r:id="rId7"/>
                        </a:rPr>
                        <a:t>https://www.textilbuendnis.com/</a:t>
                      </a:r>
                      <a:endParaRPr lang="de-DE" sz="10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ctr">
                        <a:lnSpc>
                          <a:spcPct val="110000"/>
                        </a:lnSpc>
                        <a:spcAft>
                          <a:spcPts val="60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ctr">
                        <a:lnSpc>
                          <a:spcPct val="110000"/>
                        </a:lnSpc>
                        <a:spcAft>
                          <a:spcPts val="60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ctr">
                        <a:lnSpc>
                          <a:spcPct val="110000"/>
                        </a:lnSpc>
                        <a:spcAft>
                          <a:spcPts val="60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9051261"/>
                  </a:ext>
                </a:extLst>
              </a:tr>
              <a:tr h="708027">
                <a:tc>
                  <a:txBody>
                    <a:bodyPr/>
                    <a:lstStyle/>
                    <a:p>
                      <a:pPr algn="ctr">
                        <a:lnSpc>
                          <a:spcPct val="100000"/>
                        </a:lnSpc>
                        <a:spcAft>
                          <a:spcPts val="200"/>
                        </a:spcAft>
                      </a:pPr>
                      <a:r>
                        <a:rPr lang="de-DE" sz="1000" b="1" dirty="0">
                          <a:solidFill>
                            <a:schemeClr val="tx1"/>
                          </a:solidFill>
                          <a:effectLst/>
                          <a:latin typeface="Inria Sans" pitchFamily="2" charset="0"/>
                          <a:cs typeface="Times New Roman" panose="02020603050405020304" pitchFamily="18" charset="0"/>
                        </a:rPr>
                        <a:t>Was sind die Ziele von Clara?</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Welche Forderungen formuliert Clara?</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Was könnte Clara tun?</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gridSpan="5">
                  <a:txBody>
                    <a:bodyPr/>
                    <a:lstStyle/>
                    <a:p>
                      <a:pPr algn="ctr">
                        <a:lnSpc>
                          <a:spcPct val="100000"/>
                        </a:lnSpc>
                        <a:spcAft>
                          <a:spcPts val="2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Formuliere ein Motto für deine Persona.</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60788550"/>
                  </a:ext>
                </a:extLst>
              </a:tr>
              <a:tr h="1080000">
                <a:tc>
                  <a:txBody>
                    <a:bodyPr/>
                    <a:lstStyle/>
                    <a:p>
                      <a:pPr>
                        <a:lnSpc>
                          <a:spcPct val="100000"/>
                        </a:lnSpc>
                        <a:spcAft>
                          <a:spcPts val="200"/>
                        </a:spcAft>
                      </a:pPr>
                      <a:endParaRPr lang="de-DE" sz="10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nSpc>
                          <a:spcPct val="100000"/>
                        </a:lnSpc>
                        <a:spcAft>
                          <a:spcPts val="200"/>
                        </a:spcAft>
                      </a:pPr>
                      <a:endParaRPr lang="de-DE" sz="10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nSpc>
                          <a:spcPct val="100000"/>
                        </a:lnSpc>
                        <a:spcAft>
                          <a:spcPts val="200"/>
                        </a:spcAft>
                      </a:pPr>
                      <a:endParaRPr lang="de-DE" sz="10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gridSpan="5">
                  <a:txBody>
                    <a:bodyPr/>
                    <a:lstStyle/>
                    <a:p>
                      <a:pPr>
                        <a:lnSpc>
                          <a:spcPct val="100000"/>
                        </a:lnSpc>
                        <a:spcAft>
                          <a:spcPts val="200"/>
                        </a:spcAft>
                      </a:pPr>
                      <a:endParaRPr lang="de-DE" sz="10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66912104"/>
                  </a:ext>
                </a:extLst>
              </a:tr>
              <a:tr h="468000">
                <a:tc gridSpan="3">
                  <a:txBody>
                    <a:bodyPr/>
                    <a:lstStyle/>
                    <a:p>
                      <a:pPr>
                        <a:lnSpc>
                          <a:spcPct val="100000"/>
                        </a:lnSpc>
                        <a:spcAft>
                          <a:spcPts val="20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Wie groß ist der Einfluss der Persona, eine wirkliche Verbesserung der Situation zu erzielen? Schätze und vergebe 1 bis 5 Punkte (1 = wenig Einfluss, 5 = sehr viel Einfluss).</a:t>
                      </a: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nSpc>
                          <a:spcPct val="110000"/>
                        </a:lnSpc>
                        <a:spcAft>
                          <a:spcPts val="600"/>
                        </a:spcAft>
                      </a:pPr>
                      <a:endParaRPr lang="de-DE" sz="11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nSpc>
                          <a:spcPct val="110000"/>
                        </a:lnSpc>
                        <a:spcAft>
                          <a:spcPts val="600"/>
                        </a:spcAft>
                      </a:pPr>
                      <a:endParaRPr lang="de-DE" sz="11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0" dirty="0">
                          <a:effectLst/>
                          <a:latin typeface="Inria Sans" pitchFamily="2" charset="0"/>
                          <a:ea typeface="Calibri" panose="020F0502020204030204" pitchFamily="34" charset="0"/>
                          <a:cs typeface="Times New Roman" panose="02020603050405020304" pitchFamily="18" charset="0"/>
                        </a:rPr>
                        <a:t>1</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0" dirty="0">
                          <a:effectLst/>
                          <a:latin typeface="Inria Sans" pitchFamily="2" charset="0"/>
                          <a:ea typeface="Calibri" panose="020F0502020204030204" pitchFamily="34" charset="0"/>
                          <a:cs typeface="Times New Roman" panose="02020603050405020304" pitchFamily="18" charset="0"/>
                        </a:rPr>
                        <a:t>2</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0" dirty="0">
                          <a:effectLst/>
                          <a:latin typeface="Inria Sans" pitchFamily="2" charset="0"/>
                          <a:ea typeface="Calibri" panose="020F0502020204030204" pitchFamily="34" charset="0"/>
                          <a:cs typeface="Times New Roman" panose="02020603050405020304" pitchFamily="18" charset="0"/>
                        </a:rPr>
                        <a:t>3</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0" dirty="0">
                          <a:effectLst/>
                          <a:latin typeface="Inria Sans" pitchFamily="2" charset="0"/>
                          <a:ea typeface="Calibri" panose="020F0502020204030204" pitchFamily="34" charset="0"/>
                          <a:cs typeface="Times New Roman" panose="02020603050405020304" pitchFamily="18" charset="0"/>
                        </a:rPr>
                        <a:t>4</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0" dirty="0">
                          <a:effectLst/>
                          <a:latin typeface="Inria Sans" pitchFamily="2" charset="0"/>
                          <a:ea typeface="Calibri" panose="020F0502020204030204" pitchFamily="34" charset="0"/>
                          <a:cs typeface="Times New Roman" panose="02020603050405020304" pitchFamily="18" charset="0"/>
                        </a:rPr>
                        <a:t>5</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912309945"/>
                  </a:ext>
                </a:extLst>
              </a:tr>
            </a:tbl>
          </a:graphicData>
        </a:graphic>
      </p:graphicFrame>
      <p:graphicFrame>
        <p:nvGraphicFramePr>
          <p:cNvPr id="12" name="Tabelle 11">
            <a:extLst>
              <a:ext uri="{FF2B5EF4-FFF2-40B4-BE49-F238E27FC236}">
                <a16:creationId xmlns:a16="http://schemas.microsoft.com/office/drawing/2014/main" id="{220AF5FE-628B-9A68-B665-A3E19C1A7169}"/>
              </a:ext>
            </a:extLst>
          </p:cNvPr>
          <p:cNvGraphicFramePr>
            <a:graphicFrameLocks noGrp="1"/>
          </p:cNvGraphicFramePr>
          <p:nvPr>
            <p:extLst>
              <p:ext uri="{D42A27DB-BD31-4B8C-83A1-F6EECF244321}">
                <p14:modId xmlns:p14="http://schemas.microsoft.com/office/powerpoint/2010/main" val="2103709671"/>
              </p:ext>
            </p:extLst>
          </p:nvPr>
        </p:nvGraphicFramePr>
        <p:xfrm>
          <a:off x="387860" y="4906572"/>
          <a:ext cx="6783960" cy="4728427"/>
        </p:xfrm>
        <a:graphic>
          <a:graphicData uri="http://schemas.openxmlformats.org/drawingml/2006/table">
            <a:tbl>
              <a:tblPr firstRow="1" firstCol="1" bandRow="1">
                <a:tableStyleId>{5C22544A-7EE6-4342-B048-85BDC9FD1C3A}</a:tableStyleId>
              </a:tblPr>
              <a:tblGrid>
                <a:gridCol w="1722975">
                  <a:extLst>
                    <a:ext uri="{9D8B030D-6E8A-4147-A177-3AD203B41FA5}">
                      <a16:colId xmlns:a16="http://schemas.microsoft.com/office/drawing/2014/main" val="1616022411"/>
                    </a:ext>
                  </a:extLst>
                </a:gridCol>
                <a:gridCol w="1722975">
                  <a:extLst>
                    <a:ext uri="{9D8B030D-6E8A-4147-A177-3AD203B41FA5}">
                      <a16:colId xmlns:a16="http://schemas.microsoft.com/office/drawing/2014/main" val="2531744115"/>
                    </a:ext>
                  </a:extLst>
                </a:gridCol>
                <a:gridCol w="1722975">
                  <a:extLst>
                    <a:ext uri="{9D8B030D-6E8A-4147-A177-3AD203B41FA5}">
                      <a16:colId xmlns:a16="http://schemas.microsoft.com/office/drawing/2014/main" val="869135047"/>
                    </a:ext>
                  </a:extLst>
                </a:gridCol>
                <a:gridCol w="323007">
                  <a:extLst>
                    <a:ext uri="{9D8B030D-6E8A-4147-A177-3AD203B41FA5}">
                      <a16:colId xmlns:a16="http://schemas.microsoft.com/office/drawing/2014/main" val="2687503716"/>
                    </a:ext>
                  </a:extLst>
                </a:gridCol>
                <a:gridCol w="323007">
                  <a:extLst>
                    <a:ext uri="{9D8B030D-6E8A-4147-A177-3AD203B41FA5}">
                      <a16:colId xmlns:a16="http://schemas.microsoft.com/office/drawing/2014/main" val="1662737022"/>
                    </a:ext>
                  </a:extLst>
                </a:gridCol>
                <a:gridCol w="323007">
                  <a:extLst>
                    <a:ext uri="{9D8B030D-6E8A-4147-A177-3AD203B41FA5}">
                      <a16:colId xmlns:a16="http://schemas.microsoft.com/office/drawing/2014/main" val="1233211114"/>
                    </a:ext>
                  </a:extLst>
                </a:gridCol>
                <a:gridCol w="323007">
                  <a:extLst>
                    <a:ext uri="{9D8B030D-6E8A-4147-A177-3AD203B41FA5}">
                      <a16:colId xmlns:a16="http://schemas.microsoft.com/office/drawing/2014/main" val="1317215247"/>
                    </a:ext>
                  </a:extLst>
                </a:gridCol>
                <a:gridCol w="323007">
                  <a:extLst>
                    <a:ext uri="{9D8B030D-6E8A-4147-A177-3AD203B41FA5}">
                      <a16:colId xmlns:a16="http://schemas.microsoft.com/office/drawing/2014/main" val="3532313206"/>
                    </a:ext>
                  </a:extLst>
                </a:gridCol>
              </a:tblGrid>
              <a:tr h="708027">
                <a:tc gridSpan="8">
                  <a:txBody>
                    <a:bodyPr/>
                    <a:lstStyle/>
                    <a:p>
                      <a:pPr marL="1082675" marR="0" lvl="0" indent="0" algn="l" defTabSz="1391900" rtl="0" eaLnBrk="1" fontAlgn="auto" latinLnBrk="0" hangingPunct="1">
                        <a:lnSpc>
                          <a:spcPct val="100000"/>
                        </a:lnSpc>
                        <a:spcBef>
                          <a:spcPts val="0"/>
                        </a:spcBef>
                        <a:spcAft>
                          <a:spcPts val="200"/>
                        </a:spcAft>
                        <a:buClr>
                          <a:schemeClr val="accent4"/>
                        </a:buClr>
                        <a:buSzTx/>
                        <a:buFont typeface="Arial" panose="020B0604020202020204" pitchFamily="34" charset="0"/>
                        <a:buNone/>
                        <a:tabLst/>
                        <a:defRPr/>
                      </a:pPr>
                      <a:r>
                        <a:rPr lang="de-DE" sz="1000" b="1" dirty="0">
                          <a:solidFill>
                            <a:schemeClr val="tx1"/>
                          </a:solidFill>
                          <a:effectLst/>
                          <a:latin typeface="Inria Sans" pitchFamily="2" charset="0"/>
                        </a:rPr>
                        <a:t>Kerem Demir, 45 Jahre (Politiker)</a:t>
                      </a:r>
                    </a:p>
                    <a:p>
                      <a:pPr marL="1250950" indent="-171450">
                        <a:lnSpc>
                          <a:spcPct val="100000"/>
                        </a:lnSpc>
                        <a:spcBef>
                          <a:spcPts val="0"/>
                        </a:spcBef>
                        <a:spcAft>
                          <a:spcPts val="200"/>
                        </a:spcAft>
                        <a:buClr>
                          <a:schemeClr val="accent4"/>
                        </a:buClr>
                        <a:buFont typeface="Arial" panose="020B0604020202020204" pitchFamily="34" charset="0"/>
                        <a:buChar char="•"/>
                      </a:pPr>
                      <a:r>
                        <a:rPr lang="de-DE" sz="1000" b="0" dirty="0">
                          <a:solidFill>
                            <a:schemeClr val="tx1"/>
                          </a:solidFill>
                          <a:effectLst/>
                          <a:latin typeface="Inria Sans" pitchFamily="2" charset="0"/>
                        </a:rPr>
                        <a:t>Kerem Demir ist ein engagierter Politiker, dem faire und nachhaltige Mode wichtig sind. </a:t>
                      </a:r>
                    </a:p>
                    <a:p>
                      <a:pPr marL="1250950" indent="-171450">
                        <a:lnSpc>
                          <a:spcPct val="100000"/>
                        </a:lnSpc>
                        <a:spcBef>
                          <a:spcPts val="0"/>
                        </a:spcBef>
                        <a:spcAft>
                          <a:spcPts val="200"/>
                        </a:spcAft>
                        <a:buClr>
                          <a:schemeClr val="accent4"/>
                        </a:buClr>
                        <a:buFont typeface="Arial" panose="020B0604020202020204" pitchFamily="34" charset="0"/>
                        <a:buChar char="•"/>
                      </a:pPr>
                      <a:r>
                        <a:rPr lang="de-DE" sz="1000" b="0" dirty="0">
                          <a:solidFill>
                            <a:schemeClr val="tx1"/>
                          </a:solidFill>
                          <a:effectLst/>
                          <a:latin typeface="Inria Sans" pitchFamily="2" charset="0"/>
                        </a:rPr>
                        <a:t>Er engagiert sich im Bündnis nachhaltige Textilien und ist hier regelmäßig mit Menschen aus Wirtschaft, von NGOs und Verbraucherschutz in Kontakt. </a:t>
                      </a:r>
                    </a:p>
                    <a:p>
                      <a:pPr marL="1250950" indent="-171450">
                        <a:lnSpc>
                          <a:spcPct val="100000"/>
                        </a:lnSpc>
                        <a:spcBef>
                          <a:spcPts val="0"/>
                        </a:spcBef>
                        <a:spcAft>
                          <a:spcPts val="200"/>
                        </a:spcAft>
                        <a:buClr>
                          <a:schemeClr val="accent4"/>
                        </a:buClr>
                        <a:buFont typeface="Arial" panose="020B0604020202020204" pitchFamily="34" charset="0"/>
                        <a:buChar char="•"/>
                      </a:pPr>
                      <a:r>
                        <a:rPr lang="de-DE" sz="1000" b="0" dirty="0">
                          <a:solidFill>
                            <a:schemeClr val="tx1"/>
                          </a:solidFill>
                          <a:effectLst/>
                          <a:latin typeface="Inria Sans" pitchFamily="2" charset="0"/>
                        </a:rPr>
                        <a:t>Sein Ziel ist es, das Lieferkettengesetz umzusetzen. Er setzt sich auch dafür ein, dass Mode länger hält. Aktuell findet er den Reparaturbonus spannend.</a:t>
                      </a:r>
                    </a:p>
                    <a:p>
                      <a:pPr marL="1250950" indent="-171450">
                        <a:lnSpc>
                          <a:spcPct val="100000"/>
                        </a:lnSpc>
                        <a:spcBef>
                          <a:spcPts val="0"/>
                        </a:spcBef>
                        <a:spcAft>
                          <a:spcPts val="200"/>
                        </a:spcAft>
                        <a:buClr>
                          <a:schemeClr val="accent4"/>
                        </a:buClr>
                        <a:buFont typeface="Arial" panose="020B0604020202020204" pitchFamily="34" charset="0"/>
                        <a:buChar char="•"/>
                      </a:pPr>
                      <a:r>
                        <a:rPr lang="de-DE" sz="1000" b="0" dirty="0">
                          <a:solidFill>
                            <a:schemeClr val="tx1"/>
                          </a:solidFill>
                          <a:effectLst/>
                          <a:latin typeface="Inria Sans" pitchFamily="2" charset="0"/>
                        </a:rPr>
                        <a:t> Er versucht, Unternehmen für das Bündnis nachhaltige Textilien zu gewinnen.</a:t>
                      </a:r>
                    </a:p>
                    <a:p>
                      <a:pPr marL="1250950" indent="-171450">
                        <a:lnSpc>
                          <a:spcPct val="100000"/>
                        </a:lnSpc>
                        <a:spcBef>
                          <a:spcPts val="0"/>
                        </a:spcBef>
                        <a:spcAft>
                          <a:spcPts val="200"/>
                        </a:spcAft>
                        <a:buClr>
                          <a:schemeClr val="accent4"/>
                        </a:buClr>
                        <a:buFont typeface="Arial" panose="020B0604020202020204" pitchFamily="34" charset="0"/>
                        <a:buChar char="•"/>
                      </a:pPr>
                      <a:endParaRPr lang="de-DE" sz="1000" b="0" dirty="0">
                        <a:solidFill>
                          <a:schemeClr val="tx1"/>
                        </a:solidFill>
                        <a:effectLst/>
                        <a:latin typeface="Inria Sans" pitchFamily="2"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00683639"/>
                  </a:ext>
                </a:extLst>
              </a:tr>
              <a:tr h="708027">
                <a:tc gridSpan="8">
                  <a:txBody>
                    <a:bodyPr/>
                    <a:lstStyle/>
                    <a:p>
                      <a:pPr marL="185738" indent="-171450">
                        <a:lnSpc>
                          <a:spcPct val="100000"/>
                        </a:lnSpc>
                        <a:spcAft>
                          <a:spcPts val="2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Rechercheauftrag: </a:t>
                      </a: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Recherchiere zum Lieferkettengesetz, zum Reparaturbonus Sachsen sowie zu Maßnahmen der Politik.</a:t>
                      </a:r>
                    </a:p>
                    <a:p>
                      <a:pPr marL="185738" indent="-171450">
                        <a:lnSpc>
                          <a:spcPct val="100000"/>
                        </a:lnSpc>
                        <a:spcAft>
                          <a:spcPts val="200"/>
                        </a:spcAft>
                        <a:buClr>
                          <a:schemeClr val="accent4"/>
                        </a:buClr>
                        <a:buFont typeface="Arial" panose="020B0604020202020204" pitchFamily="34" charset="0"/>
                        <a:buChar char="•"/>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hlinkClick r:id="rId6"/>
                        </a:rPr>
                        <a:t>https://www.oxfam.de/themen/lieferkettengesetz</a:t>
                      </a: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 </a:t>
                      </a:r>
                    </a:p>
                    <a:p>
                      <a:pPr marL="185738" indent="-171450">
                        <a:lnSpc>
                          <a:spcPct val="100000"/>
                        </a:lnSpc>
                        <a:spcAft>
                          <a:spcPts val="200"/>
                        </a:spcAft>
                        <a:buClr>
                          <a:schemeClr val="accent4"/>
                        </a:buClr>
                        <a:buFont typeface="Arial" panose="020B0604020202020204" pitchFamily="34" charset="0"/>
                        <a:buChar char="•"/>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hlinkClick r:id="rId8"/>
                        </a:rPr>
                        <a:t>https://www.sab.sachsen.de/reparaturbonus</a:t>
                      </a: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 </a:t>
                      </a:r>
                    </a:p>
                    <a:p>
                      <a:pPr marL="185738" indent="-171450">
                        <a:lnSpc>
                          <a:spcPct val="100000"/>
                        </a:lnSpc>
                        <a:spcAft>
                          <a:spcPts val="200"/>
                        </a:spcAft>
                        <a:buClr>
                          <a:schemeClr val="accent4"/>
                        </a:buClr>
                        <a:buFont typeface="Arial" panose="020B0604020202020204" pitchFamily="34" charset="0"/>
                        <a:buChar char="•"/>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hlinkClick r:id="rId9"/>
                        </a:rPr>
                        <a:t>https://www.bundesumweltministerium.de/themen/nachhaltigkeit/konsum-und-produkte/produktbereiche/mode-und-textilien</a:t>
                      </a: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 </a:t>
                      </a: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ctr">
                        <a:lnSpc>
                          <a:spcPct val="110000"/>
                        </a:lnSpc>
                        <a:spcAft>
                          <a:spcPts val="60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ctr">
                        <a:lnSpc>
                          <a:spcPct val="110000"/>
                        </a:lnSpc>
                        <a:spcAft>
                          <a:spcPts val="60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ctr">
                        <a:lnSpc>
                          <a:spcPct val="110000"/>
                        </a:lnSpc>
                        <a:spcAft>
                          <a:spcPts val="60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9051261"/>
                  </a:ext>
                </a:extLst>
              </a:tr>
              <a:tr h="708027">
                <a:tc>
                  <a:txBody>
                    <a:bodyPr/>
                    <a:lstStyle/>
                    <a:p>
                      <a:pPr algn="ctr">
                        <a:lnSpc>
                          <a:spcPct val="100000"/>
                        </a:lnSpc>
                        <a:spcAft>
                          <a:spcPts val="200"/>
                        </a:spcAft>
                      </a:pPr>
                      <a:r>
                        <a:rPr lang="de-DE" sz="1000" b="1" dirty="0">
                          <a:solidFill>
                            <a:schemeClr val="tx1"/>
                          </a:solidFill>
                          <a:effectLst/>
                          <a:latin typeface="Inria Sans" pitchFamily="2" charset="0"/>
                          <a:cs typeface="Times New Roman" panose="02020603050405020304" pitchFamily="18" charset="0"/>
                        </a:rPr>
                        <a:t>Was sind die Ziele von Kerem?</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Welche Forderungen formuliert Kerem?</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Was könnte Kerem tun?</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gridSpan="5">
                  <a:txBody>
                    <a:bodyPr/>
                    <a:lstStyle/>
                    <a:p>
                      <a:pPr algn="ctr">
                        <a:lnSpc>
                          <a:spcPct val="100000"/>
                        </a:lnSpc>
                        <a:spcAft>
                          <a:spcPts val="2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Formuliere ein Motto für deine Persona.</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60788550"/>
                  </a:ext>
                </a:extLst>
              </a:tr>
              <a:tr h="1080000">
                <a:tc>
                  <a:txBody>
                    <a:bodyPr/>
                    <a:lstStyle/>
                    <a:p>
                      <a:pPr>
                        <a:lnSpc>
                          <a:spcPct val="100000"/>
                        </a:lnSpc>
                        <a:spcAft>
                          <a:spcPts val="200"/>
                        </a:spcAft>
                      </a:pPr>
                      <a:endParaRPr lang="de-DE" sz="10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nSpc>
                          <a:spcPct val="100000"/>
                        </a:lnSpc>
                        <a:spcAft>
                          <a:spcPts val="200"/>
                        </a:spcAft>
                      </a:pPr>
                      <a:endParaRPr lang="de-DE" sz="10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nSpc>
                          <a:spcPct val="100000"/>
                        </a:lnSpc>
                        <a:spcAft>
                          <a:spcPts val="200"/>
                        </a:spcAft>
                      </a:pPr>
                      <a:endParaRPr lang="de-DE" sz="10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gridSpan="5">
                  <a:txBody>
                    <a:bodyPr/>
                    <a:lstStyle/>
                    <a:p>
                      <a:pPr>
                        <a:lnSpc>
                          <a:spcPct val="100000"/>
                        </a:lnSpc>
                        <a:spcAft>
                          <a:spcPts val="200"/>
                        </a:spcAft>
                      </a:pPr>
                      <a:endParaRPr lang="de-DE" sz="10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66912104"/>
                  </a:ext>
                </a:extLst>
              </a:tr>
              <a:tr h="468000">
                <a:tc gridSpan="3">
                  <a:txBody>
                    <a:bodyPr/>
                    <a:lstStyle/>
                    <a:p>
                      <a:pPr>
                        <a:lnSpc>
                          <a:spcPct val="100000"/>
                        </a:lnSpc>
                        <a:spcAft>
                          <a:spcPts val="20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Wie groß ist der Einfluss der Persona, eine wirkliche Verbesserung der Situation zu erzielen? Schätze und vergebe 1 bis 5 Punkte (1 = wenig Einfluss, 5 = sehr viel Einfluss).</a:t>
                      </a: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nSpc>
                          <a:spcPct val="110000"/>
                        </a:lnSpc>
                        <a:spcAft>
                          <a:spcPts val="600"/>
                        </a:spcAft>
                      </a:pPr>
                      <a:endParaRPr lang="de-DE" sz="11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nSpc>
                          <a:spcPct val="110000"/>
                        </a:lnSpc>
                        <a:spcAft>
                          <a:spcPts val="600"/>
                        </a:spcAft>
                      </a:pPr>
                      <a:endParaRPr lang="de-DE" sz="11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0" dirty="0">
                          <a:effectLst/>
                          <a:latin typeface="Inria Sans" pitchFamily="2" charset="0"/>
                          <a:ea typeface="Calibri" panose="020F0502020204030204" pitchFamily="34" charset="0"/>
                          <a:cs typeface="Times New Roman" panose="02020603050405020304" pitchFamily="18" charset="0"/>
                        </a:rPr>
                        <a:t>1</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0" dirty="0">
                          <a:effectLst/>
                          <a:latin typeface="Inria Sans" pitchFamily="2" charset="0"/>
                          <a:ea typeface="Calibri" panose="020F0502020204030204" pitchFamily="34" charset="0"/>
                          <a:cs typeface="Times New Roman" panose="02020603050405020304" pitchFamily="18" charset="0"/>
                        </a:rPr>
                        <a:t>2</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0" dirty="0">
                          <a:effectLst/>
                          <a:latin typeface="Inria Sans" pitchFamily="2" charset="0"/>
                          <a:ea typeface="Calibri" panose="020F0502020204030204" pitchFamily="34" charset="0"/>
                          <a:cs typeface="Times New Roman" panose="02020603050405020304" pitchFamily="18" charset="0"/>
                        </a:rPr>
                        <a:t>3</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0" dirty="0">
                          <a:effectLst/>
                          <a:latin typeface="Inria Sans" pitchFamily="2" charset="0"/>
                          <a:ea typeface="Calibri" panose="020F0502020204030204" pitchFamily="34" charset="0"/>
                          <a:cs typeface="Times New Roman" panose="02020603050405020304" pitchFamily="18" charset="0"/>
                        </a:rPr>
                        <a:t>4</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0" dirty="0">
                          <a:effectLst/>
                          <a:latin typeface="Inria Sans" pitchFamily="2" charset="0"/>
                          <a:ea typeface="Calibri" panose="020F0502020204030204" pitchFamily="34" charset="0"/>
                          <a:cs typeface="Times New Roman" panose="02020603050405020304" pitchFamily="18" charset="0"/>
                        </a:rPr>
                        <a:t>5</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912309945"/>
                  </a:ext>
                </a:extLst>
              </a:tr>
            </a:tbl>
          </a:graphicData>
        </a:graphic>
      </p:graphicFrame>
      <p:grpSp>
        <p:nvGrpSpPr>
          <p:cNvPr id="18" name="Gruppieren 17">
            <a:extLst>
              <a:ext uri="{FF2B5EF4-FFF2-40B4-BE49-F238E27FC236}">
                <a16:creationId xmlns:a16="http://schemas.microsoft.com/office/drawing/2014/main" id="{BF6C7070-ADA1-2167-43AB-F78E0AB745B6}"/>
              </a:ext>
              <a:ext uri="{C183D7F6-B498-43B3-948B-1728B52AA6E4}">
                <adec:decorative xmlns:adec="http://schemas.microsoft.com/office/drawing/2017/decorative" val="1"/>
              </a:ext>
            </a:extLst>
          </p:cNvPr>
          <p:cNvGrpSpPr/>
          <p:nvPr/>
        </p:nvGrpSpPr>
        <p:grpSpPr>
          <a:xfrm>
            <a:off x="550035" y="4976430"/>
            <a:ext cx="885066" cy="1344680"/>
            <a:chOff x="588135" y="5165558"/>
            <a:chExt cx="885066" cy="1344680"/>
          </a:xfrm>
        </p:grpSpPr>
        <p:pic>
          <p:nvPicPr>
            <p:cNvPr id="15" name="Grafik 14">
              <a:extLst>
                <a:ext uri="{FF2B5EF4-FFF2-40B4-BE49-F238E27FC236}">
                  <a16:creationId xmlns:a16="http://schemas.microsoft.com/office/drawing/2014/main" id="{2DAE522D-E70B-2CD9-853D-BF222ECBAC3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5391" b="67188" l="57357" r="76628">
                          <a14:foregroundMark x1="59701" y1="41113" x2="60221" y2="42871"/>
                          <a14:foregroundMark x1="57357" y1="63379" x2="58333" y2="59961"/>
                          <a14:foregroundMark x1="61393" y1="67285" x2="68424" y2="66797"/>
                          <a14:foregroundMark x1="76628" y1="57813" x2="75846" y2="59961"/>
                          <a14:foregroundMark x1="67578" y1="25586" x2="67318" y2="25391"/>
                        </a14:backgroundRemoval>
                      </a14:imgEffect>
                    </a14:imgLayer>
                  </a14:imgProps>
                </a:ext>
              </a:extLst>
            </a:blip>
            <a:srcRect l="55886" t="21008" r="22112" b="28850"/>
            <a:stretch/>
          </p:blipFill>
          <p:spPr>
            <a:xfrm>
              <a:off x="588135" y="5165558"/>
              <a:ext cx="885066" cy="1344680"/>
            </a:xfrm>
            <a:prstGeom prst="rect">
              <a:avLst/>
            </a:prstGeom>
          </p:spPr>
        </p:pic>
        <p:sp>
          <p:nvSpPr>
            <p:cNvPr id="16" name="Ellipse 15">
              <a:extLst>
                <a:ext uri="{FF2B5EF4-FFF2-40B4-BE49-F238E27FC236}">
                  <a16:creationId xmlns:a16="http://schemas.microsoft.com/office/drawing/2014/main" id="{99C2EEE6-D96B-E7D1-4752-1FA8A928CE99}"/>
                </a:ext>
              </a:extLst>
            </p:cNvPr>
            <p:cNvSpPr/>
            <p:nvPr/>
          </p:nvSpPr>
          <p:spPr>
            <a:xfrm>
              <a:off x="1090613" y="5598319"/>
              <a:ext cx="69338" cy="85725"/>
            </a:xfrm>
            <a:prstGeom prst="ellipse">
              <a:avLst/>
            </a:prstGeom>
            <a:solidFill>
              <a:srgbClr val="F6A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schemeClr val="bg1"/>
                </a:solidFill>
                <a:latin typeface="BundesSans Web Regular"/>
              </a:endParaRPr>
            </a:p>
          </p:txBody>
        </p:sp>
        <p:sp>
          <p:nvSpPr>
            <p:cNvPr id="17" name="Rechteck 16">
              <a:extLst>
                <a:ext uri="{FF2B5EF4-FFF2-40B4-BE49-F238E27FC236}">
                  <a16:creationId xmlns:a16="http://schemas.microsoft.com/office/drawing/2014/main" id="{00C39DAE-2FBA-63F7-B7E8-B46C6A7BD7BD}"/>
                </a:ext>
              </a:extLst>
            </p:cNvPr>
            <p:cNvSpPr/>
            <p:nvPr/>
          </p:nvSpPr>
          <p:spPr>
            <a:xfrm>
              <a:off x="1084420" y="5616177"/>
              <a:ext cx="45719" cy="18000"/>
            </a:xfrm>
            <a:prstGeom prst="rect">
              <a:avLst/>
            </a:prstGeom>
            <a:solidFill>
              <a:srgbClr val="F5A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schemeClr val="bg1"/>
                </a:solidFill>
                <a:latin typeface="BundesSans Web Regular"/>
              </a:endParaRPr>
            </a:p>
          </p:txBody>
        </p:sp>
      </p:grpSp>
      <p:sp>
        <p:nvSpPr>
          <p:cNvPr id="20" name="Textplatzhalter 4">
            <a:extLst>
              <a:ext uri="{FF2B5EF4-FFF2-40B4-BE49-F238E27FC236}">
                <a16:creationId xmlns:a16="http://schemas.microsoft.com/office/drawing/2014/main" id="{055FD420-A9A3-857C-042A-FBD8FDC2DB45}"/>
              </a:ext>
            </a:extLst>
          </p:cNvPr>
          <p:cNvSpPr txBox="1">
            <a:spLocks/>
          </p:cNvSpPr>
          <p:nvPr/>
        </p:nvSpPr>
        <p:spPr bwMode="auto">
          <a:xfrm>
            <a:off x="386837" y="9624807"/>
            <a:ext cx="6635755" cy="294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indent="-246596" algn="l" rtl="0" eaLnBrk="1" fontAlgn="base" hangingPunct="1">
              <a:lnSpc>
                <a:spcPct val="100000"/>
              </a:lnSpc>
              <a:spcBef>
                <a:spcPts val="0"/>
              </a:spcBef>
              <a:spcAft>
                <a:spcPts val="600"/>
              </a:spcAft>
              <a:defRPr sz="1400" b="0">
                <a:solidFill>
                  <a:schemeClr val="bg1"/>
                </a:solidFill>
                <a:latin typeface="+mn-lt"/>
                <a:ea typeface="ＭＳ Ｐゴシック" charset="0"/>
                <a:cs typeface="ＭＳ Ｐゴシック" charset="0"/>
              </a:defRPr>
            </a:lvl1pPr>
            <a:lvl2pPr marL="273050" indent="-273050" algn="l" rtl="0" eaLnBrk="1" fontAlgn="base" hangingPunct="1">
              <a:lnSpc>
                <a:spcPct val="90000"/>
              </a:lnSpc>
              <a:spcBef>
                <a:spcPts val="0"/>
              </a:spcBef>
              <a:spcAft>
                <a:spcPts val="600"/>
              </a:spcAft>
              <a:buClr>
                <a:schemeClr val="accent4"/>
              </a:buClr>
              <a:buSzPct val="120000"/>
              <a:buFont typeface="Arial" charset="0"/>
              <a:buChar char="•"/>
              <a:defRPr sz="1400">
                <a:solidFill>
                  <a:schemeClr val="tx1"/>
                </a:solidFill>
                <a:latin typeface="+mn-lt"/>
                <a:ea typeface="ＭＳ Ｐゴシック" charset="0"/>
              </a:defRPr>
            </a:lvl2pPr>
            <a:lvl3pPr marL="538163" indent="-268288" algn="l" rtl="0" eaLnBrk="1" fontAlgn="base" hangingPunct="1">
              <a:lnSpc>
                <a:spcPct val="90000"/>
              </a:lnSpc>
              <a:spcBef>
                <a:spcPts val="0"/>
              </a:spcBef>
              <a:spcAft>
                <a:spcPts val="600"/>
              </a:spcAft>
              <a:buClr>
                <a:schemeClr val="accent4"/>
              </a:buClr>
              <a:buSzPct val="120000"/>
              <a:buFont typeface="Arial" charset="0"/>
              <a:buChar char="•"/>
              <a:tabLst/>
              <a:defRPr sz="1400">
                <a:solidFill>
                  <a:schemeClr val="tx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indent="-269875" algn="l" rtl="0" eaLnBrk="1" fontAlgn="base" hangingPunct="1">
              <a:lnSpc>
                <a:spcPct val="90000"/>
              </a:lnSpc>
              <a:spcBef>
                <a:spcPts val="0"/>
              </a:spcBef>
              <a:spcAft>
                <a:spcPts val="600"/>
              </a:spcAft>
              <a:buClr>
                <a:schemeClr val="accent4"/>
              </a:buClr>
              <a:buFont typeface="Arial" panose="020B0604020202020204" pitchFamily="34" charset="0"/>
              <a:buChar char="•"/>
              <a:tabLst/>
              <a:defRPr sz="1400" b="0" i="0">
                <a:solidFill>
                  <a:schemeClr val="tx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r>
              <a:rPr lang="de-DE" sz="900" i="1" kern="0" dirty="0">
                <a:solidFill>
                  <a:schemeClr val="tx1"/>
                </a:solidFill>
                <a:latin typeface="Inria Sans" pitchFamily="2" charset="0"/>
              </a:rPr>
              <a:t>Persona-Bilder KI-generiert</a:t>
            </a:r>
          </a:p>
        </p:txBody>
      </p:sp>
    </p:spTree>
    <p:extLst>
      <p:ext uri="{BB962C8B-B14F-4D97-AF65-F5344CB8AC3E}">
        <p14:creationId xmlns:p14="http://schemas.microsoft.com/office/powerpoint/2010/main" val="789139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a:xfrm>
            <a:off x="386837" y="344844"/>
            <a:ext cx="6786000" cy="887056"/>
          </a:xfrm>
          <a:noFill/>
          <a:ln>
            <a:noFill/>
          </a:ln>
        </p:spPr>
        <p:txBody>
          <a:bodyPr vert="horz" wrap="square" lIns="0" tIns="0" rIns="0" bIns="0" numCol="1" anchor="t" anchorCtr="0" compatLnSpc="1">
            <a:prstTxWarp prst="textNoShape">
              <a:avLst/>
            </a:prstTxWarp>
          </a:bodyPr>
          <a:lstStyle/>
          <a:p>
            <a:r>
              <a:rPr lang="de-DE" sz="2800" b="1" dirty="0">
                <a:solidFill>
                  <a:schemeClr val="accent4">
                    <a:alpha val="0"/>
                  </a:schemeClr>
                </a:solidFill>
                <a:latin typeface="Inria Sans" pitchFamily="2" charset="0"/>
              </a:rPr>
              <a:t>AM2 – Rollenkarte 5</a:t>
            </a: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29</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lang="de-DE" sz="1000" b="1" dirty="0">
                <a:latin typeface="Inria Sans" pitchFamily="2" charset="0"/>
              </a:rPr>
              <a:t>AM2</a:t>
            </a:r>
            <a:endParaRPr lang="de-DE" sz="1000" b="1" dirty="0">
              <a:solidFill>
                <a:srgbClr val="FFFFFF"/>
              </a:solidFill>
              <a:latin typeface="Inria Sans" pitchFamily="2" charset="0"/>
            </a:endParaRP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sp>
        <p:nvSpPr>
          <p:cNvPr id="10" name="Rectangle 1">
            <a:extLst>
              <a:ext uri="{FF2B5EF4-FFF2-40B4-BE49-F238E27FC236}">
                <a16:creationId xmlns:a16="http://schemas.microsoft.com/office/drawing/2014/main" id="{2D83F613-D7A6-9F12-FD35-BC734810E13C}"/>
              </a:ext>
              <a:ext uri="{C183D7F6-B498-43B3-948B-1728B52AA6E4}">
                <adec:decorative xmlns:adec="http://schemas.microsoft.com/office/drawing/2017/decorative" val="1"/>
              </a:ext>
            </a:extLst>
          </p:cNvPr>
          <p:cNvSpPr/>
          <p:nvPr/>
        </p:nvSpPr>
        <p:spPr>
          <a:xfrm>
            <a:off x="387860" y="1374292"/>
            <a:ext cx="6784977" cy="828271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108000" bIns="72000" rtlCol="0" anchor="t"/>
          <a:lstStyle/>
          <a:p>
            <a:pPr marR="0" lvl="0" algn="l" defTabSz="914400" rtl="0" eaLnBrk="1" fontAlgn="base" latinLnBrk="0" hangingPunct="1">
              <a:lnSpc>
                <a:spcPct val="120000"/>
              </a:lnSpc>
              <a:spcBef>
                <a:spcPct val="0"/>
              </a:spcBef>
              <a:spcAft>
                <a:spcPts val="600"/>
              </a:spcAft>
              <a:buClrTx/>
              <a:buSzTx/>
              <a:buFontTx/>
              <a:buNone/>
              <a:tabLst/>
              <a:defRPr/>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br>
              <a:rPr lang="de-DE" sz="1100" b="1" dirty="0">
                <a:solidFill>
                  <a:schemeClr val="tx1"/>
                </a:solidFill>
                <a:latin typeface="Inria Sans" pitchFamily="2" charset="0"/>
                <a:ea typeface="Calibri" panose="020F0502020204030204" pitchFamily="34" charset="0"/>
                <a:cs typeface="Times New Roman" panose="02020603050405020304" pitchFamily="18" charset="0"/>
              </a:rPr>
            </a:b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p:txBody>
      </p:sp>
      <p:grpSp>
        <p:nvGrpSpPr>
          <p:cNvPr id="4" name="Gruppieren 3">
            <a:extLst>
              <a:ext uri="{FF2B5EF4-FFF2-40B4-BE49-F238E27FC236}">
                <a16:creationId xmlns:a16="http://schemas.microsoft.com/office/drawing/2014/main" id="{45D2BD16-0A28-0682-0703-2368D0042771}"/>
              </a:ext>
              <a:ext uri="{C183D7F6-B498-43B3-948B-1728B52AA6E4}">
                <adec:decorative xmlns:adec="http://schemas.microsoft.com/office/drawing/2017/decorative" val="1"/>
              </a:ext>
            </a:extLst>
          </p:cNvPr>
          <p:cNvGrpSpPr/>
          <p:nvPr/>
        </p:nvGrpSpPr>
        <p:grpSpPr>
          <a:xfrm>
            <a:off x="5772151" y="10112362"/>
            <a:ext cx="1214678" cy="226591"/>
            <a:chOff x="-3384048" y="2877944"/>
            <a:chExt cx="1135402" cy="226591"/>
          </a:xfrm>
        </p:grpSpPr>
        <p:sp>
          <p:nvSpPr>
            <p:cNvPr id="6" name="Rechteck 5">
              <a:extLst>
                <a:ext uri="{FF2B5EF4-FFF2-40B4-BE49-F238E27FC236}">
                  <a16:creationId xmlns:a16="http://schemas.microsoft.com/office/drawing/2014/main" id="{58DFB7B0-F621-4039-FAEA-B3DD215EE559}"/>
                </a:ext>
              </a:extLst>
            </p:cNvPr>
            <p:cNvSpPr/>
            <p:nvPr/>
          </p:nvSpPr>
          <p:spPr>
            <a:xfrm>
              <a:off x="-3384048" y="2877944"/>
              <a:ext cx="1135402"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Schüler*innen</a:t>
              </a:r>
              <a:endParaRPr lang="en-US" sz="1000" dirty="0">
                <a:solidFill>
                  <a:schemeClr val="bg1"/>
                </a:solidFill>
                <a:latin typeface="Inria Sans" pitchFamily="2" charset="0"/>
              </a:endParaRPr>
            </a:p>
          </p:txBody>
        </p:sp>
        <p:cxnSp>
          <p:nvCxnSpPr>
            <p:cNvPr id="7" name="Gerader Verbinder 6">
              <a:extLst>
                <a:ext uri="{FF2B5EF4-FFF2-40B4-BE49-F238E27FC236}">
                  <a16:creationId xmlns:a16="http://schemas.microsoft.com/office/drawing/2014/main" id="{55C04708-1F72-A3F7-1F4F-3FC9DA222F08}"/>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8" name="Gerader Verbinder 7">
              <a:extLst>
                <a:ext uri="{FF2B5EF4-FFF2-40B4-BE49-F238E27FC236}">
                  <a16:creationId xmlns:a16="http://schemas.microsoft.com/office/drawing/2014/main" id="{4E2840D2-AD43-3D1A-980E-BBB17E79BB4E}"/>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graphicFrame>
        <p:nvGraphicFramePr>
          <p:cNvPr id="12" name="Tabelle 11">
            <a:extLst>
              <a:ext uri="{FF2B5EF4-FFF2-40B4-BE49-F238E27FC236}">
                <a16:creationId xmlns:a16="http://schemas.microsoft.com/office/drawing/2014/main" id="{C472E707-E810-1C60-CEE8-3971525F58F5}"/>
              </a:ext>
            </a:extLst>
          </p:cNvPr>
          <p:cNvGraphicFramePr>
            <a:graphicFrameLocks noGrp="1"/>
          </p:cNvGraphicFramePr>
          <p:nvPr/>
        </p:nvGraphicFramePr>
        <p:xfrm>
          <a:off x="387860" y="226666"/>
          <a:ext cx="6783960" cy="4443312"/>
        </p:xfrm>
        <a:graphic>
          <a:graphicData uri="http://schemas.openxmlformats.org/drawingml/2006/table">
            <a:tbl>
              <a:tblPr firstRow="1" firstCol="1" bandRow="1">
                <a:tableStyleId>{5C22544A-7EE6-4342-B048-85BDC9FD1C3A}</a:tableStyleId>
              </a:tblPr>
              <a:tblGrid>
                <a:gridCol w="1722975">
                  <a:extLst>
                    <a:ext uri="{9D8B030D-6E8A-4147-A177-3AD203B41FA5}">
                      <a16:colId xmlns:a16="http://schemas.microsoft.com/office/drawing/2014/main" val="1616022411"/>
                    </a:ext>
                  </a:extLst>
                </a:gridCol>
                <a:gridCol w="1722975">
                  <a:extLst>
                    <a:ext uri="{9D8B030D-6E8A-4147-A177-3AD203B41FA5}">
                      <a16:colId xmlns:a16="http://schemas.microsoft.com/office/drawing/2014/main" val="2531744115"/>
                    </a:ext>
                  </a:extLst>
                </a:gridCol>
                <a:gridCol w="1722975">
                  <a:extLst>
                    <a:ext uri="{9D8B030D-6E8A-4147-A177-3AD203B41FA5}">
                      <a16:colId xmlns:a16="http://schemas.microsoft.com/office/drawing/2014/main" val="869135047"/>
                    </a:ext>
                  </a:extLst>
                </a:gridCol>
                <a:gridCol w="323007">
                  <a:extLst>
                    <a:ext uri="{9D8B030D-6E8A-4147-A177-3AD203B41FA5}">
                      <a16:colId xmlns:a16="http://schemas.microsoft.com/office/drawing/2014/main" val="2687503716"/>
                    </a:ext>
                  </a:extLst>
                </a:gridCol>
                <a:gridCol w="323007">
                  <a:extLst>
                    <a:ext uri="{9D8B030D-6E8A-4147-A177-3AD203B41FA5}">
                      <a16:colId xmlns:a16="http://schemas.microsoft.com/office/drawing/2014/main" val="1662737022"/>
                    </a:ext>
                  </a:extLst>
                </a:gridCol>
                <a:gridCol w="323007">
                  <a:extLst>
                    <a:ext uri="{9D8B030D-6E8A-4147-A177-3AD203B41FA5}">
                      <a16:colId xmlns:a16="http://schemas.microsoft.com/office/drawing/2014/main" val="1233211114"/>
                    </a:ext>
                  </a:extLst>
                </a:gridCol>
                <a:gridCol w="323007">
                  <a:extLst>
                    <a:ext uri="{9D8B030D-6E8A-4147-A177-3AD203B41FA5}">
                      <a16:colId xmlns:a16="http://schemas.microsoft.com/office/drawing/2014/main" val="1317215247"/>
                    </a:ext>
                  </a:extLst>
                </a:gridCol>
                <a:gridCol w="323007">
                  <a:extLst>
                    <a:ext uri="{9D8B030D-6E8A-4147-A177-3AD203B41FA5}">
                      <a16:colId xmlns:a16="http://schemas.microsoft.com/office/drawing/2014/main" val="3532313206"/>
                    </a:ext>
                  </a:extLst>
                </a:gridCol>
              </a:tblGrid>
              <a:tr h="708027">
                <a:tc gridSpan="8">
                  <a:txBody>
                    <a:bodyPr/>
                    <a:lstStyle/>
                    <a:p>
                      <a:pPr marL="1082675" marR="0" lvl="0" indent="0" algn="l" defTabSz="1391900" rtl="0" eaLnBrk="1" fontAlgn="auto" latinLnBrk="0" hangingPunct="1">
                        <a:lnSpc>
                          <a:spcPct val="100000"/>
                        </a:lnSpc>
                        <a:spcBef>
                          <a:spcPts val="0"/>
                        </a:spcBef>
                        <a:spcAft>
                          <a:spcPts val="200"/>
                        </a:spcAft>
                        <a:buClr>
                          <a:schemeClr val="accent4"/>
                        </a:buClr>
                        <a:buSzTx/>
                        <a:buFont typeface="Arial" panose="020B0604020202020204" pitchFamily="34" charset="0"/>
                        <a:buNone/>
                        <a:tabLst/>
                        <a:defRPr/>
                      </a:pPr>
                      <a:r>
                        <a:rPr lang="de-DE" sz="1000" b="1" dirty="0">
                          <a:solidFill>
                            <a:schemeClr val="tx1"/>
                          </a:solidFill>
                          <a:effectLst/>
                          <a:latin typeface="Inria Sans" pitchFamily="2" charset="0"/>
                        </a:rPr>
                        <a:t>Luisa Nice, 43 Jahre (Chefin Nice)</a:t>
                      </a:r>
                    </a:p>
                    <a:p>
                      <a:pPr marL="1250950" indent="-171450">
                        <a:lnSpc>
                          <a:spcPct val="100000"/>
                        </a:lnSpc>
                        <a:spcBef>
                          <a:spcPts val="0"/>
                        </a:spcBef>
                        <a:spcAft>
                          <a:spcPts val="200"/>
                        </a:spcAft>
                        <a:buClr>
                          <a:schemeClr val="accent4"/>
                        </a:buClr>
                        <a:buFont typeface="Arial" panose="020B0604020202020204" pitchFamily="34" charset="0"/>
                        <a:buChar char="•"/>
                      </a:pPr>
                      <a:r>
                        <a:rPr lang="de-DE" sz="1000" b="0" dirty="0">
                          <a:solidFill>
                            <a:schemeClr val="tx1"/>
                          </a:solidFill>
                          <a:effectLst/>
                          <a:latin typeface="Inria Sans" pitchFamily="2" charset="0"/>
                        </a:rPr>
                        <a:t>Luisa Nice liebt Kleidung und möchte, dass alle Menschen sich diese leisten können. Nachhaltigkeit wird ihr immer wichtiger. </a:t>
                      </a:r>
                    </a:p>
                    <a:p>
                      <a:pPr marL="1250950" indent="-171450">
                        <a:lnSpc>
                          <a:spcPct val="100000"/>
                        </a:lnSpc>
                        <a:spcBef>
                          <a:spcPts val="0"/>
                        </a:spcBef>
                        <a:spcAft>
                          <a:spcPts val="200"/>
                        </a:spcAft>
                        <a:buClr>
                          <a:schemeClr val="accent4"/>
                        </a:buClr>
                        <a:buFont typeface="Arial" panose="020B0604020202020204" pitchFamily="34" charset="0"/>
                        <a:buChar char="•"/>
                      </a:pPr>
                      <a:r>
                        <a:rPr lang="de-DE" sz="1000" b="0" dirty="0">
                          <a:solidFill>
                            <a:schemeClr val="tx1"/>
                          </a:solidFill>
                          <a:effectLst/>
                          <a:latin typeface="Inria Sans" pitchFamily="2" charset="0"/>
                        </a:rPr>
                        <a:t>Luisa Nice ist dafür zuständig, dass das Unternehmen jährlich mehr Gewinn erwirtschaftet. Sie hat erkannt, dass vielen Konsument*innen grüne Label wichtig sind. </a:t>
                      </a:r>
                    </a:p>
                    <a:p>
                      <a:pPr marL="1250950" indent="-171450">
                        <a:lnSpc>
                          <a:spcPct val="100000"/>
                        </a:lnSpc>
                        <a:spcBef>
                          <a:spcPts val="0"/>
                        </a:spcBef>
                        <a:spcAft>
                          <a:spcPts val="200"/>
                        </a:spcAft>
                        <a:buClr>
                          <a:schemeClr val="accent4"/>
                        </a:buClr>
                        <a:buFont typeface="Arial" panose="020B0604020202020204" pitchFamily="34" charset="0"/>
                        <a:buChar char="•"/>
                      </a:pPr>
                      <a:r>
                        <a:rPr lang="de-DE" sz="1000" b="0" dirty="0">
                          <a:solidFill>
                            <a:schemeClr val="tx1"/>
                          </a:solidFill>
                          <a:effectLst/>
                          <a:latin typeface="Inria Sans" pitchFamily="2" charset="0"/>
                        </a:rPr>
                        <a:t>Sie sieht die Vorteile ökologischer Kleidung für die Umwelt und würde gern schrittweise auf nachhaltige Mode umsteigen. Bisher stößt die Idee nicht auf große Zustimmung im Unternehmen.</a:t>
                      </a:r>
                    </a:p>
                    <a:p>
                      <a:pPr marL="1250950" indent="-171450">
                        <a:lnSpc>
                          <a:spcPct val="100000"/>
                        </a:lnSpc>
                        <a:spcBef>
                          <a:spcPts val="0"/>
                        </a:spcBef>
                        <a:spcAft>
                          <a:spcPts val="200"/>
                        </a:spcAft>
                        <a:buClr>
                          <a:schemeClr val="accent4"/>
                        </a:buClr>
                        <a:buFont typeface="Arial" panose="020B0604020202020204" pitchFamily="34" charset="0"/>
                        <a:buChar char="•"/>
                      </a:pPr>
                      <a:r>
                        <a:rPr lang="de-DE" sz="1000" b="0" dirty="0">
                          <a:solidFill>
                            <a:schemeClr val="tx1"/>
                          </a:solidFill>
                          <a:effectLst/>
                          <a:latin typeface="Inria Sans" pitchFamily="2" charset="0"/>
                        </a:rPr>
                        <a:t>Luisa Nice ist immer auf der Suche nach neuen, spannenden Geschäftsmodellen. </a:t>
                      </a: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00683639"/>
                  </a:ext>
                </a:extLst>
              </a:tr>
              <a:tr h="708027">
                <a:tc gridSpan="8">
                  <a:txBody>
                    <a:bodyPr/>
                    <a:lstStyle/>
                    <a:p>
                      <a:pPr marL="185738" indent="-171450">
                        <a:lnSpc>
                          <a:spcPct val="100000"/>
                        </a:lnSpc>
                        <a:spcAft>
                          <a:spcPts val="2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Rechercheauftrag: </a:t>
                      </a: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Recherchiere ein spannendes Geschäftsmodell.</a:t>
                      </a:r>
                    </a:p>
                    <a:p>
                      <a:pPr marL="177800" indent="-171450">
                        <a:lnSpc>
                          <a:spcPct val="110000"/>
                        </a:lnSpc>
                        <a:spcAft>
                          <a:spcPts val="600"/>
                        </a:spcAft>
                        <a:buClr>
                          <a:schemeClr val="accent4"/>
                        </a:buClr>
                        <a:buFont typeface="Arial" panose="020B0604020202020204" pitchFamily="34" charset="0"/>
                        <a:buChar char="•"/>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hlinkClick r:id="rId3"/>
                        </a:rPr>
                        <a:t>https://www.zukunftshaus-wuerzburg.de/</a:t>
                      </a: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 </a:t>
                      </a:r>
                    </a:p>
                    <a:p>
                      <a:pPr marL="177800" indent="-171450">
                        <a:lnSpc>
                          <a:spcPct val="110000"/>
                        </a:lnSpc>
                        <a:spcAft>
                          <a:spcPts val="600"/>
                        </a:spcAft>
                        <a:buClr>
                          <a:schemeClr val="accent4"/>
                        </a:buClr>
                        <a:buFont typeface="Arial" panose="020B0604020202020204" pitchFamily="34" charset="0"/>
                        <a:buChar char="•"/>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hlinkClick r:id="rId4"/>
                        </a:rPr>
                        <a:t>https://www.textilbuendnis.com/</a:t>
                      </a: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 </a:t>
                      </a:r>
                      <a:endParaRPr lang="de-DE" sz="10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ctr">
                        <a:lnSpc>
                          <a:spcPct val="110000"/>
                        </a:lnSpc>
                        <a:spcAft>
                          <a:spcPts val="60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ctr">
                        <a:lnSpc>
                          <a:spcPct val="110000"/>
                        </a:lnSpc>
                        <a:spcAft>
                          <a:spcPts val="60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ctr">
                        <a:lnSpc>
                          <a:spcPct val="110000"/>
                        </a:lnSpc>
                        <a:spcAft>
                          <a:spcPts val="60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9051261"/>
                  </a:ext>
                </a:extLst>
              </a:tr>
              <a:tr h="708027">
                <a:tc>
                  <a:txBody>
                    <a:bodyPr/>
                    <a:lstStyle/>
                    <a:p>
                      <a:pPr algn="ctr">
                        <a:lnSpc>
                          <a:spcPct val="100000"/>
                        </a:lnSpc>
                        <a:spcAft>
                          <a:spcPts val="200"/>
                        </a:spcAft>
                      </a:pPr>
                      <a:r>
                        <a:rPr lang="de-DE" sz="1000" b="1" dirty="0">
                          <a:solidFill>
                            <a:schemeClr val="tx1"/>
                          </a:solidFill>
                          <a:effectLst/>
                          <a:latin typeface="Inria Sans" pitchFamily="2" charset="0"/>
                          <a:cs typeface="Times New Roman" panose="02020603050405020304" pitchFamily="18" charset="0"/>
                        </a:rPr>
                        <a:t>Was sind die Ziele von Luisa?</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Welche Forderungen formuliert Luisa?</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Was könnte Luisa tun?</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gridSpan="5">
                  <a:txBody>
                    <a:bodyPr/>
                    <a:lstStyle/>
                    <a:p>
                      <a:pPr algn="ctr">
                        <a:lnSpc>
                          <a:spcPct val="100000"/>
                        </a:lnSpc>
                        <a:spcAft>
                          <a:spcPts val="2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Formuliere ein Motto für deine Persona.</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60788550"/>
                  </a:ext>
                </a:extLst>
              </a:tr>
              <a:tr h="1080000">
                <a:tc>
                  <a:txBody>
                    <a:bodyPr/>
                    <a:lstStyle/>
                    <a:p>
                      <a:pPr>
                        <a:lnSpc>
                          <a:spcPct val="100000"/>
                        </a:lnSpc>
                        <a:spcAft>
                          <a:spcPts val="200"/>
                        </a:spcAft>
                      </a:pPr>
                      <a:endParaRPr lang="de-DE" sz="10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nSpc>
                          <a:spcPct val="100000"/>
                        </a:lnSpc>
                        <a:spcAft>
                          <a:spcPts val="200"/>
                        </a:spcAft>
                      </a:pPr>
                      <a:endParaRPr lang="de-DE" sz="10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nSpc>
                          <a:spcPct val="100000"/>
                        </a:lnSpc>
                        <a:spcAft>
                          <a:spcPts val="200"/>
                        </a:spcAft>
                      </a:pPr>
                      <a:endParaRPr lang="de-DE" sz="10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gridSpan="5">
                  <a:txBody>
                    <a:bodyPr/>
                    <a:lstStyle/>
                    <a:p>
                      <a:pPr>
                        <a:lnSpc>
                          <a:spcPct val="100000"/>
                        </a:lnSpc>
                        <a:spcAft>
                          <a:spcPts val="200"/>
                        </a:spcAft>
                      </a:pPr>
                      <a:endParaRPr lang="de-DE" sz="10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66912104"/>
                  </a:ext>
                </a:extLst>
              </a:tr>
              <a:tr h="468000">
                <a:tc gridSpan="3">
                  <a:txBody>
                    <a:bodyPr/>
                    <a:lstStyle/>
                    <a:p>
                      <a:pPr>
                        <a:lnSpc>
                          <a:spcPct val="100000"/>
                        </a:lnSpc>
                        <a:spcAft>
                          <a:spcPts val="20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Wie groß ist der Einfluss der Persona, eine wirkliche Verbesserung der Situation zu erzielen? Schätze und vergebe 1 bis 5 Punkte (1 = wenig Einfluss, 5 = sehr viel Einfluss).</a:t>
                      </a: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nSpc>
                          <a:spcPct val="110000"/>
                        </a:lnSpc>
                        <a:spcAft>
                          <a:spcPts val="600"/>
                        </a:spcAft>
                      </a:pPr>
                      <a:endParaRPr lang="de-DE" sz="11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nSpc>
                          <a:spcPct val="110000"/>
                        </a:lnSpc>
                        <a:spcAft>
                          <a:spcPts val="600"/>
                        </a:spcAft>
                      </a:pPr>
                      <a:endParaRPr lang="de-DE" sz="11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0" dirty="0">
                          <a:effectLst/>
                          <a:latin typeface="Inria Sans" pitchFamily="2" charset="0"/>
                          <a:ea typeface="Calibri" panose="020F0502020204030204" pitchFamily="34" charset="0"/>
                          <a:cs typeface="Times New Roman" panose="02020603050405020304" pitchFamily="18" charset="0"/>
                        </a:rPr>
                        <a:t>1</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0" dirty="0">
                          <a:effectLst/>
                          <a:latin typeface="Inria Sans" pitchFamily="2" charset="0"/>
                          <a:ea typeface="Calibri" panose="020F0502020204030204" pitchFamily="34" charset="0"/>
                          <a:cs typeface="Times New Roman" panose="02020603050405020304" pitchFamily="18" charset="0"/>
                        </a:rPr>
                        <a:t>2</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0" dirty="0">
                          <a:effectLst/>
                          <a:latin typeface="Inria Sans" pitchFamily="2" charset="0"/>
                          <a:ea typeface="Calibri" panose="020F0502020204030204" pitchFamily="34" charset="0"/>
                          <a:cs typeface="Times New Roman" panose="02020603050405020304" pitchFamily="18" charset="0"/>
                        </a:rPr>
                        <a:t>3</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0" dirty="0">
                          <a:effectLst/>
                          <a:latin typeface="Inria Sans" pitchFamily="2" charset="0"/>
                          <a:ea typeface="Calibri" panose="020F0502020204030204" pitchFamily="34" charset="0"/>
                          <a:cs typeface="Times New Roman" panose="02020603050405020304" pitchFamily="18" charset="0"/>
                        </a:rPr>
                        <a:t>4</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0000"/>
                        </a:lnSpc>
                        <a:spcAft>
                          <a:spcPts val="200"/>
                        </a:spcAft>
                      </a:pPr>
                      <a:r>
                        <a:rPr lang="de-DE" sz="1000" b="0" dirty="0">
                          <a:effectLst/>
                          <a:latin typeface="Inria Sans" pitchFamily="2" charset="0"/>
                          <a:ea typeface="Calibri" panose="020F0502020204030204" pitchFamily="34" charset="0"/>
                          <a:cs typeface="Times New Roman" panose="02020603050405020304" pitchFamily="18" charset="0"/>
                        </a:rPr>
                        <a:t>5</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912309945"/>
                  </a:ext>
                </a:extLst>
              </a:tr>
            </a:tbl>
          </a:graphicData>
        </a:graphic>
      </p:graphicFrame>
      <p:pic>
        <p:nvPicPr>
          <p:cNvPr id="16" name="Grafik 15">
            <a:extLst>
              <a:ext uri="{FF2B5EF4-FFF2-40B4-BE49-F238E27FC236}">
                <a16:creationId xmlns:a16="http://schemas.microsoft.com/office/drawing/2014/main" id="{3303382B-C2B9-4E75-EFD6-14025DD637E6}"/>
              </a:ext>
              <a:ext uri="{C183D7F6-B498-43B3-948B-1728B52AA6E4}">
                <adec:decorative xmlns:adec="http://schemas.microsoft.com/office/drawing/2017/decorative" val="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6758" b="66895" l="76693" r="98307">
                        <a14:foregroundMark x1="82161" y1="41113" x2="83464" y2="41113"/>
                        <a14:foregroundMark x1="87891" y1="40820" x2="89583" y2="39844"/>
                        <a14:foregroundMark x1="84896" y1="27344" x2="86654" y2="26855"/>
                        <a14:foregroundMark x1="83529" y1="65137" x2="85677" y2="65430"/>
                        <a14:foregroundMark x1="80859" y1="66992" x2="85938" y2="66699"/>
                        <a14:foregroundMark x1="76693" y1="46875" x2="77148" y2="45605"/>
                        <a14:foregroundMark x1="98307" y1="58301" x2="97982" y2="60352"/>
                      </a14:backgroundRemoval>
                    </a14:imgEffect>
                  </a14:imgLayer>
                </a14:imgProps>
              </a:ext>
            </a:extLst>
          </a:blip>
          <a:srcRect l="74812" t="23192" b="29356"/>
          <a:stretch/>
        </p:blipFill>
        <p:spPr>
          <a:xfrm>
            <a:off x="511175" y="344844"/>
            <a:ext cx="954020" cy="1198210"/>
          </a:xfrm>
          <a:prstGeom prst="rect">
            <a:avLst/>
          </a:prstGeom>
        </p:spPr>
      </p:pic>
      <p:sp>
        <p:nvSpPr>
          <p:cNvPr id="13" name="Textplatzhalter 4">
            <a:extLst>
              <a:ext uri="{FF2B5EF4-FFF2-40B4-BE49-F238E27FC236}">
                <a16:creationId xmlns:a16="http://schemas.microsoft.com/office/drawing/2014/main" id="{1BDF3251-27BB-0CAD-8C5A-4BEBAA9460AC}"/>
              </a:ext>
            </a:extLst>
          </p:cNvPr>
          <p:cNvSpPr txBox="1">
            <a:spLocks/>
          </p:cNvSpPr>
          <p:nvPr/>
        </p:nvSpPr>
        <p:spPr bwMode="auto">
          <a:xfrm>
            <a:off x="386837" y="9624807"/>
            <a:ext cx="6635755" cy="294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indent="-246596" algn="l" rtl="0" eaLnBrk="1" fontAlgn="base" hangingPunct="1">
              <a:lnSpc>
                <a:spcPct val="100000"/>
              </a:lnSpc>
              <a:spcBef>
                <a:spcPts val="0"/>
              </a:spcBef>
              <a:spcAft>
                <a:spcPts val="600"/>
              </a:spcAft>
              <a:defRPr sz="1400" b="0">
                <a:solidFill>
                  <a:schemeClr val="bg1"/>
                </a:solidFill>
                <a:latin typeface="+mn-lt"/>
                <a:ea typeface="ＭＳ Ｐゴシック" charset="0"/>
                <a:cs typeface="ＭＳ Ｐゴシック" charset="0"/>
              </a:defRPr>
            </a:lvl1pPr>
            <a:lvl2pPr marL="273050" indent="-273050" algn="l" rtl="0" eaLnBrk="1" fontAlgn="base" hangingPunct="1">
              <a:lnSpc>
                <a:spcPct val="90000"/>
              </a:lnSpc>
              <a:spcBef>
                <a:spcPts val="0"/>
              </a:spcBef>
              <a:spcAft>
                <a:spcPts val="600"/>
              </a:spcAft>
              <a:buClr>
                <a:schemeClr val="accent4"/>
              </a:buClr>
              <a:buSzPct val="120000"/>
              <a:buFont typeface="Arial" charset="0"/>
              <a:buChar char="•"/>
              <a:defRPr sz="1400">
                <a:solidFill>
                  <a:schemeClr val="tx1"/>
                </a:solidFill>
                <a:latin typeface="+mn-lt"/>
                <a:ea typeface="ＭＳ Ｐゴシック" charset="0"/>
              </a:defRPr>
            </a:lvl2pPr>
            <a:lvl3pPr marL="538163" indent="-268288" algn="l" rtl="0" eaLnBrk="1" fontAlgn="base" hangingPunct="1">
              <a:lnSpc>
                <a:spcPct val="90000"/>
              </a:lnSpc>
              <a:spcBef>
                <a:spcPts val="0"/>
              </a:spcBef>
              <a:spcAft>
                <a:spcPts val="600"/>
              </a:spcAft>
              <a:buClr>
                <a:schemeClr val="accent4"/>
              </a:buClr>
              <a:buSzPct val="120000"/>
              <a:buFont typeface="Arial" charset="0"/>
              <a:buChar char="•"/>
              <a:tabLst/>
              <a:defRPr sz="1400">
                <a:solidFill>
                  <a:schemeClr val="tx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indent="-269875" algn="l" rtl="0" eaLnBrk="1" fontAlgn="base" hangingPunct="1">
              <a:lnSpc>
                <a:spcPct val="90000"/>
              </a:lnSpc>
              <a:spcBef>
                <a:spcPts val="0"/>
              </a:spcBef>
              <a:spcAft>
                <a:spcPts val="600"/>
              </a:spcAft>
              <a:buClr>
                <a:schemeClr val="accent4"/>
              </a:buClr>
              <a:buFont typeface="Arial" panose="020B0604020202020204" pitchFamily="34" charset="0"/>
              <a:buChar char="•"/>
              <a:tabLst/>
              <a:defRPr sz="1400" b="0" i="0">
                <a:solidFill>
                  <a:schemeClr val="tx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r>
              <a:rPr lang="de-DE" sz="900" i="1" kern="0" dirty="0">
                <a:solidFill>
                  <a:schemeClr val="tx1"/>
                </a:solidFill>
                <a:latin typeface="Inria Sans" pitchFamily="2" charset="0"/>
              </a:rPr>
              <a:t>Persona-Bilder KI-generiert</a:t>
            </a:r>
          </a:p>
        </p:txBody>
      </p:sp>
    </p:spTree>
    <p:extLst>
      <p:ext uri="{BB962C8B-B14F-4D97-AF65-F5344CB8AC3E}">
        <p14:creationId xmlns:p14="http://schemas.microsoft.com/office/powerpoint/2010/main" val="1380502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p:txBody>
          <a:bodyPr anchor="t"/>
          <a:lstStyle/>
          <a:p>
            <a:r>
              <a:rPr lang="de-DE" b="1" dirty="0">
                <a:latin typeface="Inria Sans" pitchFamily="2" charset="0"/>
              </a:rPr>
              <a:t>Einleitung</a:t>
            </a:r>
          </a:p>
        </p:txBody>
      </p:sp>
      <p:sp>
        <p:nvSpPr>
          <p:cNvPr id="3" name="Fußzeilenplatzhalter 2">
            <a:extLst>
              <a:ext uri="{FF2B5EF4-FFF2-40B4-BE49-F238E27FC236}">
                <a16:creationId xmlns:a16="http://schemas.microsoft.com/office/drawing/2014/main" id="{8FB42991-6716-9AA5-E5DD-623B9900C9BA}"/>
              </a:ext>
              <a:ext uri="{C183D7F6-B498-43B3-948B-1728B52AA6E4}">
                <adec:decorative xmlns:adec="http://schemas.microsoft.com/office/drawing/2017/decorative" val="1"/>
              </a:ext>
            </a:extLst>
          </p:cNvPr>
          <p:cNvSpPr>
            <a:spLocks noGrp="1"/>
          </p:cNvSpPr>
          <p:nvPr>
            <p:ph type="ftr" sz="quarter" idx="10"/>
          </p:nvPr>
        </p:nvSpPr>
        <p:spPr/>
        <p:txBody>
          <a:bodyPr/>
          <a:lstStyle/>
          <a:p>
            <a:fld id="{9302D2D9-6C41-8943-9065-B4377A0BA008}" type="slidenum">
              <a:rPr lang="de-DE" smtClean="0">
                <a:latin typeface="Inria Sans" pitchFamily="2" charset="0"/>
              </a:rPr>
              <a:pPr/>
              <a:t>3</a:t>
            </a:fld>
            <a:endParaRPr lang="de-DE" dirty="0">
              <a:latin typeface="Inria Sans" pitchFamily="2" charset="0"/>
            </a:endParaRPr>
          </a:p>
        </p:txBody>
      </p:sp>
      <p:sp>
        <p:nvSpPr>
          <p:cNvPr id="4" name="Textplatzhalter 3">
            <a:extLst>
              <a:ext uri="{FF2B5EF4-FFF2-40B4-BE49-F238E27FC236}">
                <a16:creationId xmlns:a16="http://schemas.microsoft.com/office/drawing/2014/main" id="{AECE44BB-FAFE-000B-A5AF-DECE2E5104A9}"/>
              </a:ext>
            </a:extLst>
          </p:cNvPr>
          <p:cNvSpPr>
            <a:spLocks noGrp="1"/>
          </p:cNvSpPr>
          <p:nvPr>
            <p:ph type="body" sz="quarter" idx="21"/>
          </p:nvPr>
        </p:nvSpPr>
        <p:spPr>
          <a:xfrm>
            <a:off x="386837" y="984738"/>
            <a:ext cx="6786000" cy="3892063"/>
          </a:xfrm>
          <a:noFill/>
          <a:ln>
            <a:noFill/>
          </a:ln>
        </p:spPr>
        <p:txBody>
          <a:bodyPr vert="horz" wrap="square" lIns="0" tIns="0" rIns="0" bIns="0" numCol="2" spcCol="360000" anchor="t" anchorCtr="0" compatLnSpc="1">
            <a:prstTxWarp prst="textNoShape">
              <a:avLst/>
            </a:prstTxWarp>
          </a:bodyPr>
          <a:lstStyle/>
          <a:p>
            <a:pPr>
              <a:lnSpc>
                <a:spcPct val="120000"/>
              </a:lnSpc>
            </a:pPr>
            <a:r>
              <a:rPr lang="de-DE" sz="1000" dirty="0">
                <a:latin typeface="Inria Sans" pitchFamily="2" charset="0"/>
              </a:rPr>
              <a:t>An Tipps, wie jeder Mensch seinen persönlichen CO</a:t>
            </a:r>
            <a:r>
              <a:rPr lang="de-DE" sz="1000" baseline="-25000" dirty="0">
                <a:latin typeface="Inria Sans" pitchFamily="2" charset="0"/>
              </a:rPr>
              <a:t>2</a:t>
            </a:r>
            <a:r>
              <a:rPr lang="de-DE" sz="1000" dirty="0">
                <a:latin typeface="Inria Sans" pitchFamily="2" charset="0"/>
              </a:rPr>
              <a:t>-Fußabdruck reduzieren könnte, mangelt es nicht. Mit dem Leitsatz „Hauptsache anfangen“ kommt man aber eher nicht so weit: Man müsste z.B. über 50.000 Plastikfolien von Salatgurken vermeiden, um eine Tonne CO</a:t>
            </a:r>
            <a:r>
              <a:rPr lang="de-DE" sz="1000" baseline="-25000" dirty="0">
                <a:latin typeface="Inria Sans" pitchFamily="2" charset="0"/>
              </a:rPr>
              <a:t>2</a:t>
            </a:r>
            <a:r>
              <a:rPr lang="de-DE" sz="1000" dirty="0">
                <a:latin typeface="Inria Sans" pitchFamily="2" charset="0"/>
              </a:rPr>
              <a:t> einzusparen. Statt sich deshalb allzu lange über Peanuts den Kopf zu zerbrechen, ist es wirksamer, die Big Points des klimaschädlichen Konsums und den sogenannten Handabdruck in den Fokus zu rücken.</a:t>
            </a:r>
          </a:p>
          <a:p>
            <a:pPr>
              <a:lnSpc>
                <a:spcPct val="120000"/>
              </a:lnSpc>
            </a:pPr>
            <a:r>
              <a:rPr lang="de-DE" sz="1000" b="1" dirty="0">
                <a:latin typeface="Inria Sans" pitchFamily="2" charset="0"/>
              </a:rPr>
              <a:t>Ziel</a:t>
            </a:r>
            <a:r>
              <a:rPr lang="de-DE" sz="1000" dirty="0">
                <a:latin typeface="Inria Sans" pitchFamily="2" charset="0"/>
              </a:rPr>
              <a:t> der Unterrichtseinheit ist es, Handlungsoptionen kennenzulernen, die zum einen individuell umgesetzt werden können und den eigenen Fußabdruck effektiv reduzieren. Zum anderen wird das Konzept des Handabdrucks vorgestellt, das den Fokus auf Veränderungen im persönlichen und gesellschaftlichen Umfeld in den Blick nimmt. Die Schüler*innen lernen wirksamere Handlungsansätze für sich im Alltag und für ihr Umfeld kennen und diese von kleinteiligen, weniger effektiven Maßnahmen zu unterscheiden. Ihre Selbstwirksamkeit in Bezug auf die Klimakrise wird gestärkt. </a:t>
            </a:r>
          </a:p>
          <a:p>
            <a:pPr>
              <a:lnSpc>
                <a:spcPct val="120000"/>
              </a:lnSpc>
            </a:pPr>
            <a:endParaRPr lang="de-DE" sz="1000" dirty="0">
              <a:latin typeface="Inria Sans" pitchFamily="2" charset="0"/>
            </a:endParaRPr>
          </a:p>
          <a:p>
            <a:pPr>
              <a:lnSpc>
                <a:spcPct val="120000"/>
              </a:lnSpc>
            </a:pPr>
            <a:endParaRPr lang="de-DE" sz="1000" dirty="0">
              <a:latin typeface="Inria Sans" pitchFamily="2" charset="0"/>
            </a:endParaRPr>
          </a:p>
          <a:p>
            <a:pPr>
              <a:lnSpc>
                <a:spcPct val="120000"/>
              </a:lnSpc>
            </a:pPr>
            <a:endParaRPr lang="de-DE" sz="1000" dirty="0">
              <a:latin typeface="Inria Sans" pitchFamily="2" charset="0"/>
            </a:endParaRPr>
          </a:p>
          <a:p>
            <a:pPr>
              <a:lnSpc>
                <a:spcPct val="120000"/>
              </a:lnSpc>
            </a:pPr>
            <a:r>
              <a:rPr lang="de-DE" sz="1000" b="1" dirty="0">
                <a:latin typeface="Inria Sans" pitchFamily="2" charset="0"/>
              </a:rPr>
              <a:t>Leitfrage: </a:t>
            </a:r>
            <a:r>
              <a:rPr lang="de-DE" sz="1000" dirty="0">
                <a:latin typeface="Inria Sans" pitchFamily="2" charset="0"/>
              </a:rPr>
              <a:t>Was sind die größten Hebel nachhaltigen Konsums, um den eigenen CO</a:t>
            </a:r>
            <a:r>
              <a:rPr lang="de-DE" sz="1000" baseline="-25000" dirty="0">
                <a:latin typeface="Inria Sans" pitchFamily="2" charset="0"/>
              </a:rPr>
              <a:t>2</a:t>
            </a:r>
            <a:r>
              <a:rPr lang="de-DE" sz="1000" dirty="0">
                <a:latin typeface="Inria Sans" pitchFamily="2" charset="0"/>
              </a:rPr>
              <a:t>-Fußabdruck zu verringern und den sogenannten Handabdruck zu vergrößern?</a:t>
            </a:r>
          </a:p>
          <a:p>
            <a:pPr>
              <a:lnSpc>
                <a:spcPct val="120000"/>
              </a:lnSpc>
            </a:pPr>
            <a:r>
              <a:rPr lang="de-DE" sz="1000" dirty="0">
                <a:latin typeface="Inria Sans" pitchFamily="2" charset="0"/>
              </a:rPr>
              <a:t>Konsumfragen betreffen nie nur unser persönliches Handeln. Daher bietet die Unterrichtseinheit </a:t>
            </a:r>
            <a:r>
              <a:rPr lang="de-DE" sz="1000" b="1" dirty="0">
                <a:latin typeface="Inria Sans" pitchFamily="2" charset="0"/>
              </a:rPr>
              <a:t>drei modulare Vertiefungen</a:t>
            </a:r>
            <a:r>
              <a:rPr lang="de-DE" sz="1000" dirty="0">
                <a:latin typeface="Inria Sans" pitchFamily="2" charset="0"/>
              </a:rPr>
              <a:t>. Politische </a:t>
            </a:r>
            <a:r>
              <a:rPr lang="de-DE" sz="1000" b="1" dirty="0">
                <a:latin typeface="Inria Sans" pitchFamily="2" charset="0"/>
              </a:rPr>
              <a:t>Instrumente</a:t>
            </a:r>
            <a:r>
              <a:rPr lang="de-DE" sz="1000" dirty="0">
                <a:latin typeface="Inria Sans" pitchFamily="2" charset="0"/>
              </a:rPr>
              <a:t> können Rahmenbedingungen schaffen, die nachhaltigen Konsum fördern und erleichtern (M2). Hier lernen die Schüler*innen unterschiedliche Akteure mit teils gegensätzlichen Interessen kennen und werden angeregt, Lösungen zu entwickeln. Darüber hinaus werden </a:t>
            </a:r>
            <a:r>
              <a:rPr lang="de-DE" sz="1000" b="1" dirty="0">
                <a:latin typeface="Inria Sans" pitchFamily="2" charset="0"/>
              </a:rPr>
              <a:t>Gerechtigkeitsfragen</a:t>
            </a:r>
            <a:r>
              <a:rPr lang="de-DE" sz="1000" dirty="0">
                <a:latin typeface="Inria Sans" pitchFamily="2" charset="0"/>
              </a:rPr>
              <a:t> formuliert: Wer verbraucht eigentlich wie viele Emissionen? Wer sollte wie viel Verantwortung übernehmen? Wie gehen wir damit um, dass Emissionen in Ländern des Globalen Südens weiter steigen? Anschließend werden die Schüler*innen angeregt, ein </a:t>
            </a:r>
            <a:r>
              <a:rPr lang="de-DE" sz="1000" b="1" dirty="0">
                <a:latin typeface="Inria Sans" pitchFamily="2" charset="0"/>
              </a:rPr>
              <a:t>eigenes Projekt </a:t>
            </a:r>
            <a:r>
              <a:rPr lang="de-DE" sz="1000" dirty="0">
                <a:latin typeface="Inria Sans" pitchFamily="2" charset="0"/>
              </a:rPr>
              <a:t>für die Schule zu planen und idealerweise auch umzusetzen. </a:t>
            </a:r>
          </a:p>
          <a:p>
            <a:pPr>
              <a:lnSpc>
                <a:spcPct val="120000"/>
              </a:lnSpc>
            </a:pPr>
            <a:endParaRPr lang="de-DE" sz="1000" dirty="0">
              <a:latin typeface="Inria Sans" pitchFamily="2" charset="0"/>
            </a:endParaRPr>
          </a:p>
          <a:p>
            <a:pPr marL="182563" indent="0">
              <a:lnSpc>
                <a:spcPct val="120000"/>
              </a:lnSpc>
            </a:pPr>
            <a:r>
              <a:rPr lang="de-DE" sz="1000" dirty="0">
                <a:latin typeface="Inria Sans" pitchFamily="2" charset="0"/>
              </a:rPr>
              <a:t>Wir sind an den Erfahrungen mit der Unterrichts-einheit interessiert und freuen uns über positive und kritische Rückmeldungen. Auch bei Fragen stehen wir zur Verfügung. Schreiben Sie einfach eine Mail an </a:t>
            </a:r>
            <a:r>
              <a:rPr lang="de-DE" sz="1000" dirty="0">
                <a:latin typeface="Inria Sans" pitchFamily="2" charset="0"/>
                <a:hlinkClick r:id="rId2"/>
              </a:rPr>
              <a:t>mail@nachhaltigerkonsum.info</a:t>
            </a:r>
            <a:r>
              <a:rPr lang="de-DE" sz="1000" dirty="0">
                <a:latin typeface="Inria Sans" pitchFamily="2" charset="0"/>
              </a:rPr>
              <a:t>. </a:t>
            </a: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kumimoji="0" lang="de-DE" sz="1000" b="1" i="0" u="none" strike="noStrike" kern="0" cap="none" spc="0" normalizeH="0" baseline="0" noProof="0" dirty="0">
                <a:ln>
                  <a:noFill/>
                </a:ln>
                <a:solidFill>
                  <a:srgbClr val="FFFFFF"/>
                </a:solidFill>
                <a:effectLst/>
                <a:uLnTx/>
                <a:uFillTx/>
                <a:latin typeface="Inria Sans" pitchFamily="2" charset="0"/>
                <a:ea typeface="ＭＳ Ｐゴシック" charset="0"/>
              </a:rPr>
              <a:t>Einleitung </a:t>
            </a: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grpSp>
        <p:nvGrpSpPr>
          <p:cNvPr id="9" name="Gruppieren 8">
            <a:extLst>
              <a:ext uri="{FF2B5EF4-FFF2-40B4-BE49-F238E27FC236}">
                <a16:creationId xmlns:a16="http://schemas.microsoft.com/office/drawing/2014/main" id="{CD1F0E4C-3967-D52D-C2F2-8BB4F9A4B698}"/>
              </a:ext>
              <a:ext uri="{C183D7F6-B498-43B3-948B-1728B52AA6E4}">
                <adec:decorative xmlns:adec="http://schemas.microsoft.com/office/drawing/2017/decorative" val="1"/>
              </a:ext>
            </a:extLst>
          </p:cNvPr>
          <p:cNvGrpSpPr/>
          <p:nvPr/>
        </p:nvGrpSpPr>
        <p:grpSpPr>
          <a:xfrm>
            <a:off x="6065519" y="10112362"/>
            <a:ext cx="850351" cy="226591"/>
            <a:chOff x="-3302864" y="2877944"/>
            <a:chExt cx="973023" cy="226591"/>
          </a:xfrm>
        </p:grpSpPr>
        <p:sp>
          <p:nvSpPr>
            <p:cNvPr id="11" name="Rechteck 10">
              <a:extLst>
                <a:ext uri="{FF2B5EF4-FFF2-40B4-BE49-F238E27FC236}">
                  <a16:creationId xmlns:a16="http://schemas.microsoft.com/office/drawing/2014/main" id="{9171CC4B-628C-EAFE-C194-719396B81055}"/>
                </a:ext>
              </a:extLst>
            </p:cNvPr>
            <p:cNvSpPr/>
            <p:nvPr/>
          </p:nvSpPr>
          <p:spPr>
            <a:xfrm>
              <a:off x="-3193774" y="2877944"/>
              <a:ext cx="754850"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Lehrkräfte</a:t>
              </a:r>
              <a:endParaRPr lang="en-US" sz="1000" dirty="0">
                <a:solidFill>
                  <a:schemeClr val="bg1"/>
                </a:solidFill>
                <a:latin typeface="Inria Sans" pitchFamily="2" charset="0"/>
              </a:endParaRPr>
            </a:p>
          </p:txBody>
        </p:sp>
        <p:cxnSp>
          <p:nvCxnSpPr>
            <p:cNvPr id="14" name="Gerader Verbinder 13">
              <a:extLst>
                <a:ext uri="{FF2B5EF4-FFF2-40B4-BE49-F238E27FC236}">
                  <a16:creationId xmlns:a16="http://schemas.microsoft.com/office/drawing/2014/main" id="{B2DFB92A-4920-1DA1-9C58-68873F57F53F}"/>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15" name="Gerader Verbinder 14">
              <a:extLst>
                <a:ext uri="{FF2B5EF4-FFF2-40B4-BE49-F238E27FC236}">
                  <a16:creationId xmlns:a16="http://schemas.microsoft.com/office/drawing/2014/main" id="{DDA26F35-29A8-1D75-7D31-1823CBF55D88}"/>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grpSp>
        <p:nvGrpSpPr>
          <p:cNvPr id="7" name="Gruppieren 6">
            <a:extLst>
              <a:ext uri="{FF2B5EF4-FFF2-40B4-BE49-F238E27FC236}">
                <a16:creationId xmlns:a16="http://schemas.microsoft.com/office/drawing/2014/main" id="{88CCC38F-030E-A9D5-3B61-2D6A27485A5D}"/>
              </a:ext>
              <a:ext uri="{C183D7F6-B498-43B3-948B-1728B52AA6E4}">
                <adec:decorative xmlns:adec="http://schemas.microsoft.com/office/drawing/2017/decorative" val="1"/>
              </a:ext>
            </a:extLst>
          </p:cNvPr>
          <p:cNvGrpSpPr/>
          <p:nvPr/>
        </p:nvGrpSpPr>
        <p:grpSpPr>
          <a:xfrm>
            <a:off x="3965138" y="4407265"/>
            <a:ext cx="3207367" cy="1372017"/>
            <a:chOff x="3965138" y="4009607"/>
            <a:chExt cx="3207367" cy="1372017"/>
          </a:xfrm>
        </p:grpSpPr>
        <p:sp>
          <p:nvSpPr>
            <p:cNvPr id="16" name="Rectangle 1">
              <a:extLst>
                <a:ext uri="{FF2B5EF4-FFF2-40B4-BE49-F238E27FC236}">
                  <a16:creationId xmlns:a16="http://schemas.microsoft.com/office/drawing/2014/main" id="{FDCA4833-101F-834A-5ECD-F8141BD534A4}"/>
                </a:ext>
                <a:ext uri="{C183D7F6-B498-43B3-948B-1728B52AA6E4}">
                  <adec:decorative xmlns:adec="http://schemas.microsoft.com/office/drawing/2017/decorative" val="1"/>
                </a:ext>
              </a:extLst>
            </p:cNvPr>
            <p:cNvSpPr/>
            <p:nvPr/>
          </p:nvSpPr>
          <p:spPr>
            <a:xfrm>
              <a:off x="3965138" y="4135633"/>
              <a:ext cx="3207367" cy="1245991"/>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spcAft>
                  <a:spcPts val="600"/>
                </a:spcAft>
              </a:pPr>
              <a:endParaRPr lang="de-DE" sz="1200" b="1" dirty="0"/>
            </a:p>
          </p:txBody>
        </p:sp>
        <p:grpSp>
          <p:nvGrpSpPr>
            <p:cNvPr id="27" name="Gruppieren 26">
              <a:extLst>
                <a:ext uri="{FF2B5EF4-FFF2-40B4-BE49-F238E27FC236}">
                  <a16:creationId xmlns:a16="http://schemas.microsoft.com/office/drawing/2014/main" id="{16060DC2-B1BD-3989-3977-F3A9D4F9B4A6}"/>
                </a:ext>
                <a:ext uri="{C183D7F6-B498-43B3-948B-1728B52AA6E4}">
                  <adec:decorative xmlns:adec="http://schemas.microsoft.com/office/drawing/2017/decorative" val="1"/>
                </a:ext>
              </a:extLst>
            </p:cNvPr>
            <p:cNvGrpSpPr/>
            <p:nvPr/>
          </p:nvGrpSpPr>
          <p:grpSpPr>
            <a:xfrm>
              <a:off x="3965138" y="4009607"/>
              <a:ext cx="3207367" cy="258400"/>
              <a:chOff x="3965138" y="3308691"/>
              <a:chExt cx="3207367" cy="258400"/>
            </a:xfrm>
          </p:grpSpPr>
          <p:cxnSp>
            <p:nvCxnSpPr>
              <p:cNvPr id="22" name="Gerader Verbinder 21">
                <a:extLst>
                  <a:ext uri="{FF2B5EF4-FFF2-40B4-BE49-F238E27FC236}">
                    <a16:creationId xmlns:a16="http://schemas.microsoft.com/office/drawing/2014/main" id="{B23D90CC-8B0F-7C09-6276-9C0BB98A0AF1}"/>
                  </a:ext>
                </a:extLst>
              </p:cNvPr>
              <p:cNvCxnSpPr>
                <a:cxnSpLocks/>
              </p:cNvCxnSpPr>
              <p:nvPr/>
            </p:nvCxnSpPr>
            <p:spPr bwMode="auto">
              <a:xfrm>
                <a:off x="3965138" y="3440116"/>
                <a:ext cx="3207367" cy="0"/>
              </a:xfrm>
              <a:prstGeom prst="line">
                <a:avLst/>
              </a:prstGeom>
              <a:solidFill>
                <a:schemeClr val="accent1"/>
              </a:solidFill>
              <a:ln w="12700" cap="flat" cmpd="sng" algn="ctr">
                <a:solidFill>
                  <a:srgbClr val="177E91"/>
                </a:solidFill>
                <a:prstDash val="solid"/>
                <a:round/>
                <a:headEnd type="none" w="med" len="med"/>
                <a:tailEnd type="none"/>
              </a:ln>
              <a:effectLst/>
            </p:spPr>
          </p:cxnSp>
          <p:sp>
            <p:nvSpPr>
              <p:cNvPr id="19" name="Ellipse 18">
                <a:extLst>
                  <a:ext uri="{FF2B5EF4-FFF2-40B4-BE49-F238E27FC236}">
                    <a16:creationId xmlns:a16="http://schemas.microsoft.com/office/drawing/2014/main" id="{D7EF1222-AB75-2DB8-1098-FB7DD27CB2FB}"/>
                  </a:ext>
                </a:extLst>
              </p:cNvPr>
              <p:cNvSpPr/>
              <p:nvPr/>
            </p:nvSpPr>
            <p:spPr>
              <a:xfrm>
                <a:off x="5439621" y="3308691"/>
                <a:ext cx="258400" cy="258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schemeClr val="bg1"/>
                  </a:solidFill>
                  <a:latin typeface="BundesSans Web Regular"/>
                </a:endParaRPr>
              </a:p>
            </p:txBody>
          </p:sp>
          <p:pic>
            <p:nvPicPr>
              <p:cNvPr id="26" name="Picture 2" descr="A blue circle with a letter i in it&#10;&#10;Description automatically generated">
                <a:extLst>
                  <a:ext uri="{FF2B5EF4-FFF2-40B4-BE49-F238E27FC236}">
                    <a16:creationId xmlns:a16="http://schemas.microsoft.com/office/drawing/2014/main" id="{7F9511BA-1F35-3F76-7B22-3A584DE7A357}"/>
                  </a:ext>
                </a:extLst>
              </p:cNvPr>
              <p:cNvPicPr>
                <a:picLocks noChangeAspect="1"/>
              </p:cNvPicPr>
              <p:nvPr/>
            </p:nvPicPr>
            <p:blipFill>
              <a:blip r:embed="rId3"/>
              <a:stretch>
                <a:fillRect/>
              </a:stretch>
            </p:blipFill>
            <p:spPr>
              <a:xfrm>
                <a:off x="5441187" y="3308962"/>
                <a:ext cx="256834" cy="256834"/>
              </a:xfrm>
              <a:prstGeom prst="rect">
                <a:avLst/>
              </a:prstGeom>
            </p:spPr>
          </p:pic>
        </p:grpSp>
      </p:grpSp>
    </p:spTree>
    <p:extLst>
      <p:ext uri="{BB962C8B-B14F-4D97-AF65-F5344CB8AC3E}">
        <p14:creationId xmlns:p14="http://schemas.microsoft.com/office/powerpoint/2010/main" val="513866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a:xfrm>
            <a:off x="386837" y="344844"/>
            <a:ext cx="6786000" cy="887056"/>
          </a:xfrm>
        </p:spPr>
        <p:txBody>
          <a:bodyPr anchor="t"/>
          <a:lstStyle/>
          <a:p>
            <a:r>
              <a:rPr lang="de-DE" sz="2400" b="1" dirty="0">
                <a:latin typeface="Inria Sans" pitchFamily="2" charset="0"/>
              </a:rPr>
              <a:t>AM2 – Nachhaltigen Konsum fördern </a:t>
            </a:r>
            <a:br>
              <a:rPr lang="de-DE" sz="2400" b="1" dirty="0">
                <a:latin typeface="Inria Sans" pitchFamily="2" charset="0"/>
              </a:rPr>
            </a:br>
            <a:r>
              <a:rPr lang="de-DE" sz="2400" dirty="0">
                <a:latin typeface="Inria Sans" pitchFamily="2" charset="0"/>
              </a:rPr>
              <a:t>Arbeitsblatt 5 </a:t>
            </a:r>
            <a:r>
              <a:rPr lang="de-DE" sz="1600" dirty="0">
                <a:latin typeface="Inria Sans" pitchFamily="2" charset="0"/>
              </a:rPr>
              <a:t>(vereinfachte Variante von Thema 2) </a:t>
            </a:r>
            <a:endParaRPr lang="de-DE" sz="2400" dirty="0">
              <a:latin typeface="Inria Sans" pitchFamily="2" charset="0"/>
            </a:endParaRP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30</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lang="de-DE" sz="1000" b="1" dirty="0">
                <a:latin typeface="Inria Sans" pitchFamily="2" charset="0"/>
              </a:rPr>
              <a:t>AM2</a:t>
            </a:r>
            <a:endParaRPr lang="de-DE" sz="1000" b="1" dirty="0">
              <a:solidFill>
                <a:srgbClr val="FFFFFF"/>
              </a:solidFill>
              <a:latin typeface="Inria Sans" pitchFamily="2" charset="0"/>
            </a:endParaRP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sp>
        <p:nvSpPr>
          <p:cNvPr id="10" name="Rectangle 1">
            <a:extLst>
              <a:ext uri="{FF2B5EF4-FFF2-40B4-BE49-F238E27FC236}">
                <a16:creationId xmlns:a16="http://schemas.microsoft.com/office/drawing/2014/main" id="{2D83F613-D7A6-9F12-FD35-BC734810E13C}"/>
              </a:ext>
            </a:extLst>
          </p:cNvPr>
          <p:cNvSpPr/>
          <p:nvPr/>
        </p:nvSpPr>
        <p:spPr>
          <a:xfrm>
            <a:off x="387860" y="1374292"/>
            <a:ext cx="6784977" cy="828271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bIns="72000" numCol="1" spcCol="180000" rtlCol="0" anchor="t"/>
          <a:lstStyle/>
          <a:p>
            <a:pPr marR="0" lvl="0" algn="l" defTabSz="914400" rtl="0" eaLnBrk="1" fontAlgn="base" latinLnBrk="0" hangingPunct="1">
              <a:lnSpc>
                <a:spcPct val="120000"/>
              </a:lnSpc>
              <a:spcBef>
                <a:spcPct val="0"/>
              </a:spcBef>
              <a:spcAft>
                <a:spcPts val="600"/>
              </a:spcAft>
              <a:buClrTx/>
              <a:buSzTx/>
              <a:buFontTx/>
              <a:buNone/>
              <a:tabLst/>
              <a:defRPr/>
            </a:pPr>
            <a:r>
              <a:rPr kumimoji="0" lang="de-DE" sz="1600" b="1" i="0" u="none" strike="noStrike" kern="1200" cap="none" spc="0" normalizeH="0" baseline="0" noProof="0" dirty="0">
                <a:ln>
                  <a:noFill/>
                </a:ln>
                <a:solidFill>
                  <a:srgbClr val="007987"/>
                </a:solidFill>
                <a:effectLst/>
                <a:uLnTx/>
                <a:uFillTx/>
                <a:latin typeface="Inria Sans" pitchFamily="2" charset="0"/>
                <a:ea typeface="Calibri" panose="020F0502020204030204" pitchFamily="34" charset="0"/>
                <a:cs typeface="Times New Roman" panose="02020603050405020304" pitchFamily="18" charset="0"/>
              </a:rPr>
              <a:t>Differenzierung Fallbeispiel – Überblick politische Instrumente</a:t>
            </a:r>
          </a:p>
          <a:p>
            <a:pPr marR="0" lvl="0" algn="l" defTabSz="914400" rtl="0" eaLnBrk="1" fontAlgn="base" latinLnBrk="0" hangingPunct="1">
              <a:lnSpc>
                <a:spcPct val="120000"/>
              </a:lnSpc>
              <a:spcBef>
                <a:spcPct val="0"/>
              </a:spcBef>
              <a:spcAft>
                <a:spcPts val="600"/>
              </a:spcAft>
              <a:buClrTx/>
              <a:buSzTx/>
              <a:tabLst/>
              <a:defRPr/>
            </a:pP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Die Modekette Nice verkauft nachhaltige und konventionelle Jugendmode. Nachhaltigkeit ist dem Unternehmen wichtig, daher platziert </a:t>
            </a:r>
            <a:r>
              <a:rPr lang="de-DE" sz="1100" dirty="0">
                <a:solidFill>
                  <a:srgbClr val="000000"/>
                </a:solidFill>
                <a:latin typeface="Inria Sans" pitchFamily="2" charset="0"/>
                <a:ea typeface="Calibri" panose="020F0502020204030204" pitchFamily="34" charset="0"/>
                <a:cs typeface="Times New Roman" panose="02020603050405020304" pitchFamily="18" charset="0"/>
              </a:rPr>
              <a:t>es</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die nachhaltigen Produkte neuerdings sichtbarer im Laden. Die konventionelle Mode macht dennoch weiterhin einen größeren Anteil im Geschäft aus. Im eigenen Onlineshop wird zudem eine Sortierfunktion für nachhaltige Mode eingefügt. Nachhaltige Klamotten können so leichter gefunden und gefiltert werden.</a:t>
            </a:r>
          </a:p>
          <a:p>
            <a:pPr marR="0" lvl="0" algn="l" defTabSz="914400" rtl="0" eaLnBrk="1" fontAlgn="base" latinLnBrk="0" hangingPunct="1">
              <a:spcBef>
                <a:spcPct val="0"/>
              </a:spcBef>
              <a:spcAft>
                <a:spcPts val="600"/>
              </a:spcAft>
              <a:buClrTx/>
              <a:buSzTx/>
              <a:tabLst/>
              <a:defRPr/>
            </a:pPr>
            <a:endParaRPr lang="de-DE" sz="1100" b="1" dirty="0">
              <a:solidFill>
                <a:schemeClr val="accent1"/>
              </a:solidFill>
              <a:latin typeface="Inria Sans" pitchFamily="2" charset="0"/>
              <a:ea typeface="Calibri" panose="020F0502020204030204" pitchFamily="34" charset="0"/>
              <a:cs typeface="Times New Roman" panose="02020603050405020304" pitchFamily="18" charset="0"/>
            </a:endParaRPr>
          </a:p>
          <a:p>
            <a:pPr>
              <a:lnSpc>
                <a:spcPct val="110000"/>
              </a:lnSpc>
              <a:spcAft>
                <a:spcPts val="600"/>
              </a:spcAft>
            </a:pPr>
            <a:r>
              <a:rPr lang="de-DE" sz="1100" b="1" dirty="0">
                <a:solidFill>
                  <a:schemeClr val="accent1"/>
                </a:solidFill>
                <a:latin typeface="Inria Sans" pitchFamily="2" charset="0"/>
                <a:ea typeface="Calibri" panose="020F0502020204030204" pitchFamily="34" charset="0"/>
                <a:cs typeface="Times New Roman" panose="02020603050405020304" pitchFamily="18" charset="0"/>
              </a:rPr>
              <a:t>Arbeitsauftrag 1: </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Bewerte die Maßnahme in Bezug auf ihre Wirksamkeit. Beantworte dazu folgende Fragen.</a:t>
            </a:r>
          </a:p>
          <a:p>
            <a:pPr>
              <a:lnSpc>
                <a:spcPct val="150000"/>
              </a:lnSpc>
              <a:spcAft>
                <a:spcPts val="300"/>
              </a:spcAft>
            </a:pPr>
            <a:r>
              <a:rPr lang="de-DE" sz="1100" u="sng" dirty="0">
                <a:solidFill>
                  <a:schemeClr val="tx1"/>
                </a:solidFill>
                <a:latin typeface="Inria Sans" pitchFamily="2" charset="0"/>
                <a:ea typeface="Calibri" panose="020F0502020204030204" pitchFamily="34" charset="0"/>
                <a:cs typeface="Times New Roman" panose="02020603050405020304" pitchFamily="18" charset="0"/>
              </a:rPr>
              <a:t>Welches Instrument nutzt Nice? Kreuze an.</a:t>
            </a:r>
          </a:p>
          <a:p>
            <a:pPr marL="177800" indent="-177800">
              <a:lnSpc>
                <a:spcPct val="150000"/>
              </a:lnSpc>
              <a:spcAft>
                <a:spcPts val="300"/>
              </a:spcAft>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 	Nudge (Stupser)   </a:t>
            </a:r>
          </a:p>
          <a:p>
            <a:pPr marL="177800" indent="-177800">
              <a:lnSpc>
                <a:spcPct val="150000"/>
              </a:lnSpc>
              <a:spcAft>
                <a:spcPts val="300"/>
              </a:spcAft>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  Gesetz   </a:t>
            </a:r>
          </a:p>
          <a:p>
            <a:pPr marL="177800" indent="-177800">
              <a:lnSpc>
                <a:spcPct val="150000"/>
              </a:lnSpc>
              <a:spcAft>
                <a:spcPts val="300"/>
              </a:spcAft>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  Kampagne </a:t>
            </a:r>
          </a:p>
          <a:p>
            <a:pPr marL="177800" indent="-177800">
              <a:lnSpc>
                <a:spcPct val="150000"/>
              </a:lnSpc>
              <a:spcAft>
                <a:spcPts val="300"/>
              </a:spcAft>
            </a:pPr>
            <a:r>
              <a:rPr lang="de-DE" sz="1100" u="sng" dirty="0">
                <a:solidFill>
                  <a:schemeClr val="tx1"/>
                </a:solidFill>
                <a:latin typeface="Inria Sans" pitchFamily="2" charset="0"/>
                <a:ea typeface="Calibri" panose="020F0502020204030204" pitchFamily="34" charset="0"/>
                <a:cs typeface="Times New Roman" panose="02020603050405020304" pitchFamily="18" charset="0"/>
              </a:rPr>
              <a:t>Was ist gut an der Maßnahme?</a:t>
            </a:r>
          </a:p>
          <a:p>
            <a:pPr marL="177800" indent="-177800">
              <a:lnSpc>
                <a:spcPct val="150000"/>
              </a:lnSpc>
              <a:spcAft>
                <a:spcPts val="300"/>
              </a:spcAft>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 	Nachhaltige Mode wird leichter gefunden. 	</a:t>
            </a:r>
          </a:p>
          <a:p>
            <a:pPr marL="177800" indent="-177800">
              <a:lnSpc>
                <a:spcPct val="150000"/>
              </a:lnSpc>
              <a:spcAft>
                <a:spcPts val="300"/>
              </a:spcAft>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 	Kunden und Kund*innen kaufen mehr Öko-Mode. </a:t>
            </a:r>
          </a:p>
          <a:p>
            <a:pPr marL="177800" indent="-177800">
              <a:lnSpc>
                <a:spcPct val="150000"/>
              </a:lnSpc>
              <a:spcAft>
                <a:spcPts val="300"/>
              </a:spcAft>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 	Das Unternehmen wirkt umweltfreundlich.</a:t>
            </a:r>
          </a:p>
          <a:p>
            <a:pPr marL="177800" indent="-177800">
              <a:lnSpc>
                <a:spcPct val="150000"/>
              </a:lnSpc>
              <a:spcAft>
                <a:spcPts val="300"/>
              </a:spcAft>
            </a:pPr>
            <a:r>
              <a:rPr lang="de-DE" sz="1100" u="sng" dirty="0">
                <a:solidFill>
                  <a:schemeClr val="tx1"/>
                </a:solidFill>
                <a:latin typeface="Inria Sans" pitchFamily="2" charset="0"/>
                <a:ea typeface="Calibri" panose="020F0502020204030204" pitchFamily="34" charset="0"/>
                <a:cs typeface="Times New Roman" panose="02020603050405020304" pitchFamily="18" charset="0"/>
              </a:rPr>
              <a:t>Welche Nachteile könnte die Maßnahme haben?</a:t>
            </a:r>
          </a:p>
          <a:p>
            <a:pPr marL="177800" indent="-177800">
              <a:lnSpc>
                <a:spcPct val="150000"/>
              </a:lnSpc>
              <a:spcAft>
                <a:spcPts val="300"/>
              </a:spcAft>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 	Die nachhaltige Mode ist zu teuer. </a:t>
            </a:r>
          </a:p>
          <a:p>
            <a:pPr marL="177800" indent="-177800">
              <a:lnSpc>
                <a:spcPct val="150000"/>
              </a:lnSpc>
              <a:spcAft>
                <a:spcPts val="300"/>
              </a:spcAft>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 	Es gibt zu wenig echte Öko-Mode. </a:t>
            </a:r>
          </a:p>
          <a:p>
            <a:pPr marL="177800" indent="-177800">
              <a:lnSpc>
                <a:spcPct val="150000"/>
              </a:lnSpc>
              <a:spcAft>
                <a:spcPts val="300"/>
              </a:spcAft>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 	Manche Kunden und Kund*innen kaufen jetzt mehr, statt weniger.</a:t>
            </a:r>
          </a:p>
          <a:p>
            <a:pPr marL="177800" indent="-177800">
              <a:lnSpc>
                <a:spcPct val="150000"/>
              </a:lnSpc>
              <a:spcAft>
                <a:spcPts val="300"/>
              </a:spcAft>
            </a:pPr>
            <a:r>
              <a:rPr lang="de-DE" sz="1100" u="sng" dirty="0">
                <a:solidFill>
                  <a:schemeClr val="tx1"/>
                </a:solidFill>
                <a:latin typeface="Inria Sans" pitchFamily="2" charset="0"/>
                <a:ea typeface="Calibri" panose="020F0502020204030204" pitchFamily="34" charset="0"/>
                <a:cs typeface="Times New Roman" panose="02020603050405020304" pitchFamily="18" charset="0"/>
              </a:rPr>
              <a:t>Wirksamkeit:</a:t>
            </a:r>
          </a:p>
          <a:p>
            <a:pPr marL="177800" indent="-177800">
              <a:lnSpc>
                <a:spcPct val="150000"/>
              </a:lnSpc>
              <a:spcAft>
                <a:spcPts val="300"/>
              </a:spcAft>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 Sehr gut </a:t>
            </a:r>
          </a:p>
          <a:p>
            <a:pPr marL="177800" indent="-177800">
              <a:lnSpc>
                <a:spcPct val="150000"/>
              </a:lnSpc>
              <a:spcAft>
                <a:spcPts val="300"/>
              </a:spcAft>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 Mittel </a:t>
            </a:r>
          </a:p>
          <a:p>
            <a:pPr marL="177800" indent="-177800">
              <a:lnSpc>
                <a:spcPct val="150000"/>
              </a:lnSpc>
              <a:spcAft>
                <a:spcPts val="300"/>
              </a:spcAft>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 Schwach </a:t>
            </a:r>
          </a:p>
          <a:p>
            <a:pPr marL="177800" indent="-177800">
              <a:lnSpc>
                <a:spcPct val="150000"/>
              </a:lnSpc>
              <a:spcAft>
                <a:spcPts val="300"/>
              </a:spcAft>
            </a:pPr>
            <a:r>
              <a:rPr lang="de-DE" sz="1100" u="sng" dirty="0">
                <a:solidFill>
                  <a:schemeClr val="tx1"/>
                </a:solidFill>
                <a:latin typeface="Inria Sans" pitchFamily="2" charset="0"/>
                <a:ea typeface="Calibri" panose="020F0502020204030204" pitchFamily="34" charset="0"/>
                <a:cs typeface="Times New Roman" panose="02020603050405020304" pitchFamily="18" charset="0"/>
              </a:rPr>
              <a:t>Begründung: </a:t>
            </a:r>
          </a:p>
          <a:p>
            <a:pPr>
              <a:lnSpc>
                <a:spcPct val="150000"/>
              </a:lnSpc>
              <a:spcAft>
                <a:spcPts val="300"/>
              </a:spcAft>
            </a:pPr>
            <a:r>
              <a:rPr lang="de-DE" sz="1100" u="sng" dirty="0">
                <a:solidFill>
                  <a:schemeClr val="tx1"/>
                </a:solidFill>
                <a:latin typeface="Inria Sans" pitchFamily="2" charset="0"/>
                <a:ea typeface="Calibri" panose="020F0502020204030204" pitchFamily="34" charset="0"/>
                <a:cs typeface="Times New Roman" panose="02020603050405020304" pitchFamily="18" charset="0"/>
              </a:rPr>
              <a:t>Dein Fazit:</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 „Ich finde die Maßnahme… (gut/okay/schlecht), weil…“</a:t>
            </a:r>
          </a:p>
        </p:txBody>
      </p:sp>
      <p:grpSp>
        <p:nvGrpSpPr>
          <p:cNvPr id="4" name="Gruppieren 3">
            <a:extLst>
              <a:ext uri="{FF2B5EF4-FFF2-40B4-BE49-F238E27FC236}">
                <a16:creationId xmlns:a16="http://schemas.microsoft.com/office/drawing/2014/main" id="{45D2BD16-0A28-0682-0703-2368D0042771}"/>
              </a:ext>
              <a:ext uri="{C183D7F6-B498-43B3-948B-1728B52AA6E4}">
                <adec:decorative xmlns:adec="http://schemas.microsoft.com/office/drawing/2017/decorative" val="1"/>
              </a:ext>
            </a:extLst>
          </p:cNvPr>
          <p:cNvGrpSpPr/>
          <p:nvPr/>
        </p:nvGrpSpPr>
        <p:grpSpPr>
          <a:xfrm>
            <a:off x="5772151" y="10112362"/>
            <a:ext cx="1214678" cy="226591"/>
            <a:chOff x="-3384048" y="2877944"/>
            <a:chExt cx="1135402" cy="226591"/>
          </a:xfrm>
        </p:grpSpPr>
        <p:sp>
          <p:nvSpPr>
            <p:cNvPr id="6" name="Rechteck 5">
              <a:extLst>
                <a:ext uri="{FF2B5EF4-FFF2-40B4-BE49-F238E27FC236}">
                  <a16:creationId xmlns:a16="http://schemas.microsoft.com/office/drawing/2014/main" id="{58DFB7B0-F621-4039-FAEA-B3DD215EE559}"/>
                </a:ext>
              </a:extLst>
            </p:cNvPr>
            <p:cNvSpPr/>
            <p:nvPr/>
          </p:nvSpPr>
          <p:spPr>
            <a:xfrm>
              <a:off x="-3384048" y="2877944"/>
              <a:ext cx="1135402"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Schüler*innen</a:t>
              </a:r>
              <a:endParaRPr lang="en-US" sz="1000" dirty="0">
                <a:solidFill>
                  <a:schemeClr val="bg1"/>
                </a:solidFill>
                <a:latin typeface="Inria Sans" pitchFamily="2" charset="0"/>
              </a:endParaRPr>
            </a:p>
          </p:txBody>
        </p:sp>
        <p:cxnSp>
          <p:nvCxnSpPr>
            <p:cNvPr id="7" name="Gerader Verbinder 6">
              <a:extLst>
                <a:ext uri="{FF2B5EF4-FFF2-40B4-BE49-F238E27FC236}">
                  <a16:creationId xmlns:a16="http://schemas.microsoft.com/office/drawing/2014/main" id="{55C04708-1F72-A3F7-1F4F-3FC9DA222F08}"/>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8" name="Gerader Verbinder 7">
              <a:extLst>
                <a:ext uri="{FF2B5EF4-FFF2-40B4-BE49-F238E27FC236}">
                  <a16:creationId xmlns:a16="http://schemas.microsoft.com/office/drawing/2014/main" id="{4E2840D2-AD43-3D1A-980E-BBB17E79BB4E}"/>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sp>
        <p:nvSpPr>
          <p:cNvPr id="13" name="Textplatzhalter 4">
            <a:extLst>
              <a:ext uri="{FF2B5EF4-FFF2-40B4-BE49-F238E27FC236}">
                <a16:creationId xmlns:a16="http://schemas.microsoft.com/office/drawing/2014/main" id="{E92D4C97-43E8-F486-3F7C-72DBAF4D0540}"/>
              </a:ext>
            </a:extLst>
          </p:cNvPr>
          <p:cNvSpPr txBox="1">
            <a:spLocks/>
          </p:cNvSpPr>
          <p:nvPr/>
        </p:nvSpPr>
        <p:spPr bwMode="auto">
          <a:xfrm>
            <a:off x="386837" y="9624807"/>
            <a:ext cx="6635755" cy="294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indent="-246596" algn="l" rtl="0" eaLnBrk="1" fontAlgn="base" hangingPunct="1">
              <a:lnSpc>
                <a:spcPct val="100000"/>
              </a:lnSpc>
              <a:spcBef>
                <a:spcPts val="0"/>
              </a:spcBef>
              <a:spcAft>
                <a:spcPts val="600"/>
              </a:spcAft>
              <a:defRPr sz="1400" b="0">
                <a:solidFill>
                  <a:schemeClr val="bg1"/>
                </a:solidFill>
                <a:latin typeface="+mn-lt"/>
                <a:ea typeface="ＭＳ Ｐゴシック" charset="0"/>
                <a:cs typeface="ＭＳ Ｐゴシック" charset="0"/>
              </a:defRPr>
            </a:lvl1pPr>
            <a:lvl2pPr marL="273050" indent="-273050" algn="l" rtl="0" eaLnBrk="1" fontAlgn="base" hangingPunct="1">
              <a:lnSpc>
                <a:spcPct val="90000"/>
              </a:lnSpc>
              <a:spcBef>
                <a:spcPts val="0"/>
              </a:spcBef>
              <a:spcAft>
                <a:spcPts val="600"/>
              </a:spcAft>
              <a:buClr>
                <a:schemeClr val="accent4"/>
              </a:buClr>
              <a:buSzPct val="120000"/>
              <a:buFont typeface="Arial" charset="0"/>
              <a:buChar char="•"/>
              <a:defRPr sz="1400">
                <a:solidFill>
                  <a:schemeClr val="tx1"/>
                </a:solidFill>
                <a:latin typeface="+mn-lt"/>
                <a:ea typeface="ＭＳ Ｐゴシック" charset="0"/>
              </a:defRPr>
            </a:lvl2pPr>
            <a:lvl3pPr marL="538163" indent="-268288" algn="l" rtl="0" eaLnBrk="1" fontAlgn="base" hangingPunct="1">
              <a:lnSpc>
                <a:spcPct val="90000"/>
              </a:lnSpc>
              <a:spcBef>
                <a:spcPts val="0"/>
              </a:spcBef>
              <a:spcAft>
                <a:spcPts val="600"/>
              </a:spcAft>
              <a:buClr>
                <a:schemeClr val="accent4"/>
              </a:buClr>
              <a:buSzPct val="120000"/>
              <a:buFont typeface="Arial" charset="0"/>
              <a:buChar char="•"/>
              <a:tabLst/>
              <a:defRPr sz="1400">
                <a:solidFill>
                  <a:schemeClr val="tx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indent="-269875" algn="l" rtl="0" eaLnBrk="1" fontAlgn="base" hangingPunct="1">
              <a:lnSpc>
                <a:spcPct val="90000"/>
              </a:lnSpc>
              <a:spcBef>
                <a:spcPts val="0"/>
              </a:spcBef>
              <a:spcAft>
                <a:spcPts val="600"/>
              </a:spcAft>
              <a:buClr>
                <a:schemeClr val="accent4"/>
              </a:buClr>
              <a:buFont typeface="Arial" panose="020B0604020202020204" pitchFamily="34" charset="0"/>
              <a:buChar char="•"/>
              <a:tabLst/>
              <a:defRPr sz="1400" b="0" i="0">
                <a:solidFill>
                  <a:schemeClr val="tx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r>
              <a:rPr lang="de-DE" sz="900" i="1" kern="0" dirty="0">
                <a:solidFill>
                  <a:schemeClr val="tx1"/>
                </a:solidFill>
                <a:latin typeface="Inria Sans" pitchFamily="2" charset="0"/>
              </a:rPr>
              <a:t>Persona-Bilder KI-generiert</a:t>
            </a:r>
          </a:p>
        </p:txBody>
      </p:sp>
    </p:spTree>
    <p:extLst>
      <p:ext uri="{BB962C8B-B14F-4D97-AF65-F5344CB8AC3E}">
        <p14:creationId xmlns:p14="http://schemas.microsoft.com/office/powerpoint/2010/main" val="3813835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a:xfrm>
            <a:off x="386837" y="344844"/>
            <a:ext cx="6786000" cy="887056"/>
          </a:xfrm>
        </p:spPr>
        <p:txBody>
          <a:bodyPr anchor="t"/>
          <a:lstStyle/>
          <a:p>
            <a:r>
              <a:rPr lang="de-DE" sz="2400" b="1" dirty="0">
                <a:latin typeface="Inria Sans" pitchFamily="2" charset="0"/>
              </a:rPr>
              <a:t>AM2 – Nachhaltigen Konsum fördern </a:t>
            </a:r>
            <a:br>
              <a:rPr lang="de-DE" sz="2400" b="1" dirty="0">
                <a:latin typeface="Inria Sans" pitchFamily="2" charset="0"/>
              </a:rPr>
            </a:br>
            <a:r>
              <a:rPr lang="de-DE" sz="2400" dirty="0">
                <a:latin typeface="Inria Sans" pitchFamily="2" charset="0"/>
              </a:rPr>
              <a:t>Arbeitsblatt 6 </a:t>
            </a:r>
            <a:r>
              <a:rPr lang="de-DE" sz="1600" dirty="0">
                <a:latin typeface="Inria Sans" pitchFamily="2" charset="0"/>
              </a:rPr>
              <a:t>(vereinfachte Variante von Thema 2) </a:t>
            </a:r>
            <a:endParaRPr lang="de-DE" sz="2400" dirty="0">
              <a:latin typeface="Inria Sans" pitchFamily="2" charset="0"/>
            </a:endParaRP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31</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lang="de-DE" sz="1000" b="1" dirty="0">
                <a:latin typeface="Inria Sans" pitchFamily="2" charset="0"/>
              </a:rPr>
              <a:t>AM2</a:t>
            </a:r>
            <a:endParaRPr lang="de-DE" sz="1000" b="1" dirty="0">
              <a:solidFill>
                <a:srgbClr val="FFFFFF"/>
              </a:solidFill>
              <a:latin typeface="Inria Sans" pitchFamily="2" charset="0"/>
            </a:endParaRP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sp>
        <p:nvSpPr>
          <p:cNvPr id="10" name="Rectangle 1">
            <a:extLst>
              <a:ext uri="{FF2B5EF4-FFF2-40B4-BE49-F238E27FC236}">
                <a16:creationId xmlns:a16="http://schemas.microsoft.com/office/drawing/2014/main" id="{2D83F613-D7A6-9F12-FD35-BC734810E13C}"/>
              </a:ext>
            </a:extLst>
          </p:cNvPr>
          <p:cNvSpPr/>
          <p:nvPr/>
        </p:nvSpPr>
        <p:spPr>
          <a:xfrm>
            <a:off x="387860" y="1374292"/>
            <a:ext cx="6784977" cy="828271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bIns="72000" numCol="1" spcCol="180000" rtlCol="0" anchor="t"/>
          <a:lstStyle/>
          <a:p>
            <a:pPr marR="0" lvl="0" algn="l" defTabSz="914400" rtl="0" eaLnBrk="1" fontAlgn="base" latinLnBrk="0" hangingPunct="1">
              <a:lnSpc>
                <a:spcPct val="120000"/>
              </a:lnSpc>
              <a:spcBef>
                <a:spcPct val="0"/>
              </a:spcBef>
              <a:spcAft>
                <a:spcPts val="600"/>
              </a:spcAft>
              <a:buClrTx/>
              <a:buSzTx/>
              <a:buFontTx/>
              <a:buNone/>
              <a:tabLst/>
              <a:defRPr/>
            </a:pPr>
            <a:r>
              <a:rPr kumimoji="0" lang="de-DE" sz="1600" b="1" i="0" u="none" strike="noStrike" kern="1200" cap="none" spc="0" normalizeH="0" baseline="0" noProof="0" dirty="0">
                <a:ln>
                  <a:noFill/>
                </a:ln>
                <a:solidFill>
                  <a:srgbClr val="007987"/>
                </a:solidFill>
                <a:effectLst/>
                <a:uLnTx/>
                <a:uFillTx/>
                <a:latin typeface="Inria Sans" pitchFamily="2" charset="0"/>
                <a:ea typeface="Calibri" panose="020F0502020204030204" pitchFamily="34" charset="0"/>
                <a:cs typeface="Times New Roman" panose="02020603050405020304" pitchFamily="18" charset="0"/>
              </a:rPr>
              <a:t>Differenzierung Fallbeispiel – Überblick politische Instrumente</a:t>
            </a:r>
          </a:p>
          <a:p>
            <a:pPr marR="0" lvl="0" algn="l" defTabSz="914400" rtl="0" eaLnBrk="1" fontAlgn="base" latinLnBrk="0" hangingPunct="1">
              <a:spcBef>
                <a:spcPct val="0"/>
              </a:spcBef>
              <a:spcAft>
                <a:spcPts val="300"/>
              </a:spcAft>
              <a:buClrTx/>
              <a:buSzTx/>
              <a:tabLst/>
              <a:defRPr/>
            </a:pPr>
            <a:r>
              <a:rPr kumimoji="0" lang="de-DE" sz="1100" b="1"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Auszug aus den </a:t>
            </a:r>
            <a:r>
              <a:rPr kumimoji="0" lang="de-DE" sz="1100" b="1" i="0" u="none" strike="noStrike" kern="1200" cap="none" spc="0" normalizeH="0" baseline="0" noProof="0" dirty="0" err="1">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Social</a:t>
            </a:r>
            <a:r>
              <a:rPr kumimoji="0" lang="de-DE" sz="1100" b="1"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-Media-Kommentaren nach der Aktion:</a:t>
            </a:r>
          </a:p>
          <a:p>
            <a:pPr marR="0" lvl="0" algn="l" defTabSz="914400" rtl="0" eaLnBrk="1" fontAlgn="base" latinLnBrk="0" hangingPunct="1">
              <a:spcBef>
                <a:spcPct val="0"/>
              </a:spcBef>
              <a:spcAft>
                <a:spcPts val="300"/>
              </a:spcAft>
              <a:buClrTx/>
              <a:buSzTx/>
              <a:tabLst/>
              <a:defRPr/>
            </a:pPr>
            <a:r>
              <a:rPr kumimoji="0" lang="de-DE" sz="1100" i="0" u="none" strike="noStrike" kern="1200" cap="none" spc="0" normalizeH="0" baseline="0" noProof="0" dirty="0" err="1">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user</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1: </a:t>
            </a:r>
            <a:r>
              <a:rPr kumimoji="0" lang="de-DE" sz="1100" i="1"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„Ich bin total begeistert. Ich liebe Nice und Nachhaltigkeit ist mir sehr wichtig.“</a:t>
            </a:r>
          </a:p>
          <a:p>
            <a:pPr marR="0" lvl="0" algn="l" defTabSz="914400" rtl="0" eaLnBrk="1" fontAlgn="base" latinLnBrk="0" hangingPunct="1">
              <a:spcBef>
                <a:spcPct val="0"/>
              </a:spcBef>
              <a:spcAft>
                <a:spcPts val="300"/>
              </a:spcAft>
              <a:buClrTx/>
              <a:buSzTx/>
              <a:tabLst/>
              <a:defRPr/>
            </a:pPr>
            <a:r>
              <a:rPr kumimoji="0" lang="de-DE" sz="1100" i="0" u="none" strike="noStrike" kern="1200" cap="none" spc="0" normalizeH="0" baseline="0" noProof="0" dirty="0" err="1">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user</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2: </a:t>
            </a:r>
            <a:r>
              <a:rPr kumimoji="0" lang="de-DE" sz="1100" i="1"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„Ist ja schön, dass die </a:t>
            </a:r>
            <a:r>
              <a:rPr kumimoji="0" lang="de-DE" sz="1100" i="1" u="none" strike="noStrike" kern="1200" cap="none" spc="0" normalizeH="0" baseline="0" noProof="0" dirty="0" err="1">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Ökomode</a:t>
            </a:r>
            <a:r>
              <a:rPr kumimoji="0" lang="de-DE" sz="1100" i="1"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nun mehr Platz bekommt, leisten kann ich sie mir dennoch nicht.“</a:t>
            </a:r>
          </a:p>
          <a:p>
            <a:pPr marR="0" lvl="0" algn="l" defTabSz="914400" rtl="0" eaLnBrk="1" fontAlgn="base" latinLnBrk="0" hangingPunct="1">
              <a:spcBef>
                <a:spcPct val="0"/>
              </a:spcBef>
              <a:spcAft>
                <a:spcPts val="300"/>
              </a:spcAft>
              <a:buClrTx/>
              <a:buSzTx/>
              <a:tabLst/>
              <a:defRPr/>
            </a:pPr>
            <a:r>
              <a:rPr kumimoji="0" lang="de-DE" sz="1100" i="0" u="none" strike="noStrike" kern="1200" cap="none" spc="0" normalizeH="0" baseline="0" noProof="0" dirty="0" err="1">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user</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3: </a:t>
            </a:r>
            <a:r>
              <a:rPr kumimoji="0" lang="de-DE" sz="1100" i="1"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„Wow, jetzt gehe ich noch lieber bei Nice shoppen und werde das kommende Wochenende in dem Laden verbringen, um mich einzudecken.“</a:t>
            </a:r>
          </a:p>
          <a:p>
            <a:pPr marR="0" lvl="0" algn="l" defTabSz="914400" rtl="0" eaLnBrk="1" fontAlgn="base" latinLnBrk="0" hangingPunct="1">
              <a:spcBef>
                <a:spcPct val="0"/>
              </a:spcBef>
              <a:spcAft>
                <a:spcPts val="300"/>
              </a:spcAft>
              <a:buClrTx/>
              <a:buSzTx/>
              <a:tabLst/>
              <a:defRPr/>
            </a:pPr>
            <a:r>
              <a:rPr kumimoji="0" lang="de-DE" sz="1100" i="0" u="none" strike="noStrike" kern="1200" cap="none" spc="0" normalizeH="0" baseline="0" noProof="0" dirty="0" err="1">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user</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4: </a:t>
            </a:r>
            <a:r>
              <a:rPr kumimoji="0" lang="de-DE" sz="1100" i="1"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„Mehr Nachhaltigkeit ist ein guter Anfang. Als Umweltschutzorganisation setzen wir uns für einen bewussteren Klamottenkonsum ein. Auch Berge an nachhaltiger Kleidung verbrauchen viele Ressourcen und schaden der Umwelt. Daher denken wir: Weniger ist mehr.“</a:t>
            </a:r>
          </a:p>
          <a:p>
            <a:pPr marR="0" lvl="0" algn="l" defTabSz="914400" rtl="0" eaLnBrk="1" fontAlgn="base" latinLnBrk="0" hangingPunct="1">
              <a:spcBef>
                <a:spcPct val="0"/>
              </a:spcBef>
              <a:spcAft>
                <a:spcPts val="300"/>
              </a:spcAft>
              <a:buClrTx/>
              <a:buSzTx/>
              <a:tabLst/>
              <a:defRPr/>
            </a:pPr>
            <a:r>
              <a:rPr kumimoji="0" lang="de-DE" sz="1100" i="0" u="none" strike="noStrike" kern="1200" cap="none" spc="0" normalizeH="0" baseline="0" noProof="0" dirty="0" err="1">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user</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5: </a:t>
            </a:r>
            <a:r>
              <a:rPr kumimoji="0" lang="de-DE" sz="1100" i="1"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„Nachhaltigkeit ist mir auch wichtig, aber die angebliche Öko-Mode entspricht lange nicht den glaubwürdigen Siegeln wie GOTS oder dem Blauen Engel. Das ist doch nur Greenwashing.“</a:t>
            </a:r>
          </a:p>
          <a:p>
            <a:pPr marR="0" lvl="0" algn="l" defTabSz="914400" rtl="0" eaLnBrk="1" fontAlgn="base" latinLnBrk="0" hangingPunct="1">
              <a:spcBef>
                <a:spcPct val="0"/>
              </a:spcBef>
              <a:spcAft>
                <a:spcPts val="300"/>
              </a:spcAft>
              <a:buClrTx/>
              <a:buSzTx/>
              <a:tabLst/>
              <a:defRPr/>
            </a:pPr>
            <a:r>
              <a:rPr kumimoji="0" lang="de-DE" sz="1100" i="0" u="none" strike="noStrike" kern="1200" cap="none" spc="0" normalizeH="0" baseline="0" noProof="0" dirty="0" err="1">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user</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6: </a:t>
            </a:r>
            <a:r>
              <a:rPr kumimoji="0" lang="de-DE" sz="1100" i="1"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„Was bringt es, wenn es ein paar nachhaltige Klamotten gibt? Die Näher*innen in den Fabriken können kaum von ihrer Arbeit leben. Wir brauchen Gesetze, die solche Formen der Ausbeutung nicht zulassen.“</a:t>
            </a:r>
          </a:p>
          <a:p>
            <a:pPr marR="0" lvl="0" algn="l" defTabSz="914400" rtl="0" eaLnBrk="1" fontAlgn="base" latinLnBrk="0" hangingPunct="1">
              <a:spcBef>
                <a:spcPct val="0"/>
              </a:spcBef>
              <a:spcAft>
                <a:spcPts val="300"/>
              </a:spcAft>
              <a:buClrTx/>
              <a:buSzTx/>
              <a:tabLst/>
              <a:defRPr/>
            </a:pPr>
            <a:r>
              <a:rPr kumimoji="0" lang="de-DE" sz="1100" i="0" u="none" strike="noStrike" kern="1200" cap="none" spc="0" normalizeH="0" baseline="0" noProof="0" dirty="0" err="1">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user</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7: </a:t>
            </a:r>
            <a:r>
              <a:rPr kumimoji="0" lang="de-DE" sz="1100" i="1"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„Genau, alle Klamotten sollten doch fair und nachhaltig sein.“</a:t>
            </a:r>
          </a:p>
          <a:p>
            <a:pPr marR="0" lvl="0" algn="l" defTabSz="914400" rtl="0" eaLnBrk="1" fontAlgn="base" latinLnBrk="0" hangingPunct="1">
              <a:spcBef>
                <a:spcPct val="0"/>
              </a:spcBef>
              <a:spcAft>
                <a:spcPts val="300"/>
              </a:spcAft>
              <a:buClrTx/>
              <a:buSzTx/>
              <a:tabLst/>
              <a:defRPr/>
            </a:pPr>
            <a:r>
              <a:rPr kumimoji="0" lang="de-DE" sz="1100" i="0" u="none" strike="noStrike" kern="1200" cap="none" spc="0" normalizeH="0" baseline="0" noProof="0" dirty="0" err="1">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user</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8: </a:t>
            </a:r>
            <a:r>
              <a:rPr kumimoji="0" lang="de-DE" sz="1100" i="1"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„Uns, als Nice, ist es wichtig, dass sich alle Menschen schöne Kleidung leisten können. Dabei wollen wir auch unsere Umwelt und unser Klima schützen.“</a:t>
            </a:r>
            <a:br>
              <a:rPr kumimoji="0" lang="de-DE" sz="1100" i="1"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endParaRPr lang="de-DE" sz="1100" b="1" dirty="0">
              <a:solidFill>
                <a:schemeClr val="accent1"/>
              </a:solidFill>
              <a:latin typeface="Inria Sans" pitchFamily="2" charset="0"/>
              <a:ea typeface="Calibri" panose="020F0502020204030204" pitchFamily="34" charset="0"/>
              <a:cs typeface="Times New Roman" panose="02020603050405020304" pitchFamily="18" charset="0"/>
            </a:endParaRPr>
          </a:p>
          <a:p>
            <a:pPr>
              <a:spcAft>
                <a:spcPts val="300"/>
              </a:spcAft>
            </a:pPr>
            <a:r>
              <a:rPr lang="de-DE" sz="1100" b="1" dirty="0">
                <a:solidFill>
                  <a:schemeClr val="accent1"/>
                </a:solidFill>
                <a:latin typeface="Inria Sans" pitchFamily="2" charset="0"/>
                <a:ea typeface="Calibri" panose="020F0502020204030204" pitchFamily="34" charset="0"/>
                <a:cs typeface="Times New Roman" panose="02020603050405020304" pitchFamily="18" charset="0"/>
              </a:rPr>
              <a:t>Arbeitsauftrag 2: </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Lest die </a:t>
            </a:r>
            <a:r>
              <a:rPr lang="de-DE" sz="1100" dirty="0" err="1">
                <a:solidFill>
                  <a:schemeClr val="tx1"/>
                </a:solidFill>
                <a:latin typeface="Inria Sans" pitchFamily="2" charset="0"/>
                <a:ea typeface="Calibri" panose="020F0502020204030204" pitchFamily="34" charset="0"/>
                <a:cs typeface="Times New Roman" panose="02020603050405020304" pitchFamily="18" charset="0"/>
              </a:rPr>
              <a:t>Social</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-Media-Kommentare. Formuliert daraus Forderungen für die 4 Personen.</a:t>
            </a:r>
            <a:br>
              <a:rPr lang="de-DE" sz="1100" dirty="0">
                <a:solidFill>
                  <a:schemeClr val="tx1"/>
                </a:solidFill>
                <a:latin typeface="Inria Sans" pitchFamily="2" charset="0"/>
                <a:ea typeface="Calibri" panose="020F0502020204030204" pitchFamily="34" charset="0"/>
                <a:cs typeface="Times New Roman" panose="02020603050405020304" pitchFamily="18" charset="0"/>
              </a:rPr>
            </a:b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spcAft>
                <a:spcPts val="3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spcAft>
                <a:spcPts val="3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spcAft>
                <a:spcPts val="3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spcAft>
                <a:spcPts val="3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spcAft>
                <a:spcPts val="3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spcAft>
                <a:spcPts val="300"/>
              </a:spcAft>
            </a:pPr>
            <a:br>
              <a:rPr lang="de-DE" sz="1100" dirty="0">
                <a:solidFill>
                  <a:schemeClr val="tx1"/>
                </a:solidFill>
                <a:latin typeface="Inria Sans" pitchFamily="2" charset="0"/>
                <a:ea typeface="Calibri" panose="020F0502020204030204" pitchFamily="34" charset="0"/>
                <a:cs typeface="Times New Roman" panose="02020603050405020304" pitchFamily="18" charset="0"/>
              </a:rPr>
            </a:b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spcAft>
                <a:spcPts val="3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spcAft>
                <a:spcPts val="300"/>
              </a:spcAft>
            </a:pPr>
            <a:br>
              <a:rPr lang="de-DE" sz="1100" dirty="0">
                <a:solidFill>
                  <a:schemeClr val="tx1"/>
                </a:solidFill>
                <a:latin typeface="Inria Sans" pitchFamily="2" charset="0"/>
                <a:ea typeface="Calibri" panose="020F0502020204030204" pitchFamily="34" charset="0"/>
                <a:cs typeface="Times New Roman" panose="02020603050405020304" pitchFamily="18" charset="0"/>
              </a:rPr>
            </a:br>
            <a:br>
              <a:rPr lang="de-DE" sz="1100" dirty="0">
                <a:solidFill>
                  <a:schemeClr val="tx1"/>
                </a:solidFill>
                <a:latin typeface="Inria Sans" pitchFamily="2" charset="0"/>
                <a:ea typeface="Calibri" panose="020F0502020204030204" pitchFamily="34" charset="0"/>
                <a:cs typeface="Times New Roman" panose="02020603050405020304" pitchFamily="18" charset="0"/>
              </a:rPr>
            </a:b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spcAft>
                <a:spcPts val="300"/>
              </a:spcAft>
            </a:pPr>
            <a:br>
              <a:rPr lang="de-DE" sz="1100" b="1" dirty="0">
                <a:solidFill>
                  <a:schemeClr val="accent1"/>
                </a:solidFill>
                <a:latin typeface="Inria Sans" pitchFamily="2" charset="0"/>
                <a:ea typeface="Calibri" panose="020F0502020204030204" pitchFamily="34" charset="0"/>
                <a:cs typeface="Times New Roman" panose="02020603050405020304" pitchFamily="18" charset="0"/>
              </a:rPr>
            </a:br>
            <a:r>
              <a:rPr lang="de-DE" sz="1100" b="1" dirty="0">
                <a:solidFill>
                  <a:schemeClr val="accent1"/>
                </a:solidFill>
                <a:latin typeface="Inria Sans" pitchFamily="2" charset="0"/>
                <a:ea typeface="Calibri" panose="020F0502020204030204" pitchFamily="34" charset="0"/>
                <a:cs typeface="Times New Roman" panose="02020603050405020304" pitchFamily="18" charset="0"/>
              </a:rPr>
              <a:t>Arbeitsauftrag 3: </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Lasst euch von dem nachhaltigen Unternehmen Zukunftshaus in Würzburg inspirieren. Was könnte das Unternehmen Nice tun, um weitere Möglichkeiten für nachhaltigen Konsum zu schaffen?</a:t>
            </a:r>
          </a:p>
          <a:p>
            <a:pPr>
              <a:spcAft>
                <a:spcPts val="300"/>
              </a:spcAft>
            </a:pPr>
            <a:r>
              <a:rPr lang="de-DE" sz="1000" i="1" dirty="0">
                <a:solidFill>
                  <a:schemeClr val="tx1"/>
                </a:solidFill>
                <a:latin typeface="Inria Sans" pitchFamily="2" charset="0"/>
                <a:ea typeface="Calibri" panose="020F0502020204030204" pitchFamily="34" charset="0"/>
                <a:cs typeface="Times New Roman" panose="02020603050405020304" pitchFamily="18" charset="0"/>
              </a:rPr>
              <a:t>Das Zukunftshaus Würzburg zeigt, wie ein Kaufhaus aussehen könnte, wenn Nachhaltigkeit im Mittelpunkt steht. Hier geht es nicht nur um den Verkauf von Produkten. Im Zukunftshaus werden hochwertige, nachhaltige Produkte zum Kauf angeboten. Es gibt auch ein Reparatur-Café, in dem kaputte Geräte repariert werden, eine Mietstation, wo man Kleidung, Werkzeuge oder Elektronik ausleihen kann, statt sie zu kaufen und einen </a:t>
            </a:r>
            <a:r>
              <a:rPr lang="de-DE" sz="1000" i="1" dirty="0" err="1">
                <a:solidFill>
                  <a:schemeClr val="tx1"/>
                </a:solidFill>
                <a:latin typeface="Inria Sans" pitchFamily="2" charset="0"/>
                <a:ea typeface="Calibri" panose="020F0502020204030204" pitchFamily="34" charset="0"/>
                <a:cs typeface="Times New Roman" panose="02020603050405020304" pitchFamily="18" charset="0"/>
              </a:rPr>
              <a:t>Umsonstbereich</a:t>
            </a:r>
            <a:r>
              <a:rPr lang="de-DE" sz="1000" i="1" dirty="0">
                <a:solidFill>
                  <a:schemeClr val="tx1"/>
                </a:solidFill>
                <a:latin typeface="Inria Sans" pitchFamily="2" charset="0"/>
                <a:ea typeface="Calibri" panose="020F0502020204030204" pitchFamily="34" charset="0"/>
                <a:cs typeface="Times New Roman" panose="02020603050405020304" pitchFamily="18" charset="0"/>
              </a:rPr>
              <a:t>. Hier können Dinge abgegeben und kostenlos von anderen mitgenommen werden. </a:t>
            </a:r>
            <a:r>
              <a:rPr lang="de-DE" sz="1000" i="1" dirty="0">
                <a:solidFill>
                  <a:schemeClr val="tx1"/>
                </a:solidFill>
                <a:latin typeface="Inria Sans" pitchFamily="2" charset="0"/>
                <a:ea typeface="Calibri" panose="020F0502020204030204" pitchFamily="34" charset="0"/>
                <a:cs typeface="Times New Roman" panose="02020603050405020304" pitchFamily="18" charset="0"/>
                <a:hlinkClick r:id="rId3"/>
              </a:rPr>
              <a:t>https://www.zukunftshaus-wuerzburg.de/</a:t>
            </a:r>
            <a:r>
              <a:rPr lang="de-DE" sz="1000" i="1" dirty="0">
                <a:solidFill>
                  <a:schemeClr val="tx1"/>
                </a:solidFill>
                <a:latin typeface="Inria Sans" pitchFamily="2" charset="0"/>
                <a:ea typeface="Calibri" panose="020F0502020204030204" pitchFamily="34" charset="0"/>
                <a:cs typeface="Times New Roman" panose="02020603050405020304" pitchFamily="18" charset="0"/>
              </a:rPr>
              <a:t> </a:t>
            </a:r>
            <a:br>
              <a:rPr lang="de-DE" sz="1000" i="1" dirty="0">
                <a:solidFill>
                  <a:schemeClr val="tx1"/>
                </a:solidFill>
                <a:latin typeface="Inria Sans" pitchFamily="2" charset="0"/>
                <a:ea typeface="Calibri" panose="020F0502020204030204" pitchFamily="34" charset="0"/>
                <a:cs typeface="Times New Roman" panose="02020603050405020304" pitchFamily="18" charset="0"/>
              </a:rPr>
            </a:b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spcAft>
                <a:spcPts val="300"/>
              </a:spcAft>
            </a:pPr>
            <a:r>
              <a:rPr lang="de-DE" sz="1100" b="1" dirty="0">
                <a:solidFill>
                  <a:schemeClr val="accent1"/>
                </a:solidFill>
                <a:latin typeface="Inria Sans" pitchFamily="2" charset="0"/>
                <a:ea typeface="Calibri" panose="020F0502020204030204" pitchFamily="34" charset="0"/>
                <a:cs typeface="Times New Roman" panose="02020603050405020304" pitchFamily="18" charset="0"/>
              </a:rPr>
              <a:t>Arbeitsauftrag 4 – Werdet kreativ: </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Drei Jahre später: Viele Konsument*innen forderten mehr und mehr Umweltschutz und faire Löhne von der Modebranche. Das Unternehmen Nice hat daraufhin sein Geschäftsmodell erweitert. Neben deutlich mehr nachhaltiger Mode bietet es nun auch einen Secondhandbereich und Reparaturmöglichkeiten an. Als PR-Mitarbeiter*in seid ihr dafür verantwortlich, die Neuausrichtung öffentlich zu machen. Entwickelt ein Logo/Insta-Post/</a:t>
            </a:r>
            <a:r>
              <a:rPr lang="de-DE" sz="1100" dirty="0" err="1">
                <a:solidFill>
                  <a:schemeClr val="tx1"/>
                </a:solidFill>
                <a:latin typeface="Inria Sans" pitchFamily="2" charset="0"/>
                <a:ea typeface="Calibri" panose="020F0502020204030204" pitchFamily="34" charset="0"/>
                <a:cs typeface="Times New Roman" panose="02020603050405020304" pitchFamily="18" charset="0"/>
              </a:rPr>
              <a:t>TikTok</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-Video für Nice.</a:t>
            </a:r>
          </a:p>
          <a:p>
            <a:pPr marR="0" lvl="0" algn="l" defTabSz="914400" rtl="0" eaLnBrk="1" fontAlgn="base" latinLnBrk="0" hangingPunct="1">
              <a:lnSpc>
                <a:spcPct val="120000"/>
              </a:lnSpc>
              <a:spcBef>
                <a:spcPct val="0"/>
              </a:spcBef>
              <a:spcAft>
                <a:spcPts val="600"/>
              </a:spcAft>
              <a:buClrTx/>
              <a:buSzTx/>
              <a:buFontTx/>
              <a:buNone/>
              <a:tabLst/>
              <a:defRPr/>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p:txBody>
      </p:sp>
      <p:grpSp>
        <p:nvGrpSpPr>
          <p:cNvPr id="4" name="Gruppieren 3">
            <a:extLst>
              <a:ext uri="{FF2B5EF4-FFF2-40B4-BE49-F238E27FC236}">
                <a16:creationId xmlns:a16="http://schemas.microsoft.com/office/drawing/2014/main" id="{45D2BD16-0A28-0682-0703-2368D0042771}"/>
              </a:ext>
              <a:ext uri="{C183D7F6-B498-43B3-948B-1728B52AA6E4}">
                <adec:decorative xmlns:adec="http://schemas.microsoft.com/office/drawing/2017/decorative" val="1"/>
              </a:ext>
            </a:extLst>
          </p:cNvPr>
          <p:cNvGrpSpPr/>
          <p:nvPr/>
        </p:nvGrpSpPr>
        <p:grpSpPr>
          <a:xfrm>
            <a:off x="5772151" y="10112362"/>
            <a:ext cx="1214678" cy="226591"/>
            <a:chOff x="-3384048" y="2877944"/>
            <a:chExt cx="1135402" cy="226591"/>
          </a:xfrm>
        </p:grpSpPr>
        <p:sp>
          <p:nvSpPr>
            <p:cNvPr id="6" name="Rechteck 5">
              <a:extLst>
                <a:ext uri="{FF2B5EF4-FFF2-40B4-BE49-F238E27FC236}">
                  <a16:creationId xmlns:a16="http://schemas.microsoft.com/office/drawing/2014/main" id="{58DFB7B0-F621-4039-FAEA-B3DD215EE559}"/>
                </a:ext>
              </a:extLst>
            </p:cNvPr>
            <p:cNvSpPr/>
            <p:nvPr/>
          </p:nvSpPr>
          <p:spPr>
            <a:xfrm>
              <a:off x="-3384048" y="2877944"/>
              <a:ext cx="1135402"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Schüler*innen</a:t>
              </a:r>
              <a:endParaRPr lang="en-US" sz="1000" dirty="0">
                <a:solidFill>
                  <a:schemeClr val="bg1"/>
                </a:solidFill>
                <a:latin typeface="Inria Sans" pitchFamily="2" charset="0"/>
              </a:endParaRPr>
            </a:p>
          </p:txBody>
        </p:sp>
        <p:cxnSp>
          <p:nvCxnSpPr>
            <p:cNvPr id="7" name="Gerader Verbinder 6">
              <a:extLst>
                <a:ext uri="{FF2B5EF4-FFF2-40B4-BE49-F238E27FC236}">
                  <a16:creationId xmlns:a16="http://schemas.microsoft.com/office/drawing/2014/main" id="{55C04708-1F72-A3F7-1F4F-3FC9DA222F08}"/>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8" name="Gerader Verbinder 7">
              <a:extLst>
                <a:ext uri="{FF2B5EF4-FFF2-40B4-BE49-F238E27FC236}">
                  <a16:creationId xmlns:a16="http://schemas.microsoft.com/office/drawing/2014/main" id="{4E2840D2-AD43-3D1A-980E-BBB17E79BB4E}"/>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sp>
        <p:nvSpPr>
          <p:cNvPr id="13" name="Textplatzhalter 4">
            <a:extLst>
              <a:ext uri="{FF2B5EF4-FFF2-40B4-BE49-F238E27FC236}">
                <a16:creationId xmlns:a16="http://schemas.microsoft.com/office/drawing/2014/main" id="{E92D4C97-43E8-F486-3F7C-72DBAF4D0540}"/>
              </a:ext>
            </a:extLst>
          </p:cNvPr>
          <p:cNvSpPr txBox="1">
            <a:spLocks/>
          </p:cNvSpPr>
          <p:nvPr/>
        </p:nvSpPr>
        <p:spPr bwMode="auto">
          <a:xfrm>
            <a:off x="386837" y="9624807"/>
            <a:ext cx="6635755" cy="294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indent="-246596" algn="l" rtl="0" eaLnBrk="1" fontAlgn="base" hangingPunct="1">
              <a:lnSpc>
                <a:spcPct val="100000"/>
              </a:lnSpc>
              <a:spcBef>
                <a:spcPts val="0"/>
              </a:spcBef>
              <a:spcAft>
                <a:spcPts val="600"/>
              </a:spcAft>
              <a:defRPr sz="1400" b="0">
                <a:solidFill>
                  <a:schemeClr val="bg1"/>
                </a:solidFill>
                <a:latin typeface="+mn-lt"/>
                <a:ea typeface="ＭＳ Ｐゴシック" charset="0"/>
                <a:cs typeface="ＭＳ Ｐゴシック" charset="0"/>
              </a:defRPr>
            </a:lvl1pPr>
            <a:lvl2pPr marL="273050" indent="-273050" algn="l" rtl="0" eaLnBrk="1" fontAlgn="base" hangingPunct="1">
              <a:lnSpc>
                <a:spcPct val="90000"/>
              </a:lnSpc>
              <a:spcBef>
                <a:spcPts val="0"/>
              </a:spcBef>
              <a:spcAft>
                <a:spcPts val="600"/>
              </a:spcAft>
              <a:buClr>
                <a:schemeClr val="accent4"/>
              </a:buClr>
              <a:buSzPct val="120000"/>
              <a:buFont typeface="Arial" charset="0"/>
              <a:buChar char="•"/>
              <a:defRPr sz="1400">
                <a:solidFill>
                  <a:schemeClr val="tx1"/>
                </a:solidFill>
                <a:latin typeface="+mn-lt"/>
                <a:ea typeface="ＭＳ Ｐゴシック" charset="0"/>
              </a:defRPr>
            </a:lvl2pPr>
            <a:lvl3pPr marL="538163" indent="-268288" algn="l" rtl="0" eaLnBrk="1" fontAlgn="base" hangingPunct="1">
              <a:lnSpc>
                <a:spcPct val="90000"/>
              </a:lnSpc>
              <a:spcBef>
                <a:spcPts val="0"/>
              </a:spcBef>
              <a:spcAft>
                <a:spcPts val="600"/>
              </a:spcAft>
              <a:buClr>
                <a:schemeClr val="accent4"/>
              </a:buClr>
              <a:buSzPct val="120000"/>
              <a:buFont typeface="Arial" charset="0"/>
              <a:buChar char="•"/>
              <a:tabLst/>
              <a:defRPr sz="1400">
                <a:solidFill>
                  <a:schemeClr val="tx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indent="-269875" algn="l" rtl="0" eaLnBrk="1" fontAlgn="base" hangingPunct="1">
              <a:lnSpc>
                <a:spcPct val="90000"/>
              </a:lnSpc>
              <a:spcBef>
                <a:spcPts val="0"/>
              </a:spcBef>
              <a:spcAft>
                <a:spcPts val="600"/>
              </a:spcAft>
              <a:buClr>
                <a:schemeClr val="accent4"/>
              </a:buClr>
              <a:buFont typeface="Arial" panose="020B0604020202020204" pitchFamily="34" charset="0"/>
              <a:buChar char="•"/>
              <a:tabLst/>
              <a:defRPr sz="1400" b="0" i="0">
                <a:solidFill>
                  <a:schemeClr val="tx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r>
              <a:rPr lang="de-DE" sz="900" i="1" kern="0" dirty="0">
                <a:solidFill>
                  <a:schemeClr val="tx1"/>
                </a:solidFill>
                <a:latin typeface="Inria Sans" pitchFamily="2" charset="0"/>
              </a:rPr>
              <a:t>Persona-Bilder KI-generiert</a:t>
            </a:r>
          </a:p>
        </p:txBody>
      </p:sp>
      <p:pic>
        <p:nvPicPr>
          <p:cNvPr id="17" name="Grafik 16">
            <a:extLst>
              <a:ext uri="{FF2B5EF4-FFF2-40B4-BE49-F238E27FC236}">
                <a16:creationId xmlns:a16="http://schemas.microsoft.com/office/drawing/2014/main" id="{9F515617-7CCF-5FB6-48EA-E39674553F78}"/>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6563" b="67188" l="20573" r="39128">
                        <a14:foregroundMark x1="21289" y1="63086" x2="21549" y2="61230"/>
                        <a14:foregroundMark x1="24414" y1="67285" x2="27734" y2="67090"/>
                        <a14:foregroundMark x1="31055" y1="62988" x2="30924" y2="65820"/>
                        <a14:foregroundMark x1="39128" y1="55762" x2="38932" y2="57422"/>
                        <a14:foregroundMark x1="21029" y1="35840" x2="21680" y2="35156"/>
                        <a14:foregroundMark x1="27669" y1="26563" x2="29167" y2="26758"/>
                        <a14:foregroundMark x1="20573" y1="63379" x2="20898" y2="62500"/>
                        <a14:backgroundMark x1="24284" y1="67285" x2="24609" y2="67285"/>
                      </a14:backgroundRemoval>
                    </a14:imgEffect>
                  </a14:imgLayer>
                </a14:imgProps>
              </a:ext>
            </a:extLst>
          </a:blip>
          <a:srcRect l="19681" t="23192" r="59087" b="29356"/>
          <a:stretch/>
        </p:blipFill>
        <p:spPr>
          <a:xfrm>
            <a:off x="3895197" y="5002173"/>
            <a:ext cx="520642" cy="775745"/>
          </a:xfrm>
          <a:prstGeom prst="rect">
            <a:avLst/>
          </a:prstGeom>
        </p:spPr>
      </p:pic>
      <p:pic>
        <p:nvPicPr>
          <p:cNvPr id="18" name="Grafik 17">
            <a:extLst>
              <a:ext uri="{FF2B5EF4-FFF2-40B4-BE49-F238E27FC236}">
                <a16:creationId xmlns:a16="http://schemas.microsoft.com/office/drawing/2014/main" id="{2264691F-8488-A541-D481-2F965FDD7B52}"/>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5">
                    <a14:imgEffect>
                      <a14:backgroundRemoval t="26953" b="67383" l="38281" r="56836">
                        <a14:foregroundMark x1="45833" y1="47949" x2="48763" y2="48730"/>
                        <a14:foregroundMark x1="39388" y1="62988" x2="39648" y2="62500"/>
                        <a14:foregroundMark x1="44141" y1="67480" x2="47656" y2="66699"/>
                        <a14:foregroundMark x1="48242" y1="41699" x2="48242" y2="40820"/>
                        <a14:foregroundMark x1="42969" y1="41016" x2="43750" y2="42188"/>
                        <a14:foregroundMark x1="38802" y1="46484" x2="39714" y2="44238"/>
                        <a14:foregroundMark x1="56901" y1="47363" x2="56901" y2="48438"/>
                        <a14:foregroundMark x1="38346" y1="63184" x2="38542" y2="62891"/>
                        <a14:foregroundMark x1="46159" y1="27344" x2="47982" y2="26953"/>
                      </a14:backgroundRemoval>
                    </a14:imgEffect>
                  </a14:imgLayer>
                </a14:imgProps>
              </a:ext>
            </a:extLst>
          </a:blip>
          <a:srcRect l="37528" t="23192" r="41240" b="29356"/>
          <a:stretch/>
        </p:blipFill>
        <p:spPr>
          <a:xfrm>
            <a:off x="481212" y="6209232"/>
            <a:ext cx="520642" cy="775745"/>
          </a:xfrm>
          <a:prstGeom prst="rect">
            <a:avLst/>
          </a:prstGeom>
        </p:spPr>
      </p:pic>
      <p:pic>
        <p:nvPicPr>
          <p:cNvPr id="19" name="Grafik 18">
            <a:extLst>
              <a:ext uri="{FF2B5EF4-FFF2-40B4-BE49-F238E27FC236}">
                <a16:creationId xmlns:a16="http://schemas.microsoft.com/office/drawing/2014/main" id="{5725C146-796F-ECC6-E50D-01038194060E}"/>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5">
                    <a14:imgEffect>
                      <a14:backgroundRemoval t="26758" b="66895" l="76693" r="98307">
                        <a14:foregroundMark x1="82161" y1="41113" x2="83464" y2="41113"/>
                        <a14:foregroundMark x1="87891" y1="40820" x2="89583" y2="39844"/>
                        <a14:foregroundMark x1="84896" y1="27344" x2="86654" y2="26855"/>
                        <a14:foregroundMark x1="83529" y1="65137" x2="85677" y2="65430"/>
                        <a14:foregroundMark x1="80859" y1="66992" x2="85938" y2="66699"/>
                        <a14:foregroundMark x1="76693" y1="46875" x2="77148" y2="45605"/>
                        <a14:foregroundMark x1="98307" y1="58301" x2="97982" y2="60352"/>
                      </a14:backgroundRemoval>
                    </a14:imgEffect>
                  </a14:imgLayer>
                </a14:imgProps>
              </a:ext>
            </a:extLst>
          </a:blip>
          <a:srcRect l="74812" t="23192" b="29356"/>
          <a:stretch/>
        </p:blipFill>
        <p:spPr>
          <a:xfrm>
            <a:off x="3837035" y="6209232"/>
            <a:ext cx="617652" cy="775745"/>
          </a:xfrm>
          <a:prstGeom prst="rect">
            <a:avLst/>
          </a:prstGeom>
        </p:spPr>
      </p:pic>
      <p:sp>
        <p:nvSpPr>
          <p:cNvPr id="12" name="Sprechblase: rechteckig 11" descr="Sprechblase für Näherin ">
            <a:extLst>
              <a:ext uri="{FF2B5EF4-FFF2-40B4-BE49-F238E27FC236}">
                <a16:creationId xmlns:a16="http://schemas.microsoft.com/office/drawing/2014/main" id="{D2F1CA59-B6D8-D81E-0F6B-ED93FA344879}"/>
              </a:ext>
            </a:extLst>
          </p:cNvPr>
          <p:cNvSpPr/>
          <p:nvPr/>
        </p:nvSpPr>
        <p:spPr>
          <a:xfrm>
            <a:off x="1186852" y="5027573"/>
            <a:ext cx="2539490" cy="1029642"/>
          </a:xfrm>
          <a:prstGeom prst="wedgeRectCallout">
            <a:avLst>
              <a:gd name="adj1" fmla="val -54128"/>
              <a:gd name="adj2" fmla="val -22938"/>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lIns="108000" tIns="144000" rIns="108000" bIns="108000" rtlCol="0" anchor="t">
            <a:noAutofit/>
          </a:bodyPr>
          <a:lstStyle/>
          <a:p>
            <a:pPr>
              <a:lnSpc>
                <a:spcPct val="120000"/>
              </a:lnSpc>
            </a:pPr>
            <a:endParaRPr lang="de-DE" sz="1100" i="1" dirty="0">
              <a:solidFill>
                <a:schemeClr val="tx1"/>
              </a:solidFill>
              <a:latin typeface="Inria Sans" pitchFamily="2" charset="0"/>
            </a:endParaRPr>
          </a:p>
        </p:txBody>
      </p:sp>
      <p:sp>
        <p:nvSpPr>
          <p:cNvPr id="26" name="Textfeld 25">
            <a:extLst>
              <a:ext uri="{FF2B5EF4-FFF2-40B4-BE49-F238E27FC236}">
                <a16:creationId xmlns:a16="http://schemas.microsoft.com/office/drawing/2014/main" id="{224A03D1-4E26-414A-C305-C40C022013A2}"/>
              </a:ext>
            </a:extLst>
          </p:cNvPr>
          <p:cNvSpPr txBox="1"/>
          <p:nvPr/>
        </p:nvSpPr>
        <p:spPr>
          <a:xfrm>
            <a:off x="366224" y="5726476"/>
            <a:ext cx="788814" cy="230832"/>
          </a:xfrm>
          <a:prstGeom prst="rect">
            <a:avLst/>
          </a:prstGeom>
          <a:noFill/>
        </p:spPr>
        <p:txBody>
          <a:bodyPr wrap="square">
            <a:spAutoFit/>
          </a:bodyPr>
          <a:lstStyle/>
          <a:p>
            <a:pPr algn="ctr">
              <a:lnSpc>
                <a:spcPct val="90000"/>
              </a:lnSpc>
              <a:spcAft>
                <a:spcPts val="0"/>
              </a:spcAft>
              <a:buClr>
                <a:schemeClr val="accent4"/>
              </a:buClr>
            </a:pPr>
            <a:r>
              <a:rPr lang="de-DE" sz="1000" dirty="0">
                <a:latin typeface="Inria Sans" pitchFamily="2" charset="0"/>
                <a:cs typeface="Times New Roman" panose="02020603050405020304" pitchFamily="18" charset="0"/>
              </a:rPr>
              <a:t>Näher*in</a:t>
            </a:r>
          </a:p>
        </p:txBody>
      </p:sp>
      <p:pic>
        <p:nvPicPr>
          <p:cNvPr id="11" name="Grafik 10">
            <a:extLst>
              <a:ext uri="{FF2B5EF4-FFF2-40B4-BE49-F238E27FC236}">
                <a16:creationId xmlns:a16="http://schemas.microsoft.com/office/drawing/2014/main" id="{B70379AA-5DDF-95CC-F0E6-E146CE45E69B}"/>
              </a:ext>
              <a:ext uri="{C183D7F6-B498-43B3-948B-1728B52AA6E4}">
                <adec:decorative xmlns:adec="http://schemas.microsoft.com/office/drawing/2017/decorative" val="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6855" b="67383" l="1563" r="20117">
                        <a14:foregroundMark x1="2279" y1="59277" x2="11003" y2="66113"/>
                        <a14:foregroundMark x1="11003" y1="66113" x2="12044" y2="65625"/>
                        <a14:foregroundMark x1="1563" y1="59082" x2="1758" y2="59766"/>
                        <a14:foregroundMark x1="19987" y1="46289" x2="20247" y2="50391"/>
                        <a14:foregroundMark x1="18164" y1="40137" x2="17448" y2="47559"/>
                        <a14:foregroundMark x1="10872" y1="27539" x2="13477" y2="27832"/>
                        <a14:foregroundMark x1="11458" y1="26953" x2="12370" y2="26953"/>
                        <a14:foregroundMark x1="8268" y1="67383" x2="8789" y2="67188"/>
                      </a14:backgroundRemoval>
                    </a14:imgEffect>
                  </a14:imgLayer>
                </a14:imgProps>
              </a:ext>
            </a:extLst>
          </a:blip>
          <a:srcRect t="22434" r="78097" b="30557"/>
          <a:stretch/>
        </p:blipFill>
        <p:spPr>
          <a:xfrm>
            <a:off x="481212" y="4973301"/>
            <a:ext cx="562340" cy="804617"/>
          </a:xfrm>
          <a:prstGeom prst="rect">
            <a:avLst/>
          </a:prstGeom>
        </p:spPr>
      </p:pic>
      <p:sp>
        <p:nvSpPr>
          <p:cNvPr id="27" name="Sprechblase: rechteckig 26" descr="Sprechblase für umweltbewusste Kundin">
            <a:extLst>
              <a:ext uri="{FF2B5EF4-FFF2-40B4-BE49-F238E27FC236}">
                <a16:creationId xmlns:a16="http://schemas.microsoft.com/office/drawing/2014/main" id="{0D746C2D-DB33-4CFD-6860-6AC37A7A8C1B}"/>
              </a:ext>
            </a:extLst>
          </p:cNvPr>
          <p:cNvSpPr/>
          <p:nvPr/>
        </p:nvSpPr>
        <p:spPr>
          <a:xfrm>
            <a:off x="1186852" y="6234632"/>
            <a:ext cx="2539490" cy="1029642"/>
          </a:xfrm>
          <a:prstGeom prst="wedgeRectCallout">
            <a:avLst>
              <a:gd name="adj1" fmla="val -54128"/>
              <a:gd name="adj2" fmla="val -22938"/>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lIns="108000" tIns="144000" rIns="108000" bIns="108000" rtlCol="0" anchor="t">
            <a:noAutofit/>
          </a:bodyPr>
          <a:lstStyle/>
          <a:p>
            <a:pPr>
              <a:lnSpc>
                <a:spcPct val="120000"/>
              </a:lnSpc>
            </a:pPr>
            <a:endParaRPr lang="de-DE" sz="1100" i="1" dirty="0">
              <a:solidFill>
                <a:schemeClr val="tx1"/>
              </a:solidFill>
              <a:latin typeface="Inria Sans" pitchFamily="2" charset="0"/>
            </a:endParaRPr>
          </a:p>
        </p:txBody>
      </p:sp>
      <p:sp>
        <p:nvSpPr>
          <p:cNvPr id="29" name="Textfeld 28">
            <a:extLst>
              <a:ext uri="{FF2B5EF4-FFF2-40B4-BE49-F238E27FC236}">
                <a16:creationId xmlns:a16="http://schemas.microsoft.com/office/drawing/2014/main" id="{9A65B6A3-BDF0-C04E-170C-8647AA133E98}"/>
              </a:ext>
            </a:extLst>
          </p:cNvPr>
          <p:cNvSpPr txBox="1"/>
          <p:nvPr/>
        </p:nvSpPr>
        <p:spPr>
          <a:xfrm>
            <a:off x="353524" y="6920835"/>
            <a:ext cx="788814" cy="507831"/>
          </a:xfrm>
          <a:prstGeom prst="rect">
            <a:avLst/>
          </a:prstGeom>
          <a:noFill/>
        </p:spPr>
        <p:txBody>
          <a:bodyPr wrap="square">
            <a:spAutoFit/>
          </a:bodyPr>
          <a:lstStyle/>
          <a:p>
            <a:pPr algn="ctr">
              <a:lnSpc>
                <a:spcPct val="90000"/>
              </a:lnSpc>
              <a:spcAft>
                <a:spcPts val="0"/>
              </a:spcAft>
              <a:buClr>
                <a:schemeClr val="accent4"/>
              </a:buClr>
            </a:pPr>
            <a:r>
              <a:rPr lang="de-DE" sz="1000" dirty="0">
                <a:latin typeface="Inria Sans" pitchFamily="2" charset="0"/>
                <a:cs typeface="Times New Roman" panose="02020603050405020304" pitchFamily="18" charset="0"/>
              </a:rPr>
              <a:t>umwelt-bewusste Kundin</a:t>
            </a:r>
          </a:p>
        </p:txBody>
      </p:sp>
      <p:sp>
        <p:nvSpPr>
          <p:cNvPr id="37" name="Sprechblase: rechteckig 36" descr="Sprechblase für preisbewussten Kunden">
            <a:extLst>
              <a:ext uri="{FF2B5EF4-FFF2-40B4-BE49-F238E27FC236}">
                <a16:creationId xmlns:a16="http://schemas.microsoft.com/office/drawing/2014/main" id="{35E9C0B7-32E9-30A0-3891-78932D997397}"/>
              </a:ext>
            </a:extLst>
          </p:cNvPr>
          <p:cNvSpPr/>
          <p:nvPr/>
        </p:nvSpPr>
        <p:spPr>
          <a:xfrm>
            <a:off x="4542675" y="5027573"/>
            <a:ext cx="2539490" cy="1029642"/>
          </a:xfrm>
          <a:prstGeom prst="wedgeRectCallout">
            <a:avLst>
              <a:gd name="adj1" fmla="val -54128"/>
              <a:gd name="adj2" fmla="val -22938"/>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lIns="108000" tIns="144000" rIns="108000" bIns="108000" rtlCol="0" anchor="t">
            <a:noAutofit/>
          </a:bodyPr>
          <a:lstStyle/>
          <a:p>
            <a:pPr>
              <a:lnSpc>
                <a:spcPct val="120000"/>
              </a:lnSpc>
            </a:pPr>
            <a:endParaRPr lang="de-DE" sz="1100" i="1" dirty="0">
              <a:solidFill>
                <a:schemeClr val="tx1"/>
              </a:solidFill>
              <a:latin typeface="Inria Sans" pitchFamily="2" charset="0"/>
            </a:endParaRPr>
          </a:p>
        </p:txBody>
      </p:sp>
      <p:sp>
        <p:nvSpPr>
          <p:cNvPr id="38" name="Textfeld 37">
            <a:extLst>
              <a:ext uri="{FF2B5EF4-FFF2-40B4-BE49-F238E27FC236}">
                <a16:creationId xmlns:a16="http://schemas.microsoft.com/office/drawing/2014/main" id="{0C721C47-8E08-6B1C-E73A-DCBA1D564A7D}"/>
              </a:ext>
            </a:extLst>
          </p:cNvPr>
          <p:cNvSpPr txBox="1"/>
          <p:nvPr/>
        </p:nvSpPr>
        <p:spPr>
          <a:xfrm>
            <a:off x="3760147" y="5713776"/>
            <a:ext cx="788814" cy="507831"/>
          </a:xfrm>
          <a:prstGeom prst="rect">
            <a:avLst/>
          </a:prstGeom>
          <a:noFill/>
        </p:spPr>
        <p:txBody>
          <a:bodyPr wrap="square">
            <a:spAutoFit/>
          </a:bodyPr>
          <a:lstStyle/>
          <a:p>
            <a:pPr algn="ctr">
              <a:lnSpc>
                <a:spcPct val="90000"/>
              </a:lnSpc>
              <a:spcAft>
                <a:spcPts val="0"/>
              </a:spcAft>
              <a:buClr>
                <a:schemeClr val="accent4"/>
              </a:buClr>
            </a:pPr>
            <a:r>
              <a:rPr lang="de-DE" sz="1000" dirty="0">
                <a:latin typeface="Inria Sans" pitchFamily="2" charset="0"/>
                <a:cs typeface="Times New Roman" panose="02020603050405020304" pitchFamily="18" charset="0"/>
              </a:rPr>
              <a:t>preis-bewusster Kunde </a:t>
            </a:r>
          </a:p>
        </p:txBody>
      </p:sp>
      <p:sp>
        <p:nvSpPr>
          <p:cNvPr id="41" name="Sprechblase: rechteckig 40" descr="Sprechblase für Unternehmenschefin&#10;">
            <a:extLst>
              <a:ext uri="{FF2B5EF4-FFF2-40B4-BE49-F238E27FC236}">
                <a16:creationId xmlns:a16="http://schemas.microsoft.com/office/drawing/2014/main" id="{40AB8DC2-0410-577C-0538-990182935020}"/>
              </a:ext>
            </a:extLst>
          </p:cNvPr>
          <p:cNvSpPr/>
          <p:nvPr/>
        </p:nvSpPr>
        <p:spPr>
          <a:xfrm>
            <a:off x="4542675" y="6234632"/>
            <a:ext cx="2539490" cy="1029642"/>
          </a:xfrm>
          <a:prstGeom prst="wedgeRectCallout">
            <a:avLst>
              <a:gd name="adj1" fmla="val -54128"/>
              <a:gd name="adj2" fmla="val -22938"/>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lIns="108000" tIns="144000" rIns="108000" bIns="108000" rtlCol="0" anchor="t">
            <a:noAutofit/>
          </a:bodyPr>
          <a:lstStyle/>
          <a:p>
            <a:pPr>
              <a:lnSpc>
                <a:spcPct val="120000"/>
              </a:lnSpc>
            </a:pPr>
            <a:endParaRPr lang="de-DE" sz="1100" i="1" dirty="0">
              <a:solidFill>
                <a:schemeClr val="tx1"/>
              </a:solidFill>
              <a:latin typeface="Inria Sans" pitchFamily="2" charset="0"/>
            </a:endParaRPr>
          </a:p>
        </p:txBody>
      </p:sp>
      <p:sp>
        <p:nvSpPr>
          <p:cNvPr id="42" name="Textfeld 41">
            <a:extLst>
              <a:ext uri="{FF2B5EF4-FFF2-40B4-BE49-F238E27FC236}">
                <a16:creationId xmlns:a16="http://schemas.microsoft.com/office/drawing/2014/main" id="{60F98E69-5210-7956-CEC8-7BDBFDDA4773}"/>
              </a:ext>
            </a:extLst>
          </p:cNvPr>
          <p:cNvSpPr txBox="1"/>
          <p:nvPr/>
        </p:nvSpPr>
        <p:spPr>
          <a:xfrm>
            <a:off x="3734747" y="6933535"/>
            <a:ext cx="788814" cy="369332"/>
          </a:xfrm>
          <a:prstGeom prst="rect">
            <a:avLst/>
          </a:prstGeom>
          <a:noFill/>
        </p:spPr>
        <p:txBody>
          <a:bodyPr wrap="square">
            <a:spAutoFit/>
          </a:bodyPr>
          <a:lstStyle/>
          <a:p>
            <a:pPr algn="ctr">
              <a:lnSpc>
                <a:spcPct val="90000"/>
              </a:lnSpc>
              <a:spcAft>
                <a:spcPts val="0"/>
              </a:spcAft>
              <a:buClr>
                <a:schemeClr val="accent4"/>
              </a:buClr>
            </a:pPr>
            <a:r>
              <a:rPr lang="de-DE" sz="1000" dirty="0">
                <a:latin typeface="Inria Sans" pitchFamily="2" charset="0"/>
                <a:cs typeface="Times New Roman" panose="02020603050405020304" pitchFamily="18" charset="0"/>
              </a:rPr>
              <a:t>Chefin </a:t>
            </a:r>
            <a:br>
              <a:rPr lang="de-DE" sz="1000" dirty="0">
                <a:latin typeface="Inria Sans" pitchFamily="2" charset="0"/>
                <a:cs typeface="Times New Roman" panose="02020603050405020304" pitchFamily="18" charset="0"/>
              </a:rPr>
            </a:br>
            <a:r>
              <a:rPr lang="de-DE" sz="1000" dirty="0">
                <a:latin typeface="Inria Sans" pitchFamily="2" charset="0"/>
                <a:cs typeface="Times New Roman" panose="02020603050405020304" pitchFamily="18" charset="0"/>
              </a:rPr>
              <a:t>von Nice</a:t>
            </a:r>
          </a:p>
        </p:txBody>
      </p:sp>
    </p:spTree>
    <p:extLst>
      <p:ext uri="{BB962C8B-B14F-4D97-AF65-F5344CB8AC3E}">
        <p14:creationId xmlns:p14="http://schemas.microsoft.com/office/powerpoint/2010/main" val="1443765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a:xfrm>
            <a:off x="386837" y="344844"/>
            <a:ext cx="6786000" cy="887056"/>
          </a:xfrm>
        </p:spPr>
        <p:txBody>
          <a:bodyPr anchor="t"/>
          <a:lstStyle/>
          <a:p>
            <a:r>
              <a:rPr lang="de-DE" sz="2400" b="1" dirty="0">
                <a:latin typeface="Inria Sans" pitchFamily="2" charset="0"/>
              </a:rPr>
              <a:t>AM3 – Je wohlhabender, desto …. </a:t>
            </a:r>
            <a:endParaRPr lang="de-DE" sz="2400" dirty="0">
              <a:latin typeface="Inria Sans" pitchFamily="2" charset="0"/>
            </a:endParaRP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32</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lang="de-DE" sz="1000" b="1" dirty="0">
                <a:latin typeface="Inria Sans" pitchFamily="2" charset="0"/>
              </a:rPr>
              <a:t>AM3</a:t>
            </a:r>
            <a:endParaRPr lang="de-DE" sz="1000" b="1" dirty="0">
              <a:solidFill>
                <a:srgbClr val="FFFFFF"/>
              </a:solidFill>
              <a:latin typeface="Inria Sans" pitchFamily="2" charset="0"/>
            </a:endParaRP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sp>
        <p:nvSpPr>
          <p:cNvPr id="10" name="Rectangle 1">
            <a:extLst>
              <a:ext uri="{FF2B5EF4-FFF2-40B4-BE49-F238E27FC236}">
                <a16:creationId xmlns:a16="http://schemas.microsoft.com/office/drawing/2014/main" id="{2D83F613-D7A6-9F12-FD35-BC734810E13C}"/>
              </a:ext>
            </a:extLst>
          </p:cNvPr>
          <p:cNvSpPr/>
          <p:nvPr/>
        </p:nvSpPr>
        <p:spPr>
          <a:xfrm>
            <a:off x="387860" y="1374292"/>
            <a:ext cx="6784977" cy="828271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bIns="72000" rtlCol="0" anchor="t"/>
          <a:lstStyle/>
          <a:p>
            <a:pPr marL="176213" indent="-176213">
              <a:lnSpc>
                <a:spcPct val="110000"/>
              </a:lnSpc>
              <a:spcAft>
                <a:spcPts val="300"/>
              </a:spcAft>
              <a:buFont typeface="+mj-lt"/>
              <a:buAutoNum type="arabicPeriod"/>
            </a:pPr>
            <a:r>
              <a:rPr lang="de-DE" sz="1100" b="1" dirty="0">
                <a:solidFill>
                  <a:schemeClr val="accent1"/>
                </a:solidFill>
                <a:latin typeface="Inria Sans" pitchFamily="2" charset="0"/>
                <a:ea typeface="Calibri" panose="020F0502020204030204" pitchFamily="34" charset="0"/>
                <a:cs typeface="Times New Roman" panose="02020603050405020304" pitchFamily="18" charset="0"/>
              </a:rPr>
              <a:t>Betrachtet die folgende Abbildung. </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Sie zeigt den durchschnittlichen CO₂-Ausstoß (in </a:t>
            </a:r>
            <a:r>
              <a:rPr lang="de-DE" sz="1100" dirty="0" err="1">
                <a:solidFill>
                  <a:schemeClr val="tx1"/>
                </a:solidFill>
                <a:latin typeface="Inria Sans" pitchFamily="2" charset="0"/>
                <a:ea typeface="Calibri" panose="020F0502020204030204" pitchFamily="34" charset="0"/>
                <a:cs typeface="Times New Roman" panose="02020603050405020304" pitchFamily="18" charset="0"/>
              </a:rPr>
              <a:t>tCO₂e</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/Capita) verschiedener Einkommensgruppen in Deutschland im Jahr 2019. Die Emissionen für das reichste 1 % ist informativ und für die Diskussion (Aufgabe 2) interessant. Für die folgenden Berechnungen reicht es, sich die Einkommensgruppen der oberen 10 %, mittleren 40 % und unteren 50 % mit den entsprechenden Werten anzusehen.</a:t>
            </a:r>
          </a:p>
          <a:p>
            <a:pPr marL="363538" lvl="1" indent="-187325">
              <a:lnSpc>
                <a:spcPct val="110000"/>
              </a:lnSpc>
              <a:spcAft>
                <a:spcPts val="300"/>
              </a:spcAft>
              <a:buClr>
                <a:schemeClr val="accent4"/>
              </a:buClr>
              <a:buFont typeface="+mj-lt"/>
              <a:buAutoNum type="arabicPeriod"/>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Interpretiert die Abbildung und formuliert eine Kernaussage.</a:t>
            </a:r>
          </a:p>
          <a:p>
            <a:pPr marL="363538" lvl="1" indent="-187325">
              <a:lnSpc>
                <a:spcPct val="110000"/>
              </a:lnSpc>
              <a:spcAft>
                <a:spcPts val="300"/>
              </a:spcAft>
              <a:buClr>
                <a:schemeClr val="accent4"/>
              </a:buClr>
              <a:buFont typeface="+mj-lt"/>
              <a:buAutoNum type="arabicPeriod"/>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Berechnet den prozentualen Anteil für die Einkommensgruppe der oberen 10%, mittleren 40% und unteren 50% an den Gesamtemissionen. </a:t>
            </a:r>
            <a:br>
              <a:rPr lang="de-DE" sz="1100" dirty="0">
                <a:solidFill>
                  <a:schemeClr val="tx1"/>
                </a:solidFill>
                <a:latin typeface="Inria Sans" pitchFamily="2" charset="0"/>
                <a:ea typeface="Calibri" panose="020F0502020204030204" pitchFamily="34" charset="0"/>
                <a:cs typeface="Times New Roman" panose="02020603050405020304" pitchFamily="18" charset="0"/>
              </a:rPr>
            </a:br>
            <a:r>
              <a:rPr lang="de-DE" sz="1100" dirty="0">
                <a:solidFill>
                  <a:schemeClr val="tx1"/>
                </a:solidFill>
                <a:latin typeface="Inria Sans" pitchFamily="2" charset="0"/>
                <a:ea typeface="Calibri" panose="020F0502020204030204" pitchFamily="34" charset="0"/>
                <a:cs typeface="Times New Roman" panose="02020603050405020304" pitchFamily="18" charset="0"/>
              </a:rPr>
              <a:t>Füllt die Tabelle dafür aus. Zeichnet ein Tortendiagramm.</a:t>
            </a:r>
          </a:p>
          <a:p>
            <a:pPr marL="363538" lvl="1" indent="-187325">
              <a:lnSpc>
                <a:spcPct val="110000"/>
              </a:lnSpc>
              <a:spcAft>
                <a:spcPts val="300"/>
              </a:spcAft>
              <a:buClr>
                <a:schemeClr val="accent4"/>
              </a:buClr>
              <a:buFont typeface="+mj-lt"/>
              <a:buAutoNum type="arabicPeriod"/>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Vergleicht die Ergebnisse: Wie viel Prozent der Emissionen verursachen die reichsten 10% im Vergleich zu den ärmsten 50%?</a:t>
            </a:r>
          </a:p>
          <a:p>
            <a:pPr marL="363538" lvl="1" indent="-187325">
              <a:lnSpc>
                <a:spcPct val="110000"/>
              </a:lnSpc>
              <a:spcAft>
                <a:spcPts val="300"/>
              </a:spcAft>
              <a:buClr>
                <a:schemeClr val="accent4"/>
              </a:buClr>
              <a:buFont typeface="+mj-lt"/>
              <a:buAutoNum type="arabicPeriod"/>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363538" lvl="1" indent="-187325">
              <a:lnSpc>
                <a:spcPct val="110000"/>
              </a:lnSpc>
              <a:spcAft>
                <a:spcPts val="300"/>
              </a:spcAft>
              <a:buClr>
                <a:schemeClr val="accent4"/>
              </a:buClr>
              <a:buFont typeface="+mj-lt"/>
              <a:buAutoNum type="arabicPeriod"/>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363538" lvl="1" indent="-187325">
              <a:lnSpc>
                <a:spcPct val="110000"/>
              </a:lnSpc>
              <a:spcAft>
                <a:spcPts val="300"/>
              </a:spcAft>
              <a:buClr>
                <a:schemeClr val="accent4"/>
              </a:buClr>
              <a:buFont typeface="+mj-lt"/>
              <a:buAutoNum type="arabicPeriod"/>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363538" lvl="1" indent="-187325">
              <a:lnSpc>
                <a:spcPct val="110000"/>
              </a:lnSpc>
              <a:spcAft>
                <a:spcPts val="300"/>
              </a:spcAft>
              <a:buClr>
                <a:schemeClr val="accent4"/>
              </a:buClr>
              <a:buFont typeface="+mj-lt"/>
              <a:buAutoNum type="arabicPeriod"/>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363538" lvl="1" indent="-187325">
              <a:lnSpc>
                <a:spcPct val="110000"/>
              </a:lnSpc>
              <a:spcAft>
                <a:spcPts val="300"/>
              </a:spcAft>
              <a:buClr>
                <a:schemeClr val="accent4"/>
              </a:buClr>
              <a:buFont typeface="+mj-lt"/>
              <a:buAutoNum type="arabicPeriod"/>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363538" lvl="1" indent="-187325">
              <a:lnSpc>
                <a:spcPct val="110000"/>
              </a:lnSpc>
              <a:spcAft>
                <a:spcPts val="300"/>
              </a:spcAft>
              <a:buClr>
                <a:schemeClr val="accent4"/>
              </a:buClr>
              <a:buFont typeface="+mj-lt"/>
              <a:buAutoNum type="arabicPeriod"/>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363538" lvl="1" indent="-187325">
              <a:lnSpc>
                <a:spcPct val="110000"/>
              </a:lnSpc>
              <a:spcAft>
                <a:spcPts val="300"/>
              </a:spcAft>
              <a:buClr>
                <a:schemeClr val="accent4"/>
              </a:buClr>
              <a:buFont typeface="+mj-lt"/>
              <a:buAutoNum type="arabicPeriod"/>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363538" lvl="1" indent="-187325">
              <a:lnSpc>
                <a:spcPct val="110000"/>
              </a:lnSpc>
              <a:spcAft>
                <a:spcPts val="300"/>
              </a:spcAft>
              <a:buClr>
                <a:schemeClr val="accent4"/>
              </a:buClr>
              <a:buFont typeface="+mj-lt"/>
              <a:buAutoNum type="arabicPeriod"/>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363538" lvl="1" indent="-187325">
              <a:lnSpc>
                <a:spcPct val="110000"/>
              </a:lnSpc>
              <a:spcAft>
                <a:spcPts val="300"/>
              </a:spcAft>
              <a:buClr>
                <a:schemeClr val="accent4"/>
              </a:buClr>
              <a:buFont typeface="+mj-lt"/>
              <a:buAutoNum type="arabicPeriod"/>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363538" lvl="1" indent="-187325">
              <a:lnSpc>
                <a:spcPct val="110000"/>
              </a:lnSpc>
              <a:spcAft>
                <a:spcPts val="300"/>
              </a:spcAft>
              <a:buClr>
                <a:schemeClr val="accent4"/>
              </a:buClr>
              <a:buFont typeface="+mj-lt"/>
              <a:buAutoNum type="arabicPeriod"/>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363538" lvl="1" indent="-187325">
              <a:lnSpc>
                <a:spcPct val="110000"/>
              </a:lnSpc>
              <a:spcAft>
                <a:spcPts val="300"/>
              </a:spcAft>
              <a:buClr>
                <a:schemeClr val="accent4"/>
              </a:buClr>
              <a:buFont typeface="+mj-lt"/>
              <a:buAutoNum type="arabicPeriod"/>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363538" lvl="1" indent="-187325">
              <a:lnSpc>
                <a:spcPct val="110000"/>
              </a:lnSpc>
              <a:spcAft>
                <a:spcPts val="300"/>
              </a:spcAft>
              <a:buClr>
                <a:schemeClr val="accent4"/>
              </a:buClr>
              <a:buFont typeface="+mj-lt"/>
              <a:buAutoNum type="arabicPeriod"/>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363538" lvl="1" indent="-187325">
              <a:lnSpc>
                <a:spcPct val="110000"/>
              </a:lnSpc>
              <a:spcAft>
                <a:spcPts val="300"/>
              </a:spcAft>
              <a:buClr>
                <a:schemeClr val="accent4"/>
              </a:buClr>
              <a:buFont typeface="+mj-lt"/>
              <a:buAutoNum type="arabicPeriod"/>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363538" lvl="1" indent="-187325">
              <a:lnSpc>
                <a:spcPct val="110000"/>
              </a:lnSpc>
              <a:spcAft>
                <a:spcPts val="300"/>
              </a:spcAft>
              <a:buClr>
                <a:schemeClr val="accent4"/>
              </a:buClr>
              <a:buFont typeface="+mj-lt"/>
              <a:buAutoNum type="arabicPeriod"/>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176213" lvl="1">
              <a:lnSpc>
                <a:spcPct val="110000"/>
              </a:lnSpc>
              <a:spcAft>
                <a:spcPts val="300"/>
              </a:spcAft>
              <a:buClr>
                <a:schemeClr val="accent4"/>
              </a:buClr>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176213" indent="-176213">
              <a:lnSpc>
                <a:spcPct val="110000"/>
              </a:lnSpc>
              <a:spcAft>
                <a:spcPts val="300"/>
              </a:spcAft>
              <a:buFont typeface="+mj-lt"/>
              <a:buAutoNum type="arabicPeriod"/>
            </a:pPr>
            <a:r>
              <a:rPr lang="de-DE" sz="1100" b="1" dirty="0">
                <a:solidFill>
                  <a:schemeClr val="accent1"/>
                </a:solidFill>
                <a:latin typeface="Inria Sans" pitchFamily="2" charset="0"/>
                <a:ea typeface="Calibri" panose="020F0502020204030204" pitchFamily="34" charset="0"/>
                <a:cs typeface="Times New Roman" panose="02020603050405020304" pitchFamily="18" charset="0"/>
              </a:rPr>
              <a:t>Diskutiert die Ergebnisse. </a:t>
            </a:r>
          </a:p>
          <a:p>
            <a:pPr marL="363538" lvl="1" indent="-187325">
              <a:lnSpc>
                <a:spcPct val="110000"/>
              </a:lnSpc>
              <a:spcAft>
                <a:spcPts val="300"/>
              </a:spcAft>
              <a:buClr>
                <a:schemeClr val="accent4"/>
              </a:buClr>
              <a:buFont typeface="+mj-lt"/>
              <a:buAutoNum type="arabicPeriod"/>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Was sagt das Ergebnis über die Verteilung der CO₂-Emissionen aus?</a:t>
            </a:r>
          </a:p>
          <a:p>
            <a:pPr marL="363538" lvl="1" indent="-187325">
              <a:lnSpc>
                <a:spcPct val="110000"/>
              </a:lnSpc>
              <a:spcAft>
                <a:spcPts val="300"/>
              </a:spcAft>
              <a:buClr>
                <a:schemeClr val="accent4"/>
              </a:buClr>
              <a:buFont typeface="+mj-lt"/>
              <a:buAutoNum type="arabicPeriod"/>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Welche Konsequenzen könnte das für die Klimapolitik haben?</a:t>
            </a:r>
          </a:p>
          <a:p>
            <a:pPr marL="363538" lvl="1" indent="-187325">
              <a:lnSpc>
                <a:spcPct val="110000"/>
              </a:lnSpc>
              <a:spcAft>
                <a:spcPts val="300"/>
              </a:spcAft>
              <a:buClr>
                <a:schemeClr val="accent4"/>
              </a:buClr>
              <a:buFont typeface="+mj-lt"/>
              <a:buAutoNum type="arabicPeriod"/>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Wie könnte eine gerechtere Verteilung der CO₂-Emissionen aussehen?</a:t>
            </a:r>
            <a:br>
              <a:rPr lang="de-DE" sz="1100" dirty="0">
                <a:solidFill>
                  <a:schemeClr val="tx1"/>
                </a:solidFill>
                <a:latin typeface="Inria Sans" pitchFamily="2" charset="0"/>
                <a:ea typeface="Calibri" panose="020F0502020204030204" pitchFamily="34" charset="0"/>
                <a:cs typeface="Times New Roman" panose="02020603050405020304" pitchFamily="18" charset="0"/>
              </a:rPr>
            </a:b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lnSpc>
                <a:spcPct val="110000"/>
              </a:lnSpc>
              <a:spcAft>
                <a:spcPts val="300"/>
              </a:spcAft>
              <a:buClr>
                <a:schemeClr val="accent4"/>
              </a:buClr>
            </a:pPr>
            <a:r>
              <a:rPr lang="de-DE" sz="1000" b="1" dirty="0">
                <a:solidFill>
                  <a:schemeClr val="accent1"/>
                </a:solidFill>
                <a:latin typeface="Inria Sans" pitchFamily="2" charset="0"/>
                <a:ea typeface="Calibri" panose="020F0502020204030204" pitchFamily="34" charset="0"/>
                <a:cs typeface="Times New Roman" panose="02020603050405020304" pitchFamily="18" charset="0"/>
              </a:rPr>
              <a:t>Denkanstoß – Impulsdiskussion: </a:t>
            </a:r>
            <a:r>
              <a:rPr lang="de-DE" sz="1000" dirty="0">
                <a:solidFill>
                  <a:schemeClr val="tx1"/>
                </a:solidFill>
                <a:latin typeface="Inria Sans" pitchFamily="2" charset="0"/>
                <a:ea typeface="Calibri" panose="020F0502020204030204" pitchFamily="34" charset="0"/>
                <a:cs typeface="Times New Roman" panose="02020603050405020304" pitchFamily="18" charset="0"/>
              </a:rPr>
              <a:t>In Deutschland stoßen die Menschen im Durchschnitt 11,3 Tonnen CO₂ pro Jahr aus, in Indien 2,2 Tonnen pro Kopf. Während die Emissionen in Deutschland in den letzten Jahren leicht sanken, stiegen sie in Indien an. Ein Grund dafür ist, dass sich die Mittelschicht in Indien bis 2031 voraussichtlich verdoppeln wird. Immer mehr Menschen haben Zugang zu Autos, Elektrogeräten und anderen Konsumgütern, die Energie verbrauchen und CO₂ verursachen. Gleichzeitig hat Indien noch einen langen Weg vor sich, um den Lebensstandard für alle zu verbessern. Deutschland hingegen hat bereits seit Jahrzehnten einen hohen Lebensstandard – und damit auch hohe Emissionen. Doch wer trägt die größere Verantwortung für den Klimaschutz? Sollten Länder wie Deutschland, die historisch viel CO₂ ausgestoßen haben, schneller handeln? Ist es fair, dass Indien seine Emissionen noch steigert, um die Lebensbedingungen seiner Bevölkerung zu verbessern? Wie könnte eine faire Lösung für beide Länder aussehen – besonders wenn immer mehr Menschen in Indien Zugang zu Konsumgütern bekommen?</a:t>
            </a:r>
          </a:p>
          <a:p>
            <a:pPr marL="363538" lvl="1" indent="-187325">
              <a:lnSpc>
                <a:spcPct val="110000"/>
              </a:lnSpc>
              <a:spcAft>
                <a:spcPts val="300"/>
              </a:spcAft>
              <a:buClr>
                <a:schemeClr val="accent4"/>
              </a:buClr>
              <a:buFont typeface="+mj-lt"/>
              <a:buAutoNum type="arabicPeriod"/>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176213" lvl="1">
              <a:lnSpc>
                <a:spcPct val="110000"/>
              </a:lnSpc>
              <a:spcAft>
                <a:spcPts val="300"/>
              </a:spcAft>
              <a:buClr>
                <a:schemeClr val="accent4"/>
              </a:buClr>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p:txBody>
      </p:sp>
      <p:grpSp>
        <p:nvGrpSpPr>
          <p:cNvPr id="4" name="Gruppieren 3">
            <a:extLst>
              <a:ext uri="{FF2B5EF4-FFF2-40B4-BE49-F238E27FC236}">
                <a16:creationId xmlns:a16="http://schemas.microsoft.com/office/drawing/2014/main" id="{45D2BD16-0A28-0682-0703-2368D0042771}"/>
              </a:ext>
              <a:ext uri="{C183D7F6-B498-43B3-948B-1728B52AA6E4}">
                <adec:decorative xmlns:adec="http://schemas.microsoft.com/office/drawing/2017/decorative" val="1"/>
              </a:ext>
            </a:extLst>
          </p:cNvPr>
          <p:cNvGrpSpPr/>
          <p:nvPr/>
        </p:nvGrpSpPr>
        <p:grpSpPr>
          <a:xfrm>
            <a:off x="5772151" y="10112362"/>
            <a:ext cx="1214678" cy="226591"/>
            <a:chOff x="-3384048" y="2877944"/>
            <a:chExt cx="1135402" cy="226591"/>
          </a:xfrm>
        </p:grpSpPr>
        <p:sp>
          <p:nvSpPr>
            <p:cNvPr id="6" name="Rechteck 5">
              <a:extLst>
                <a:ext uri="{FF2B5EF4-FFF2-40B4-BE49-F238E27FC236}">
                  <a16:creationId xmlns:a16="http://schemas.microsoft.com/office/drawing/2014/main" id="{58DFB7B0-F621-4039-FAEA-B3DD215EE559}"/>
                </a:ext>
              </a:extLst>
            </p:cNvPr>
            <p:cNvSpPr/>
            <p:nvPr/>
          </p:nvSpPr>
          <p:spPr>
            <a:xfrm>
              <a:off x="-3384048" y="2877944"/>
              <a:ext cx="1135402"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Schüler*innen</a:t>
              </a:r>
              <a:endParaRPr lang="en-US" sz="1000" dirty="0">
                <a:solidFill>
                  <a:schemeClr val="bg1"/>
                </a:solidFill>
                <a:latin typeface="Inria Sans" pitchFamily="2" charset="0"/>
              </a:endParaRPr>
            </a:p>
          </p:txBody>
        </p:sp>
        <p:cxnSp>
          <p:nvCxnSpPr>
            <p:cNvPr id="7" name="Gerader Verbinder 6">
              <a:extLst>
                <a:ext uri="{FF2B5EF4-FFF2-40B4-BE49-F238E27FC236}">
                  <a16:creationId xmlns:a16="http://schemas.microsoft.com/office/drawing/2014/main" id="{55C04708-1F72-A3F7-1F4F-3FC9DA222F08}"/>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8" name="Gerader Verbinder 7">
              <a:extLst>
                <a:ext uri="{FF2B5EF4-FFF2-40B4-BE49-F238E27FC236}">
                  <a16:creationId xmlns:a16="http://schemas.microsoft.com/office/drawing/2014/main" id="{4E2840D2-AD43-3D1A-980E-BBB17E79BB4E}"/>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graphicFrame>
        <p:nvGraphicFramePr>
          <p:cNvPr id="12" name="Diagramm 11" descr="Grafik: Pro-Kopf-Emissionen in Deutschland in Tonnen CO2. Je höher das Einkommen, desto höher die Emissionen">
            <a:extLst>
              <a:ext uri="{FF2B5EF4-FFF2-40B4-BE49-F238E27FC236}">
                <a16:creationId xmlns:a16="http://schemas.microsoft.com/office/drawing/2014/main" id="{BD3D4131-DEDE-EBF8-1CD8-76286D1FDEB6}"/>
              </a:ext>
            </a:extLst>
          </p:cNvPr>
          <p:cNvGraphicFramePr/>
          <p:nvPr>
            <p:extLst>
              <p:ext uri="{D42A27DB-BD31-4B8C-83A1-F6EECF244321}">
                <p14:modId xmlns:p14="http://schemas.microsoft.com/office/powerpoint/2010/main" val="1723889480"/>
              </p:ext>
            </p:extLst>
          </p:nvPr>
        </p:nvGraphicFramePr>
        <p:xfrm>
          <a:off x="386837" y="3608398"/>
          <a:ext cx="4004188" cy="3113678"/>
        </p:xfrm>
        <a:graphic>
          <a:graphicData uri="http://schemas.openxmlformats.org/drawingml/2006/chart">
            <c:chart xmlns:c="http://schemas.openxmlformats.org/drawingml/2006/chart" xmlns:r="http://schemas.openxmlformats.org/officeDocument/2006/relationships" r:id="rId3"/>
          </a:graphicData>
        </a:graphic>
      </p:graphicFrame>
      <p:grpSp>
        <p:nvGrpSpPr>
          <p:cNvPr id="15" name="Gruppieren 14">
            <a:extLst>
              <a:ext uri="{FF2B5EF4-FFF2-40B4-BE49-F238E27FC236}">
                <a16:creationId xmlns:a16="http://schemas.microsoft.com/office/drawing/2014/main" id="{5321AC6D-3C03-EF86-2A4A-B3D742DB67DC}"/>
              </a:ext>
              <a:ext uri="{C183D7F6-B498-43B3-948B-1728B52AA6E4}">
                <adec:decorative xmlns:adec="http://schemas.microsoft.com/office/drawing/2017/decorative" val="1"/>
              </a:ext>
            </a:extLst>
          </p:cNvPr>
          <p:cNvGrpSpPr/>
          <p:nvPr/>
        </p:nvGrpSpPr>
        <p:grpSpPr>
          <a:xfrm>
            <a:off x="723900" y="6286375"/>
            <a:ext cx="3492500" cy="317321"/>
            <a:chOff x="1190625" y="7815861"/>
            <a:chExt cx="5514975" cy="281061"/>
          </a:xfrm>
        </p:grpSpPr>
        <p:cxnSp>
          <p:nvCxnSpPr>
            <p:cNvPr id="13" name="Gerader Verbinder 12">
              <a:extLst>
                <a:ext uri="{FF2B5EF4-FFF2-40B4-BE49-F238E27FC236}">
                  <a16:creationId xmlns:a16="http://schemas.microsoft.com/office/drawing/2014/main" id="{DE5F3BBB-0FC4-9E14-BDE8-C8ED64AF597D}"/>
                </a:ext>
                <a:ext uri="{C183D7F6-B498-43B3-948B-1728B52AA6E4}">
                  <adec:decorative xmlns:adec="http://schemas.microsoft.com/office/drawing/2017/decorative" val="1"/>
                </a:ext>
              </a:extLst>
            </p:cNvPr>
            <p:cNvCxnSpPr>
              <a:cxnSpLocks/>
            </p:cNvCxnSpPr>
            <p:nvPr/>
          </p:nvCxnSpPr>
          <p:spPr bwMode="auto">
            <a:xfrm>
              <a:off x="1190625" y="7956391"/>
              <a:ext cx="5514975" cy="0"/>
            </a:xfrm>
            <a:prstGeom prst="line">
              <a:avLst/>
            </a:prstGeom>
            <a:solidFill>
              <a:schemeClr val="accent1"/>
            </a:solidFill>
            <a:ln w="6350" cap="flat" cmpd="sng" algn="ctr">
              <a:solidFill>
                <a:schemeClr val="tx1"/>
              </a:solidFill>
              <a:prstDash val="solid"/>
              <a:round/>
              <a:headEnd type="oval" w="sm" len="sm"/>
              <a:tailEnd type="oval" w="sm" len="sm"/>
            </a:ln>
            <a:effectLst/>
          </p:spPr>
        </p:cxnSp>
        <p:sp>
          <p:nvSpPr>
            <p:cNvPr id="14" name="Rechteck 13">
              <a:extLst>
                <a:ext uri="{FF2B5EF4-FFF2-40B4-BE49-F238E27FC236}">
                  <a16:creationId xmlns:a16="http://schemas.microsoft.com/office/drawing/2014/main" id="{4146D190-3559-12C8-BF9E-FE4DE62ED42C}"/>
                </a:ext>
              </a:extLst>
            </p:cNvPr>
            <p:cNvSpPr/>
            <p:nvPr/>
          </p:nvSpPr>
          <p:spPr>
            <a:xfrm>
              <a:off x="2819186" y="7815861"/>
              <a:ext cx="1916462" cy="2810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r>
                <a:rPr lang="de-DE" sz="1000" dirty="0">
                  <a:solidFill>
                    <a:schemeClr val="tx1"/>
                  </a:solidFill>
                  <a:latin typeface="Inria Sans" pitchFamily="2" charset="0"/>
                </a:rPr>
                <a:t>Einkommensgruppe</a:t>
              </a:r>
            </a:p>
          </p:txBody>
        </p:sp>
      </p:grpSp>
      <p:sp>
        <p:nvSpPr>
          <p:cNvPr id="17" name="Textplatzhalter 4">
            <a:extLst>
              <a:ext uri="{FF2B5EF4-FFF2-40B4-BE49-F238E27FC236}">
                <a16:creationId xmlns:a16="http://schemas.microsoft.com/office/drawing/2014/main" id="{97BD9FEB-3E89-8CBE-83A8-EF01167BE926}"/>
              </a:ext>
            </a:extLst>
          </p:cNvPr>
          <p:cNvSpPr txBox="1">
            <a:spLocks/>
          </p:cNvSpPr>
          <p:nvPr/>
        </p:nvSpPr>
        <p:spPr bwMode="auto">
          <a:xfrm>
            <a:off x="386837" y="9624807"/>
            <a:ext cx="6635755" cy="294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indent="-246596" algn="l" rtl="0" eaLnBrk="1" fontAlgn="base" hangingPunct="1">
              <a:lnSpc>
                <a:spcPct val="100000"/>
              </a:lnSpc>
              <a:spcBef>
                <a:spcPts val="0"/>
              </a:spcBef>
              <a:spcAft>
                <a:spcPts val="600"/>
              </a:spcAft>
              <a:defRPr sz="1400" b="0">
                <a:solidFill>
                  <a:schemeClr val="bg1"/>
                </a:solidFill>
                <a:latin typeface="+mn-lt"/>
                <a:ea typeface="ＭＳ Ｐゴシック" charset="0"/>
                <a:cs typeface="ＭＳ Ｐゴシック" charset="0"/>
              </a:defRPr>
            </a:lvl1pPr>
            <a:lvl2pPr marL="273050" indent="-273050" algn="l" rtl="0" eaLnBrk="1" fontAlgn="base" hangingPunct="1">
              <a:lnSpc>
                <a:spcPct val="90000"/>
              </a:lnSpc>
              <a:spcBef>
                <a:spcPts val="0"/>
              </a:spcBef>
              <a:spcAft>
                <a:spcPts val="600"/>
              </a:spcAft>
              <a:buClr>
                <a:schemeClr val="accent4"/>
              </a:buClr>
              <a:buSzPct val="120000"/>
              <a:buFont typeface="Arial" charset="0"/>
              <a:buChar char="•"/>
              <a:defRPr sz="1400">
                <a:solidFill>
                  <a:schemeClr val="tx1"/>
                </a:solidFill>
                <a:latin typeface="+mn-lt"/>
                <a:ea typeface="ＭＳ Ｐゴシック" charset="0"/>
              </a:defRPr>
            </a:lvl2pPr>
            <a:lvl3pPr marL="538163" indent="-268288" algn="l" rtl="0" eaLnBrk="1" fontAlgn="base" hangingPunct="1">
              <a:lnSpc>
                <a:spcPct val="90000"/>
              </a:lnSpc>
              <a:spcBef>
                <a:spcPts val="0"/>
              </a:spcBef>
              <a:spcAft>
                <a:spcPts val="600"/>
              </a:spcAft>
              <a:buClr>
                <a:schemeClr val="accent4"/>
              </a:buClr>
              <a:buSzPct val="120000"/>
              <a:buFont typeface="Arial" charset="0"/>
              <a:buChar char="•"/>
              <a:tabLst/>
              <a:defRPr sz="1400">
                <a:solidFill>
                  <a:schemeClr val="tx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indent="-269875" algn="l" rtl="0" eaLnBrk="1" fontAlgn="base" hangingPunct="1">
              <a:lnSpc>
                <a:spcPct val="90000"/>
              </a:lnSpc>
              <a:spcBef>
                <a:spcPts val="0"/>
              </a:spcBef>
              <a:spcAft>
                <a:spcPts val="600"/>
              </a:spcAft>
              <a:buClr>
                <a:schemeClr val="accent4"/>
              </a:buClr>
              <a:buFont typeface="Arial" panose="020B0604020202020204" pitchFamily="34" charset="0"/>
              <a:buChar char="•"/>
              <a:tabLst/>
              <a:defRPr sz="1400" b="0" i="0">
                <a:solidFill>
                  <a:schemeClr val="tx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r>
              <a:rPr lang="de-DE" sz="900" i="1" kern="0" dirty="0">
                <a:solidFill>
                  <a:schemeClr val="tx1"/>
                </a:solidFill>
                <a:latin typeface="Inria Sans" pitchFamily="2" charset="0"/>
              </a:rPr>
              <a:t>*Quelle: eigene Abbildung nach World </a:t>
            </a:r>
            <a:r>
              <a:rPr lang="de-DE" sz="900" i="1" kern="0" dirty="0" err="1">
                <a:solidFill>
                  <a:schemeClr val="tx1"/>
                </a:solidFill>
                <a:latin typeface="Inria Sans" pitchFamily="2" charset="0"/>
              </a:rPr>
              <a:t>Inequality</a:t>
            </a:r>
            <a:r>
              <a:rPr lang="de-DE" sz="900" i="1" kern="0" dirty="0">
                <a:solidFill>
                  <a:schemeClr val="tx1"/>
                </a:solidFill>
                <a:latin typeface="Inria Sans" pitchFamily="2" charset="0"/>
              </a:rPr>
              <a:t> Report, 2022: S. 198. wir2022.wid.world</a:t>
            </a:r>
          </a:p>
        </p:txBody>
      </p:sp>
      <p:graphicFrame>
        <p:nvGraphicFramePr>
          <p:cNvPr id="21" name="Tabelle 20">
            <a:extLst>
              <a:ext uri="{FF2B5EF4-FFF2-40B4-BE49-F238E27FC236}">
                <a16:creationId xmlns:a16="http://schemas.microsoft.com/office/drawing/2014/main" id="{949295E8-A274-CD16-DBFA-BEE952CF2B1A}"/>
              </a:ext>
            </a:extLst>
          </p:cNvPr>
          <p:cNvGraphicFramePr>
            <a:graphicFrameLocks noGrp="1"/>
          </p:cNvGraphicFramePr>
          <p:nvPr>
            <p:extLst>
              <p:ext uri="{D42A27DB-BD31-4B8C-83A1-F6EECF244321}">
                <p14:modId xmlns:p14="http://schemas.microsoft.com/office/powerpoint/2010/main" val="3115958176"/>
              </p:ext>
            </p:extLst>
          </p:nvPr>
        </p:nvGraphicFramePr>
        <p:xfrm>
          <a:off x="4518661" y="3608398"/>
          <a:ext cx="2653841" cy="1227800"/>
        </p:xfrm>
        <a:graphic>
          <a:graphicData uri="http://schemas.openxmlformats.org/drawingml/2006/table">
            <a:tbl>
              <a:tblPr firstRow="1" firstCol="1" bandRow="1">
                <a:tableStyleId>{5C22544A-7EE6-4342-B048-85BDC9FD1C3A}</a:tableStyleId>
              </a:tblPr>
              <a:tblGrid>
                <a:gridCol w="990599">
                  <a:extLst>
                    <a:ext uri="{9D8B030D-6E8A-4147-A177-3AD203B41FA5}">
                      <a16:colId xmlns:a16="http://schemas.microsoft.com/office/drawing/2014/main" val="3190265302"/>
                    </a:ext>
                  </a:extLst>
                </a:gridCol>
                <a:gridCol w="830580">
                  <a:extLst>
                    <a:ext uri="{9D8B030D-6E8A-4147-A177-3AD203B41FA5}">
                      <a16:colId xmlns:a16="http://schemas.microsoft.com/office/drawing/2014/main" val="761159586"/>
                    </a:ext>
                  </a:extLst>
                </a:gridCol>
                <a:gridCol w="832662">
                  <a:extLst>
                    <a:ext uri="{9D8B030D-6E8A-4147-A177-3AD203B41FA5}">
                      <a16:colId xmlns:a16="http://schemas.microsoft.com/office/drawing/2014/main" val="886073639"/>
                    </a:ext>
                  </a:extLst>
                </a:gridCol>
              </a:tblGrid>
              <a:tr h="443006">
                <a:tc>
                  <a:txBody>
                    <a:bodyPr/>
                    <a:lstStyle/>
                    <a:p>
                      <a:pPr>
                        <a:lnSpc>
                          <a:spcPct val="107000"/>
                        </a:lnSpc>
                        <a:spcAft>
                          <a:spcPts val="800"/>
                        </a:spcAft>
                      </a:pPr>
                      <a:r>
                        <a:rPr lang="en-US" sz="1000" b="1" dirty="0" err="1">
                          <a:solidFill>
                            <a:schemeClr val="tx1"/>
                          </a:solidFill>
                          <a:effectLst/>
                          <a:latin typeface="Inria Sans" pitchFamily="2" charset="0"/>
                          <a:ea typeface="Calibri" panose="020F0502020204030204" pitchFamily="34" charset="0"/>
                          <a:cs typeface="Times New Roman" panose="02020603050405020304" pitchFamily="18" charset="0"/>
                        </a:rPr>
                        <a:t>Einkommens-gruppe</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nSpc>
                          <a:spcPct val="107000"/>
                        </a:lnSpc>
                        <a:spcAft>
                          <a:spcPts val="800"/>
                        </a:spcAft>
                      </a:pPr>
                      <a:r>
                        <a:rPr lang="en-US" sz="1000" b="1" dirty="0" err="1">
                          <a:solidFill>
                            <a:schemeClr val="tx1"/>
                          </a:solidFill>
                          <a:effectLst/>
                          <a:latin typeface="Inria Sans" pitchFamily="2" charset="0"/>
                          <a:ea typeface="Calibri" panose="020F0502020204030204" pitchFamily="34" charset="0"/>
                          <a:cs typeface="Times New Roman" panose="02020603050405020304" pitchFamily="18" charset="0"/>
                        </a:rPr>
                        <a:t>Emissionen</a:t>
                      </a:r>
                      <a:r>
                        <a:rPr lang="en-US" sz="1000" b="1" dirty="0">
                          <a:solidFill>
                            <a:schemeClr val="tx1"/>
                          </a:solidFill>
                          <a:effectLst/>
                          <a:latin typeface="Inria Sans" pitchFamily="2" charset="0"/>
                          <a:ea typeface="Calibri" panose="020F0502020204030204" pitchFamily="34" charset="0"/>
                          <a:cs typeface="Times New Roman" panose="02020603050405020304" pitchFamily="18" charset="0"/>
                        </a:rPr>
                        <a:t> pro Kopf / </a:t>
                      </a:r>
                      <a:r>
                        <a:rPr lang="en-US" sz="1000" b="1" dirty="0" err="1">
                          <a:solidFill>
                            <a:schemeClr val="tx1"/>
                          </a:solidFill>
                          <a:effectLst/>
                          <a:latin typeface="Inria Sans" pitchFamily="2" charset="0"/>
                          <a:ea typeface="Calibri" panose="020F0502020204030204" pitchFamily="34" charset="0"/>
                          <a:cs typeface="Times New Roman" panose="02020603050405020304" pitchFamily="18" charset="0"/>
                        </a:rPr>
                        <a:t>Jahr</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nSpc>
                          <a:spcPct val="107000"/>
                        </a:lnSpc>
                        <a:spcAft>
                          <a:spcPts val="800"/>
                        </a:spcAft>
                      </a:pPr>
                      <a:r>
                        <a:rPr lang="en-US" sz="1000" b="1">
                          <a:solidFill>
                            <a:schemeClr val="tx1"/>
                          </a:solidFill>
                          <a:effectLst/>
                          <a:latin typeface="Inria Sans" pitchFamily="2" charset="0"/>
                          <a:ea typeface="Calibri" panose="020F0502020204030204" pitchFamily="34" charset="0"/>
                          <a:cs typeface="Times New Roman" panose="02020603050405020304" pitchFamily="18" charset="0"/>
                        </a:rPr>
                        <a:t>Anteil der Emissionen</a:t>
                      </a:r>
                      <a:endParaRPr lang="en-US" sz="10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81522691"/>
                  </a:ext>
                </a:extLst>
              </a:tr>
              <a:tr h="181054">
                <a:tc>
                  <a:txBody>
                    <a:bodyPr/>
                    <a:lstStyle/>
                    <a:p>
                      <a:pPr>
                        <a:lnSpc>
                          <a:spcPct val="107000"/>
                        </a:lnSpc>
                        <a:spcAft>
                          <a:spcPts val="800"/>
                        </a:spcAft>
                      </a:pPr>
                      <a:r>
                        <a:rPr lang="en-US" sz="1000" b="0" dirty="0" err="1">
                          <a:solidFill>
                            <a:schemeClr val="tx1"/>
                          </a:solidFill>
                          <a:effectLst/>
                          <a:latin typeface="Inria Sans" pitchFamily="2" charset="0"/>
                          <a:ea typeface="Calibri" panose="020F0502020204030204" pitchFamily="34" charset="0"/>
                          <a:cs typeface="Times New Roman" panose="02020603050405020304" pitchFamily="18" charset="0"/>
                        </a:rPr>
                        <a:t>Oberen</a:t>
                      </a:r>
                      <a:r>
                        <a:rPr lang="en-US" sz="1000" b="0" dirty="0">
                          <a:solidFill>
                            <a:schemeClr val="tx1"/>
                          </a:solidFill>
                          <a:effectLst/>
                          <a:latin typeface="Inria Sans" pitchFamily="2" charset="0"/>
                          <a:ea typeface="Calibri" panose="020F0502020204030204" pitchFamily="34" charset="0"/>
                          <a:cs typeface="Times New Roman" panose="02020603050405020304" pitchFamily="18" charset="0"/>
                        </a:rPr>
                        <a:t> 10%</a:t>
                      </a:r>
                    </a:p>
                  </a:txBody>
                  <a:tcPr marL="72000" marR="72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nSpc>
                          <a:spcPct val="107000"/>
                        </a:lnSpc>
                        <a:spcAft>
                          <a:spcPts val="800"/>
                        </a:spcAft>
                      </a:pPr>
                      <a:r>
                        <a:rPr lang="en-US" sz="1000" dirty="0">
                          <a:solidFill>
                            <a:schemeClr val="tx1"/>
                          </a:solidFill>
                          <a:effectLst/>
                          <a:latin typeface="Inria Sans" pitchFamily="2" charset="0"/>
                          <a:ea typeface="Calibri" panose="020F0502020204030204" pitchFamily="34" charset="0"/>
                          <a:cs typeface="Times New Roman" panose="02020603050405020304" pitchFamily="18" charset="0"/>
                        </a:rPr>
                        <a:t> </a:t>
                      </a:r>
                    </a:p>
                  </a:txBody>
                  <a:tcPr marL="72000" marR="72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nSpc>
                          <a:spcPct val="107000"/>
                        </a:lnSpc>
                        <a:spcAft>
                          <a:spcPts val="800"/>
                        </a:spcAft>
                      </a:pPr>
                      <a:r>
                        <a:rPr lang="en-US" sz="1000" dirty="0">
                          <a:solidFill>
                            <a:schemeClr val="tx1"/>
                          </a:solidFill>
                          <a:effectLst/>
                          <a:latin typeface="Inria Sans" pitchFamily="2" charset="0"/>
                          <a:ea typeface="Calibri" panose="020F0502020204030204" pitchFamily="34" charset="0"/>
                          <a:cs typeface="Times New Roman" panose="02020603050405020304" pitchFamily="18" charset="0"/>
                        </a:rPr>
                        <a:t> </a:t>
                      </a:r>
                    </a:p>
                  </a:txBody>
                  <a:tcPr marL="72000" marR="72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4056178504"/>
                  </a:ext>
                </a:extLst>
              </a:tr>
              <a:tr h="181054">
                <a:tc>
                  <a:txBody>
                    <a:bodyPr/>
                    <a:lstStyle/>
                    <a:p>
                      <a:pPr>
                        <a:lnSpc>
                          <a:spcPct val="107000"/>
                        </a:lnSpc>
                        <a:spcAft>
                          <a:spcPts val="800"/>
                        </a:spcAft>
                      </a:pPr>
                      <a:r>
                        <a:rPr lang="en-US" sz="1000" b="0" dirty="0" err="1">
                          <a:solidFill>
                            <a:schemeClr val="tx1"/>
                          </a:solidFill>
                          <a:effectLst/>
                          <a:latin typeface="Inria Sans" pitchFamily="2" charset="0"/>
                          <a:ea typeface="Calibri" panose="020F0502020204030204" pitchFamily="34" charset="0"/>
                          <a:cs typeface="Times New Roman" panose="02020603050405020304" pitchFamily="18" charset="0"/>
                        </a:rPr>
                        <a:t>Mittleren</a:t>
                      </a:r>
                      <a:r>
                        <a:rPr lang="en-US" sz="1000" b="0" dirty="0">
                          <a:solidFill>
                            <a:schemeClr val="tx1"/>
                          </a:solidFill>
                          <a:effectLst/>
                          <a:latin typeface="Inria Sans" pitchFamily="2" charset="0"/>
                          <a:ea typeface="Calibri" panose="020F0502020204030204" pitchFamily="34" charset="0"/>
                          <a:cs typeface="Times New Roman" panose="02020603050405020304" pitchFamily="18" charset="0"/>
                        </a:rPr>
                        <a:t> 40%</a:t>
                      </a:r>
                    </a:p>
                  </a:txBody>
                  <a:tcPr marL="72000" marR="72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nSpc>
                          <a:spcPct val="107000"/>
                        </a:lnSpc>
                        <a:spcAft>
                          <a:spcPts val="800"/>
                        </a:spcAft>
                      </a:pPr>
                      <a:r>
                        <a:rPr lang="en-US" sz="1000" dirty="0">
                          <a:solidFill>
                            <a:schemeClr val="tx1"/>
                          </a:solidFill>
                          <a:effectLst/>
                          <a:latin typeface="Inria Sans" pitchFamily="2" charset="0"/>
                          <a:ea typeface="Calibri" panose="020F0502020204030204" pitchFamily="34" charset="0"/>
                          <a:cs typeface="Times New Roman" panose="02020603050405020304" pitchFamily="18" charset="0"/>
                        </a:rPr>
                        <a:t> </a:t>
                      </a:r>
                    </a:p>
                  </a:txBody>
                  <a:tcPr marL="72000" marR="72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nSpc>
                          <a:spcPct val="107000"/>
                        </a:lnSpc>
                        <a:spcAft>
                          <a:spcPts val="800"/>
                        </a:spcAft>
                      </a:pPr>
                      <a:r>
                        <a:rPr lang="en-US" sz="1000">
                          <a:solidFill>
                            <a:schemeClr val="tx1"/>
                          </a:solidFill>
                          <a:effectLst/>
                          <a:latin typeface="Inria Sans" pitchFamily="2" charset="0"/>
                          <a:ea typeface="Calibri" panose="020F0502020204030204" pitchFamily="34" charset="0"/>
                          <a:cs typeface="Times New Roman" panose="02020603050405020304" pitchFamily="18" charset="0"/>
                        </a:rPr>
                        <a:t> </a:t>
                      </a:r>
                    </a:p>
                  </a:txBody>
                  <a:tcPr marL="72000" marR="72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946655670"/>
                  </a:ext>
                </a:extLst>
              </a:tr>
              <a:tr h="181054">
                <a:tc>
                  <a:txBody>
                    <a:bodyPr/>
                    <a:lstStyle/>
                    <a:p>
                      <a:pPr>
                        <a:lnSpc>
                          <a:spcPct val="107000"/>
                        </a:lnSpc>
                        <a:spcAft>
                          <a:spcPts val="800"/>
                        </a:spcAft>
                      </a:pPr>
                      <a:r>
                        <a:rPr lang="en-US" sz="1000" b="0" dirty="0" err="1">
                          <a:solidFill>
                            <a:schemeClr val="tx1"/>
                          </a:solidFill>
                          <a:effectLst/>
                          <a:latin typeface="Inria Sans" pitchFamily="2" charset="0"/>
                          <a:ea typeface="Calibri" panose="020F0502020204030204" pitchFamily="34" charset="0"/>
                          <a:cs typeface="Times New Roman" panose="02020603050405020304" pitchFamily="18" charset="0"/>
                        </a:rPr>
                        <a:t>Unteren</a:t>
                      </a:r>
                      <a:r>
                        <a:rPr lang="en-US" sz="1000" b="0" dirty="0">
                          <a:solidFill>
                            <a:schemeClr val="tx1"/>
                          </a:solidFill>
                          <a:effectLst/>
                          <a:latin typeface="Inria Sans" pitchFamily="2" charset="0"/>
                          <a:ea typeface="Calibri" panose="020F0502020204030204" pitchFamily="34" charset="0"/>
                          <a:cs typeface="Times New Roman" panose="02020603050405020304" pitchFamily="18" charset="0"/>
                        </a:rPr>
                        <a:t> 50%</a:t>
                      </a:r>
                    </a:p>
                  </a:txBody>
                  <a:tcPr marL="72000" marR="72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nSpc>
                          <a:spcPct val="107000"/>
                        </a:lnSpc>
                        <a:spcAft>
                          <a:spcPts val="800"/>
                        </a:spcAft>
                      </a:pPr>
                      <a:r>
                        <a:rPr lang="en-US" sz="1000">
                          <a:solidFill>
                            <a:schemeClr val="tx1"/>
                          </a:solidFill>
                          <a:effectLst/>
                          <a:latin typeface="Inria Sans" pitchFamily="2" charset="0"/>
                          <a:ea typeface="Calibri" panose="020F0502020204030204" pitchFamily="34" charset="0"/>
                          <a:cs typeface="Times New Roman" panose="02020603050405020304" pitchFamily="18" charset="0"/>
                        </a:rPr>
                        <a:t> </a:t>
                      </a:r>
                    </a:p>
                  </a:txBody>
                  <a:tcPr marL="72000" marR="72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nSpc>
                          <a:spcPct val="107000"/>
                        </a:lnSpc>
                        <a:spcAft>
                          <a:spcPts val="800"/>
                        </a:spcAft>
                      </a:pPr>
                      <a:r>
                        <a:rPr lang="en-US" sz="1000" dirty="0">
                          <a:solidFill>
                            <a:schemeClr val="tx1"/>
                          </a:solidFill>
                          <a:effectLst/>
                          <a:latin typeface="Inria Sans" pitchFamily="2" charset="0"/>
                          <a:ea typeface="Calibri" panose="020F0502020204030204" pitchFamily="34" charset="0"/>
                          <a:cs typeface="Times New Roman" panose="02020603050405020304" pitchFamily="18" charset="0"/>
                        </a:rPr>
                        <a:t> </a:t>
                      </a:r>
                    </a:p>
                  </a:txBody>
                  <a:tcPr marL="72000" marR="72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85610654"/>
                  </a:ext>
                </a:extLst>
              </a:tr>
            </a:tbl>
          </a:graphicData>
        </a:graphic>
      </p:graphicFrame>
      <p:sp>
        <p:nvSpPr>
          <p:cNvPr id="22" name="Ellipse 21">
            <a:extLst>
              <a:ext uri="{FF2B5EF4-FFF2-40B4-BE49-F238E27FC236}">
                <a16:creationId xmlns:a16="http://schemas.microsoft.com/office/drawing/2014/main" id="{E08F2FCA-C7DD-FE4B-C376-CCF8F44E8CC1}"/>
              </a:ext>
              <a:ext uri="{C183D7F6-B498-43B3-948B-1728B52AA6E4}">
                <adec:decorative xmlns:adec="http://schemas.microsoft.com/office/drawing/2017/decorative" val="1"/>
              </a:ext>
            </a:extLst>
          </p:cNvPr>
          <p:cNvSpPr/>
          <p:nvPr/>
        </p:nvSpPr>
        <p:spPr>
          <a:xfrm>
            <a:off x="5079526" y="5200035"/>
            <a:ext cx="1532110" cy="1532110"/>
          </a:xfrm>
          <a:prstGeom prst="ellipse">
            <a:avLst/>
          </a:prstGeom>
          <a:solidFill>
            <a:srgbClr val="EB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schemeClr val="bg1"/>
              </a:solidFill>
              <a:latin typeface="BundesSans Web Regular"/>
            </a:endParaRPr>
          </a:p>
        </p:txBody>
      </p:sp>
    </p:spTree>
    <p:extLst>
      <p:ext uri="{BB962C8B-B14F-4D97-AF65-F5344CB8AC3E}">
        <p14:creationId xmlns:p14="http://schemas.microsoft.com/office/powerpoint/2010/main" val="4223124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a:xfrm>
            <a:off x="386837" y="344844"/>
            <a:ext cx="6786000" cy="574096"/>
          </a:xfrm>
        </p:spPr>
        <p:txBody>
          <a:bodyPr anchor="t"/>
          <a:lstStyle/>
          <a:p>
            <a:r>
              <a:rPr lang="de-DE" sz="2400" b="1" dirty="0">
                <a:latin typeface="Inria Sans" pitchFamily="2" charset="0"/>
              </a:rPr>
              <a:t>AM4 – Vom Fußabdruck zum Handabdruck</a:t>
            </a:r>
            <a:endParaRPr lang="de-DE" sz="2400" dirty="0">
              <a:latin typeface="Inria Sans" pitchFamily="2" charset="0"/>
            </a:endParaRP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33</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lang="de-DE" sz="1000" b="1" dirty="0">
                <a:latin typeface="Inria Sans" pitchFamily="2" charset="0"/>
              </a:rPr>
              <a:t>AM4</a:t>
            </a:r>
            <a:endParaRPr lang="de-DE" sz="1000" b="1" dirty="0">
              <a:solidFill>
                <a:srgbClr val="FFFFFF"/>
              </a:solidFill>
              <a:latin typeface="Inria Sans" pitchFamily="2" charset="0"/>
            </a:endParaRP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grpSp>
        <p:nvGrpSpPr>
          <p:cNvPr id="4" name="Gruppieren 3">
            <a:extLst>
              <a:ext uri="{FF2B5EF4-FFF2-40B4-BE49-F238E27FC236}">
                <a16:creationId xmlns:a16="http://schemas.microsoft.com/office/drawing/2014/main" id="{45D2BD16-0A28-0682-0703-2368D0042771}"/>
              </a:ext>
              <a:ext uri="{C183D7F6-B498-43B3-948B-1728B52AA6E4}">
                <adec:decorative xmlns:adec="http://schemas.microsoft.com/office/drawing/2017/decorative" val="1"/>
              </a:ext>
            </a:extLst>
          </p:cNvPr>
          <p:cNvGrpSpPr/>
          <p:nvPr/>
        </p:nvGrpSpPr>
        <p:grpSpPr>
          <a:xfrm>
            <a:off x="5772151" y="10112362"/>
            <a:ext cx="1214678" cy="226591"/>
            <a:chOff x="-3384048" y="2877944"/>
            <a:chExt cx="1135402" cy="226591"/>
          </a:xfrm>
        </p:grpSpPr>
        <p:sp>
          <p:nvSpPr>
            <p:cNvPr id="6" name="Rechteck 5">
              <a:extLst>
                <a:ext uri="{FF2B5EF4-FFF2-40B4-BE49-F238E27FC236}">
                  <a16:creationId xmlns:a16="http://schemas.microsoft.com/office/drawing/2014/main" id="{58DFB7B0-F621-4039-FAEA-B3DD215EE559}"/>
                </a:ext>
              </a:extLst>
            </p:cNvPr>
            <p:cNvSpPr/>
            <p:nvPr/>
          </p:nvSpPr>
          <p:spPr>
            <a:xfrm>
              <a:off x="-3384048" y="2877944"/>
              <a:ext cx="1135402"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Schüler*innen</a:t>
              </a:r>
              <a:endParaRPr lang="en-US" sz="1000" dirty="0">
                <a:solidFill>
                  <a:schemeClr val="bg1"/>
                </a:solidFill>
                <a:latin typeface="Inria Sans" pitchFamily="2" charset="0"/>
              </a:endParaRPr>
            </a:p>
          </p:txBody>
        </p:sp>
        <p:cxnSp>
          <p:nvCxnSpPr>
            <p:cNvPr id="7" name="Gerader Verbinder 6">
              <a:extLst>
                <a:ext uri="{FF2B5EF4-FFF2-40B4-BE49-F238E27FC236}">
                  <a16:creationId xmlns:a16="http://schemas.microsoft.com/office/drawing/2014/main" id="{55C04708-1F72-A3F7-1F4F-3FC9DA222F08}"/>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8" name="Gerader Verbinder 7">
              <a:extLst>
                <a:ext uri="{FF2B5EF4-FFF2-40B4-BE49-F238E27FC236}">
                  <a16:creationId xmlns:a16="http://schemas.microsoft.com/office/drawing/2014/main" id="{4E2840D2-AD43-3D1A-980E-BBB17E79BB4E}"/>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sp>
        <p:nvSpPr>
          <p:cNvPr id="9" name="Rechteck 8">
            <a:extLst>
              <a:ext uri="{FF2B5EF4-FFF2-40B4-BE49-F238E27FC236}">
                <a16:creationId xmlns:a16="http://schemas.microsoft.com/office/drawing/2014/main" id="{7ABDA269-D14B-6A37-43CC-EE00B712998D}"/>
              </a:ext>
            </a:extLst>
          </p:cNvPr>
          <p:cNvSpPr/>
          <p:nvPr/>
        </p:nvSpPr>
        <p:spPr>
          <a:xfrm>
            <a:off x="387860" y="870201"/>
            <a:ext cx="6783954" cy="1486141"/>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a:lnSpc>
                <a:spcPct val="107000"/>
              </a:lnSpc>
              <a:spcAft>
                <a:spcPts val="800"/>
              </a:spcAft>
            </a:pPr>
            <a:r>
              <a:rPr lang="de-DE" sz="1000" b="1" dirty="0">
                <a:solidFill>
                  <a:schemeClr val="accent1"/>
                </a:solidFill>
                <a:effectLst/>
                <a:latin typeface="Inria Sans" pitchFamily="2" charset="0"/>
                <a:ea typeface="Calibri" panose="020F0502020204030204" pitchFamily="34" charset="0"/>
                <a:cs typeface="Times New Roman" panose="02020603050405020304" pitchFamily="18" charset="0"/>
              </a:rPr>
              <a:t>Wählt ein Thema aus (oder entwickelt ein eigenes):</a:t>
            </a:r>
            <a:endParaRPr lang="en-US" sz="1000" b="1" dirty="0">
              <a:solidFill>
                <a:schemeClr val="accent1"/>
              </a:solidFill>
              <a:effectLst/>
              <a:latin typeface="Inria Sans" pitchFamily="2" charset="0"/>
              <a:ea typeface="Calibri" panose="020F0502020204030204" pitchFamily="34" charset="0"/>
              <a:cs typeface="Times New Roman" panose="02020603050405020304" pitchFamily="18" charset="0"/>
            </a:endParaRPr>
          </a:p>
          <a:p>
            <a:pPr marL="176213" lvl="0" indent="-176213">
              <a:lnSpc>
                <a:spcPct val="107000"/>
              </a:lnSpc>
              <a:spcAft>
                <a:spcPts val="800"/>
              </a:spcAft>
              <a:buClr>
                <a:schemeClr val="accent4"/>
              </a:buClr>
              <a:buSzPct val="100000"/>
              <a:buFont typeface="Arial" panose="020B0604020202020204" pitchFamily="34" charset="0"/>
              <a:buChar char="•"/>
              <a:tabLst>
                <a:tab pos="457200" algn="l"/>
              </a:tabLs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Schule auf Recyclingpapier umstellen</a:t>
            </a:r>
            <a:r>
              <a:rPr lang="de-DE" sz="1000" dirty="0">
                <a:solidFill>
                  <a:schemeClr val="tx1"/>
                </a:solidFill>
                <a:effectLst/>
                <a:latin typeface="Inria Sans" pitchFamily="2" charset="0"/>
                <a:ea typeface="Calibri" panose="020F0502020204030204" pitchFamily="34" charset="0"/>
                <a:cs typeface="Times New Roman" panose="02020603050405020304" pitchFamily="18" charset="0"/>
              </a:rPr>
              <a:t> </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marL="176213" lvl="0" indent="-176213">
              <a:lnSpc>
                <a:spcPct val="107000"/>
              </a:lnSpc>
              <a:spcAft>
                <a:spcPts val="800"/>
              </a:spcAft>
              <a:buClr>
                <a:schemeClr val="accent4"/>
              </a:buClr>
              <a:buSzPct val="100000"/>
              <a:buFont typeface="Arial" panose="020B0604020202020204" pitchFamily="34" charset="0"/>
              <a:buChar char="•"/>
              <a:tabLst>
                <a:tab pos="457200" algn="l"/>
              </a:tabLs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Anteil der Fleischgerichte in der Kantine halbieren</a:t>
            </a:r>
            <a:r>
              <a:rPr lang="de-DE" sz="1000" dirty="0">
                <a:solidFill>
                  <a:schemeClr val="tx1"/>
                </a:solidFill>
                <a:effectLst/>
                <a:latin typeface="Inria Sans" pitchFamily="2" charset="0"/>
                <a:ea typeface="Calibri" panose="020F0502020204030204" pitchFamily="34" charset="0"/>
                <a:cs typeface="Times New Roman" panose="02020603050405020304" pitchFamily="18" charset="0"/>
              </a:rPr>
              <a:t> </a:t>
            </a:r>
            <a:endParaRPr lang="de-DE" sz="1000" dirty="0">
              <a:solidFill>
                <a:schemeClr val="tx1"/>
              </a:solidFill>
              <a:latin typeface="Inria Sans" pitchFamily="2" charset="0"/>
              <a:ea typeface="Calibri" panose="020F0502020204030204" pitchFamily="34" charset="0"/>
              <a:cs typeface="Times New Roman" panose="02020603050405020304" pitchFamily="18" charset="0"/>
            </a:endParaRPr>
          </a:p>
          <a:p>
            <a:pPr marL="176213" lvl="0" indent="-176213">
              <a:lnSpc>
                <a:spcPct val="107000"/>
              </a:lnSpc>
              <a:spcAft>
                <a:spcPts val="800"/>
              </a:spcAft>
              <a:buClr>
                <a:schemeClr val="accent4"/>
              </a:buClr>
              <a:buSzPct val="100000"/>
              <a:buFont typeface="Arial" panose="020B0604020202020204" pitchFamily="34" charset="0"/>
              <a:buChar char="•"/>
              <a:tabLst>
                <a:tab pos="457200" algn="l"/>
              </a:tabLs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Kleidertauschparty organisieren</a:t>
            </a:r>
            <a:r>
              <a:rPr lang="de-DE" sz="1000" dirty="0">
                <a:solidFill>
                  <a:schemeClr val="tx1"/>
                </a:solidFill>
                <a:effectLst/>
                <a:latin typeface="Inria Sans" pitchFamily="2" charset="0"/>
                <a:ea typeface="Calibri" panose="020F0502020204030204" pitchFamily="34" charset="0"/>
                <a:cs typeface="Times New Roman" panose="02020603050405020304" pitchFamily="18" charset="0"/>
              </a:rPr>
              <a:t>.</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marL="176213" lvl="0" indent="-176213">
              <a:lnSpc>
                <a:spcPct val="107000"/>
              </a:lnSpc>
              <a:spcAft>
                <a:spcPts val="800"/>
              </a:spcAft>
              <a:buClr>
                <a:schemeClr val="accent4"/>
              </a:buClr>
              <a:buSzPct val="100000"/>
              <a:buFont typeface="Arial" panose="020B0604020202020204" pitchFamily="34" charset="0"/>
              <a:buChar char="•"/>
              <a:tabLst>
                <a:tab pos="457200" algn="l"/>
              </a:tabLs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Eigenes Thema:</a:t>
            </a:r>
            <a:r>
              <a:rPr lang="de-DE" sz="1000" dirty="0">
                <a:solidFill>
                  <a:schemeClr val="tx1"/>
                </a:solidFill>
                <a:effectLst/>
                <a:latin typeface="Inria Sans" pitchFamily="2" charset="0"/>
                <a:ea typeface="Calibri" panose="020F0502020204030204" pitchFamily="34" charset="0"/>
                <a:cs typeface="Times New Roman" panose="02020603050405020304" pitchFamily="18" charset="0"/>
              </a:rPr>
              <a:t> _______________________________ (z. B. Mülltrennung, Heizungscheck, Mobilität der Schulgemeinschaft).</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p:txBody>
      </p:sp>
      <p:sp>
        <p:nvSpPr>
          <p:cNvPr id="11" name="Rechteck 10">
            <a:extLst>
              <a:ext uri="{FF2B5EF4-FFF2-40B4-BE49-F238E27FC236}">
                <a16:creationId xmlns:a16="http://schemas.microsoft.com/office/drawing/2014/main" id="{0F88DD39-FC59-1F88-E2B3-A868E329F630}"/>
              </a:ext>
            </a:extLst>
          </p:cNvPr>
          <p:cNvSpPr/>
          <p:nvPr/>
        </p:nvSpPr>
        <p:spPr>
          <a:xfrm>
            <a:off x="387860" y="4669239"/>
            <a:ext cx="3832447" cy="1485396"/>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a:lnSpc>
                <a:spcPct val="107000"/>
              </a:lnSpc>
              <a:spcAft>
                <a:spcPts val="800"/>
              </a:spcAft>
            </a:pPr>
            <a:r>
              <a:rPr lang="de-DE" sz="1000" b="1" dirty="0">
                <a:solidFill>
                  <a:schemeClr val="accent1"/>
                </a:solidFill>
                <a:latin typeface="Inria Sans" pitchFamily="2" charset="0"/>
                <a:cs typeface="Times New Roman" panose="02020603050405020304" pitchFamily="18" charset="0"/>
              </a:rPr>
              <a:t>Recherchiert 3 wichtige Fakten zu eurem Thema:</a:t>
            </a:r>
            <a:endParaRPr lang="en-US" sz="1000" b="1" dirty="0">
              <a:solidFill>
                <a:schemeClr val="accent1"/>
              </a:solidFill>
              <a:latin typeface="Inria Sans" pitchFamily="2" charset="0"/>
              <a:cs typeface="Times New Roman" panose="02020603050405020304" pitchFamily="18" charset="0"/>
            </a:endParaRPr>
          </a:p>
          <a:p>
            <a:pPr marL="228600" indent="-228600">
              <a:lnSpc>
                <a:spcPct val="107000"/>
              </a:lnSpc>
              <a:spcAft>
                <a:spcPts val="800"/>
              </a:spcAft>
              <a:buFont typeface="+mj-lt"/>
              <a:buAutoNum type="arabicPeriod"/>
            </a:pPr>
            <a:r>
              <a:rPr lang="en-US" sz="1000" dirty="0">
                <a:solidFill>
                  <a:schemeClr val="tx1"/>
                </a:solidFill>
                <a:latin typeface="Inria Sans" pitchFamily="2" charset="0"/>
                <a:cs typeface="Times New Roman" panose="02020603050405020304" pitchFamily="18" charset="0"/>
              </a:rPr>
              <a:t> </a:t>
            </a:r>
            <a:br>
              <a:rPr lang="en-US" sz="1000" dirty="0">
                <a:solidFill>
                  <a:schemeClr val="tx1"/>
                </a:solidFill>
                <a:latin typeface="Inria Sans" pitchFamily="2" charset="0"/>
                <a:cs typeface="Times New Roman" panose="02020603050405020304" pitchFamily="18" charset="0"/>
              </a:rPr>
            </a:br>
            <a:endParaRPr lang="en-US" sz="1000" dirty="0">
              <a:solidFill>
                <a:schemeClr val="tx1"/>
              </a:solidFill>
              <a:latin typeface="Inria Sans" pitchFamily="2" charset="0"/>
              <a:cs typeface="Times New Roman" panose="02020603050405020304" pitchFamily="18" charset="0"/>
            </a:endParaRPr>
          </a:p>
          <a:p>
            <a:pPr marL="228600" indent="-228600">
              <a:lnSpc>
                <a:spcPct val="107000"/>
              </a:lnSpc>
              <a:spcAft>
                <a:spcPts val="800"/>
              </a:spcAft>
              <a:buFont typeface="+mj-lt"/>
              <a:buAutoNum type="arabicPeriod"/>
            </a:pPr>
            <a:r>
              <a:rPr lang="en-US" sz="1000" dirty="0">
                <a:solidFill>
                  <a:schemeClr val="tx1"/>
                </a:solidFill>
                <a:latin typeface="Inria Sans" pitchFamily="2" charset="0"/>
                <a:cs typeface="Times New Roman" panose="02020603050405020304" pitchFamily="18" charset="0"/>
              </a:rPr>
              <a:t> </a:t>
            </a:r>
            <a:br>
              <a:rPr lang="en-US" sz="1000" dirty="0">
                <a:solidFill>
                  <a:schemeClr val="tx1"/>
                </a:solidFill>
                <a:latin typeface="Inria Sans" pitchFamily="2" charset="0"/>
                <a:cs typeface="Times New Roman" panose="02020603050405020304" pitchFamily="18" charset="0"/>
              </a:rPr>
            </a:br>
            <a:endParaRPr lang="en-US" sz="1000" dirty="0">
              <a:solidFill>
                <a:schemeClr val="tx1"/>
              </a:solidFill>
              <a:latin typeface="Inria Sans" pitchFamily="2" charset="0"/>
              <a:cs typeface="Times New Roman" panose="02020603050405020304" pitchFamily="18" charset="0"/>
            </a:endParaRPr>
          </a:p>
          <a:p>
            <a:pPr marL="228600" indent="-228600">
              <a:lnSpc>
                <a:spcPct val="107000"/>
              </a:lnSpc>
              <a:spcAft>
                <a:spcPts val="800"/>
              </a:spcAft>
              <a:buFont typeface="+mj-lt"/>
              <a:buAutoNum type="arabicPeriod"/>
            </a:pPr>
            <a:r>
              <a:rPr lang="en-US" sz="1000" dirty="0">
                <a:solidFill>
                  <a:schemeClr val="tx1"/>
                </a:solidFill>
                <a:latin typeface="Inria Sans" pitchFamily="2" charset="0"/>
                <a:cs typeface="Times New Roman" panose="02020603050405020304" pitchFamily="18" charset="0"/>
              </a:rPr>
              <a:t> </a:t>
            </a:r>
            <a:endParaRPr lang="de-DE" sz="1000" dirty="0">
              <a:solidFill>
                <a:schemeClr val="tx1"/>
              </a:solidFill>
              <a:latin typeface="Inria Sans" pitchFamily="2" charset="0"/>
              <a:cs typeface="Times New Roman" panose="02020603050405020304" pitchFamily="18" charset="0"/>
            </a:endParaRPr>
          </a:p>
          <a:p>
            <a:pPr>
              <a:lnSpc>
                <a:spcPct val="107000"/>
              </a:lnSpc>
              <a:spcAft>
                <a:spcPts val="800"/>
              </a:spcAft>
            </a:pPr>
            <a:endParaRPr lang="en-US" sz="1000" dirty="0">
              <a:solidFill>
                <a:schemeClr val="tx1"/>
              </a:solidFill>
              <a:latin typeface="Inria Sans" pitchFamily="2" charset="0"/>
              <a:cs typeface="Times New Roman" panose="02020603050405020304" pitchFamily="18" charset="0"/>
            </a:endParaRPr>
          </a:p>
          <a:p>
            <a:pPr>
              <a:lnSpc>
                <a:spcPct val="107000"/>
              </a:lnSpc>
              <a:spcAft>
                <a:spcPts val="800"/>
              </a:spcAft>
            </a:pPr>
            <a:endParaRPr lang="en-US" sz="1000" dirty="0">
              <a:solidFill>
                <a:schemeClr val="tx1"/>
              </a:solidFill>
              <a:latin typeface="Inria Sans" pitchFamily="2" charset="0"/>
              <a:cs typeface="Times New Roman" panose="02020603050405020304" pitchFamily="18" charset="0"/>
            </a:endParaRPr>
          </a:p>
        </p:txBody>
      </p:sp>
      <p:graphicFrame>
        <p:nvGraphicFramePr>
          <p:cNvPr id="16" name="Tabelle 15">
            <a:extLst>
              <a:ext uri="{FF2B5EF4-FFF2-40B4-BE49-F238E27FC236}">
                <a16:creationId xmlns:a16="http://schemas.microsoft.com/office/drawing/2014/main" id="{9F9CA169-742F-D7FD-DBA9-EC8EB2046248}"/>
              </a:ext>
            </a:extLst>
          </p:cNvPr>
          <p:cNvGraphicFramePr>
            <a:graphicFrameLocks noGrp="1"/>
          </p:cNvGraphicFramePr>
          <p:nvPr>
            <p:extLst>
              <p:ext uri="{D42A27DB-BD31-4B8C-83A1-F6EECF244321}">
                <p14:modId xmlns:p14="http://schemas.microsoft.com/office/powerpoint/2010/main" val="1149180367"/>
              </p:ext>
            </p:extLst>
          </p:nvPr>
        </p:nvGraphicFramePr>
        <p:xfrm>
          <a:off x="387860" y="2474298"/>
          <a:ext cx="6784977" cy="2081912"/>
        </p:xfrm>
        <a:graphic>
          <a:graphicData uri="http://schemas.openxmlformats.org/drawingml/2006/table">
            <a:tbl>
              <a:tblPr firstRow="1" firstCol="1" bandRow="1">
                <a:tableStyleId>{5C22544A-7EE6-4342-B048-85BDC9FD1C3A}</a:tableStyleId>
              </a:tblPr>
              <a:tblGrid>
                <a:gridCol w="948571">
                  <a:extLst>
                    <a:ext uri="{9D8B030D-6E8A-4147-A177-3AD203B41FA5}">
                      <a16:colId xmlns:a16="http://schemas.microsoft.com/office/drawing/2014/main" val="2447052877"/>
                    </a:ext>
                  </a:extLst>
                </a:gridCol>
                <a:gridCol w="2239107">
                  <a:extLst>
                    <a:ext uri="{9D8B030D-6E8A-4147-A177-3AD203B41FA5}">
                      <a16:colId xmlns:a16="http://schemas.microsoft.com/office/drawing/2014/main" val="4210855750"/>
                    </a:ext>
                  </a:extLst>
                </a:gridCol>
                <a:gridCol w="3597299">
                  <a:extLst>
                    <a:ext uri="{9D8B030D-6E8A-4147-A177-3AD203B41FA5}">
                      <a16:colId xmlns:a16="http://schemas.microsoft.com/office/drawing/2014/main" val="2646696438"/>
                    </a:ext>
                  </a:extLst>
                </a:gridCol>
              </a:tblGrid>
              <a:tr h="0">
                <a:tc gridSpan="3">
                  <a:txBody>
                    <a:bodyPr/>
                    <a:lstStyle/>
                    <a:p>
                      <a:pPr>
                        <a:lnSpc>
                          <a:spcPct val="107000"/>
                        </a:lnSpc>
                        <a:spcAft>
                          <a:spcPts val="800"/>
                        </a:spcAft>
                      </a:pPr>
                      <a:r>
                        <a:rPr lang="de-DE" sz="1000" dirty="0">
                          <a:solidFill>
                            <a:schemeClr val="accent1"/>
                          </a:solidFill>
                          <a:effectLst/>
                          <a:latin typeface="Inria Sans" pitchFamily="2" charset="0"/>
                          <a:ea typeface="Calibri" panose="020F0502020204030204" pitchFamily="34" charset="0"/>
                          <a:cs typeface="Times New Roman" panose="02020603050405020304" pitchFamily="18" charset="0"/>
                        </a:rPr>
                        <a:t>Formuliert euer Ziel. Achtet auf eine s-m-a-r-t-e Zielformulierung.</a:t>
                      </a:r>
                      <a:endParaRPr lang="en-US" sz="1000" dirty="0">
                        <a:solidFill>
                          <a:schemeClr val="accent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hMerge="1">
                  <a:txBody>
                    <a:bodyPr/>
                    <a:lstStyle/>
                    <a:p>
                      <a:pPr>
                        <a:lnSpc>
                          <a:spcPct val="107000"/>
                        </a:lnSpc>
                        <a:spcAft>
                          <a:spcPts val="800"/>
                        </a:spcAft>
                      </a:pPr>
                      <a:endParaRPr lang="en-US" sz="11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hMerge="1">
                  <a:txBody>
                    <a:bodyPr/>
                    <a:lstStyle/>
                    <a:p>
                      <a:pPr>
                        <a:lnSpc>
                          <a:spcPct val="107000"/>
                        </a:lnSpc>
                        <a:spcAft>
                          <a:spcPts val="800"/>
                        </a:spcAft>
                      </a:pPr>
                      <a:endParaRPr lang="en-US" sz="11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2613991610"/>
                  </a:ext>
                </a:extLst>
              </a:tr>
              <a:tr h="0">
                <a:tc>
                  <a:txBody>
                    <a:bodyPr/>
                    <a:lstStyle/>
                    <a:p>
                      <a:pPr>
                        <a:lnSpc>
                          <a:spcPct val="107000"/>
                        </a:lnSpc>
                        <a:spcAft>
                          <a:spcPts val="800"/>
                        </a:spcAft>
                      </a:pP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b="1" dirty="0">
                          <a:solidFill>
                            <a:schemeClr val="tx1"/>
                          </a:solidFill>
                          <a:effectLst/>
                          <a:latin typeface="Inria Sans" pitchFamily="2" charset="0"/>
                        </a:rPr>
                        <a:t>Frage</a:t>
                      </a:r>
                      <a:endParaRPr lang="en-US" sz="10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b="1" dirty="0">
                          <a:solidFill>
                            <a:schemeClr val="tx1"/>
                          </a:solidFill>
                          <a:effectLst/>
                          <a:latin typeface="Inria Sans" pitchFamily="2" charset="0"/>
                        </a:rPr>
                        <a:t>Euer Ziel</a:t>
                      </a:r>
                      <a:endParaRPr lang="en-US" sz="10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2779235332"/>
                  </a:ext>
                </a:extLst>
              </a:tr>
              <a:tr h="0">
                <a:tc>
                  <a:txBody>
                    <a:bodyPr/>
                    <a:lstStyle/>
                    <a:p>
                      <a:pPr>
                        <a:lnSpc>
                          <a:spcPct val="107000"/>
                        </a:lnSpc>
                        <a:spcAft>
                          <a:spcPts val="800"/>
                        </a:spcAft>
                      </a:pPr>
                      <a:r>
                        <a:rPr lang="de-DE" sz="1000" b="1" dirty="0">
                          <a:solidFill>
                            <a:schemeClr val="tx1"/>
                          </a:solidFill>
                          <a:effectLst/>
                          <a:latin typeface="Inria Sans" pitchFamily="2" charset="0"/>
                        </a:rPr>
                        <a:t>S</a:t>
                      </a:r>
                      <a:r>
                        <a:rPr lang="de-DE" sz="1000" b="0" dirty="0">
                          <a:solidFill>
                            <a:schemeClr val="tx1"/>
                          </a:solidFill>
                          <a:effectLst/>
                          <a:latin typeface="Inria Sans" pitchFamily="2" charset="0"/>
                        </a:rPr>
                        <a:t>pezifisch</a:t>
                      </a:r>
                      <a:endParaRPr lang="en-US" sz="10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dirty="0">
                          <a:solidFill>
                            <a:schemeClr val="tx1"/>
                          </a:solidFill>
                          <a:effectLst/>
                          <a:latin typeface="Inria Sans" pitchFamily="2" charset="0"/>
                        </a:rPr>
                        <a:t>Was genau wollt ihr ändern?</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pPr>
                      <a:endParaRPr lang="en-US" sz="1000">
                        <a:solidFill>
                          <a:schemeClr val="tx1"/>
                        </a:solidFill>
                        <a:effectLst/>
                        <a:latin typeface="Inria Sans" pitchFamily="2"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3436292682"/>
                  </a:ext>
                </a:extLst>
              </a:tr>
              <a:tr h="0">
                <a:tc>
                  <a:txBody>
                    <a:bodyPr/>
                    <a:lstStyle/>
                    <a:p>
                      <a:pPr>
                        <a:lnSpc>
                          <a:spcPct val="107000"/>
                        </a:lnSpc>
                        <a:spcAft>
                          <a:spcPts val="800"/>
                        </a:spcAft>
                      </a:pPr>
                      <a:r>
                        <a:rPr lang="de-DE" sz="1000" b="1" dirty="0">
                          <a:solidFill>
                            <a:schemeClr val="tx1"/>
                          </a:solidFill>
                          <a:effectLst/>
                          <a:latin typeface="Inria Sans" pitchFamily="2" charset="0"/>
                        </a:rPr>
                        <a:t>M</a:t>
                      </a:r>
                      <a:r>
                        <a:rPr lang="de-DE" sz="1000" b="0" dirty="0">
                          <a:solidFill>
                            <a:schemeClr val="tx1"/>
                          </a:solidFill>
                          <a:effectLst/>
                          <a:latin typeface="Inria Sans" pitchFamily="2" charset="0"/>
                        </a:rPr>
                        <a:t>essbar</a:t>
                      </a:r>
                      <a:endParaRPr lang="en-US" sz="10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dirty="0">
                          <a:solidFill>
                            <a:schemeClr val="tx1"/>
                          </a:solidFill>
                          <a:effectLst/>
                          <a:latin typeface="Inria Sans" pitchFamily="2" charset="0"/>
                        </a:rPr>
                        <a:t>Wie könnt ihr den Erfolg messen?</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pPr>
                      <a:endParaRPr lang="en-US" sz="1000">
                        <a:solidFill>
                          <a:schemeClr val="tx1"/>
                        </a:solidFill>
                        <a:effectLst/>
                        <a:latin typeface="Inria Sans" pitchFamily="2"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722580323"/>
                  </a:ext>
                </a:extLst>
              </a:tr>
              <a:tr h="0">
                <a:tc>
                  <a:txBody>
                    <a:bodyPr/>
                    <a:lstStyle/>
                    <a:p>
                      <a:pPr>
                        <a:lnSpc>
                          <a:spcPct val="107000"/>
                        </a:lnSpc>
                        <a:spcAft>
                          <a:spcPts val="800"/>
                        </a:spcAft>
                      </a:pPr>
                      <a:r>
                        <a:rPr lang="de-DE" sz="1000" b="1" dirty="0">
                          <a:solidFill>
                            <a:schemeClr val="tx1"/>
                          </a:solidFill>
                          <a:effectLst/>
                          <a:latin typeface="Inria Sans" pitchFamily="2" charset="0"/>
                        </a:rPr>
                        <a:t>A</a:t>
                      </a:r>
                      <a:r>
                        <a:rPr lang="de-DE" sz="1000" b="0" dirty="0">
                          <a:solidFill>
                            <a:schemeClr val="tx1"/>
                          </a:solidFill>
                          <a:effectLst/>
                          <a:latin typeface="Inria Sans" pitchFamily="2" charset="0"/>
                        </a:rPr>
                        <a:t>ttraktiv</a:t>
                      </a:r>
                      <a:endParaRPr lang="en-US" sz="10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a:solidFill>
                            <a:schemeClr val="tx1"/>
                          </a:solidFill>
                          <a:effectLst/>
                          <a:latin typeface="Inria Sans" pitchFamily="2" charset="0"/>
                        </a:rPr>
                        <a:t>Warum ist das gut für die Schule?</a:t>
                      </a:r>
                      <a:endParaRPr lang="en-US" sz="10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pPr>
                      <a:endParaRPr lang="en-US" sz="1000" dirty="0">
                        <a:solidFill>
                          <a:schemeClr val="tx1"/>
                        </a:solidFill>
                        <a:effectLst/>
                        <a:latin typeface="Inria Sans" pitchFamily="2"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825003370"/>
                  </a:ext>
                </a:extLst>
              </a:tr>
              <a:tr h="0">
                <a:tc>
                  <a:txBody>
                    <a:bodyPr/>
                    <a:lstStyle/>
                    <a:p>
                      <a:pPr>
                        <a:lnSpc>
                          <a:spcPct val="107000"/>
                        </a:lnSpc>
                        <a:spcAft>
                          <a:spcPts val="800"/>
                        </a:spcAft>
                      </a:pPr>
                      <a:r>
                        <a:rPr lang="de-DE" sz="1000" b="1" dirty="0">
                          <a:solidFill>
                            <a:schemeClr val="tx1"/>
                          </a:solidFill>
                          <a:effectLst/>
                          <a:latin typeface="Inria Sans" pitchFamily="2" charset="0"/>
                        </a:rPr>
                        <a:t>R</a:t>
                      </a:r>
                      <a:r>
                        <a:rPr lang="de-DE" sz="1000" b="0" dirty="0">
                          <a:solidFill>
                            <a:schemeClr val="tx1"/>
                          </a:solidFill>
                          <a:effectLst/>
                          <a:latin typeface="Inria Sans" pitchFamily="2" charset="0"/>
                        </a:rPr>
                        <a:t>ealistisch</a:t>
                      </a:r>
                      <a:endParaRPr lang="en-US" sz="10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a:solidFill>
                            <a:schemeClr val="tx1"/>
                          </a:solidFill>
                          <a:effectLst/>
                          <a:latin typeface="Inria Sans" pitchFamily="2" charset="0"/>
                        </a:rPr>
                        <a:t>Ist das umsetzbar?</a:t>
                      </a:r>
                      <a:endParaRPr lang="en-US" sz="10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pPr>
                      <a:endParaRPr lang="en-US" sz="1000">
                        <a:solidFill>
                          <a:schemeClr val="tx1"/>
                        </a:solidFill>
                        <a:effectLst/>
                        <a:latin typeface="Inria Sans" pitchFamily="2"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3656247661"/>
                  </a:ext>
                </a:extLst>
              </a:tr>
              <a:tr h="0">
                <a:tc>
                  <a:txBody>
                    <a:bodyPr/>
                    <a:lstStyle/>
                    <a:p>
                      <a:pPr>
                        <a:lnSpc>
                          <a:spcPct val="107000"/>
                        </a:lnSpc>
                        <a:spcAft>
                          <a:spcPts val="800"/>
                        </a:spcAft>
                      </a:pPr>
                      <a:r>
                        <a:rPr lang="de-DE" sz="1000" b="1" dirty="0">
                          <a:solidFill>
                            <a:schemeClr val="tx1"/>
                          </a:solidFill>
                          <a:effectLst/>
                          <a:latin typeface="Inria Sans" pitchFamily="2" charset="0"/>
                        </a:rPr>
                        <a:t>T</a:t>
                      </a:r>
                      <a:r>
                        <a:rPr lang="de-DE" sz="1000" b="0" dirty="0">
                          <a:solidFill>
                            <a:schemeClr val="tx1"/>
                          </a:solidFill>
                          <a:effectLst/>
                          <a:latin typeface="Inria Sans" pitchFamily="2" charset="0"/>
                        </a:rPr>
                        <a:t>erminiert</a:t>
                      </a:r>
                      <a:endParaRPr lang="en-US" sz="10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dirty="0">
                          <a:solidFill>
                            <a:schemeClr val="tx1"/>
                          </a:solidFill>
                          <a:effectLst/>
                          <a:latin typeface="Inria Sans" pitchFamily="2" charset="0"/>
                        </a:rPr>
                        <a:t>Bis wann wollt ihr das schaffen?</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pPr>
                      <a:endParaRPr lang="en-US" sz="1000" dirty="0">
                        <a:solidFill>
                          <a:schemeClr val="tx1"/>
                        </a:solidFill>
                        <a:effectLst/>
                        <a:latin typeface="Inria Sans" pitchFamily="2"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2066111048"/>
                  </a:ext>
                </a:extLst>
              </a:tr>
            </a:tbl>
          </a:graphicData>
        </a:graphic>
      </p:graphicFrame>
      <p:sp>
        <p:nvSpPr>
          <p:cNvPr id="18" name="Rechteck 17">
            <a:extLst>
              <a:ext uri="{FF2B5EF4-FFF2-40B4-BE49-F238E27FC236}">
                <a16:creationId xmlns:a16="http://schemas.microsoft.com/office/drawing/2014/main" id="{EB29D080-95D5-A5CC-D2A7-C8477B193DCF}"/>
              </a:ext>
            </a:extLst>
          </p:cNvPr>
          <p:cNvSpPr/>
          <p:nvPr/>
        </p:nvSpPr>
        <p:spPr>
          <a:xfrm>
            <a:off x="4349262" y="4669238"/>
            <a:ext cx="2823575" cy="1485396"/>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a:lnSpc>
                <a:spcPct val="107000"/>
              </a:lnSpc>
              <a:spcAft>
                <a:spcPts val="800"/>
              </a:spcAft>
            </a:pPr>
            <a:r>
              <a:rPr lang="de-DE" sz="1000" b="1" dirty="0">
                <a:solidFill>
                  <a:schemeClr val="accent1"/>
                </a:solidFill>
                <a:latin typeface="Inria Sans" pitchFamily="2" charset="0"/>
                <a:cs typeface="Times New Roman" panose="02020603050405020304" pitchFamily="18" charset="0"/>
              </a:rPr>
              <a:t>Sammelt Daten und recherchiert. </a:t>
            </a:r>
            <a:br>
              <a:rPr lang="de-DE" sz="1000" dirty="0">
                <a:solidFill>
                  <a:schemeClr val="tx1"/>
                </a:solidFill>
                <a:latin typeface="Inria Sans" pitchFamily="2" charset="0"/>
                <a:cs typeface="Times New Roman" panose="02020603050405020304" pitchFamily="18" charset="0"/>
              </a:rPr>
            </a:br>
            <a:r>
              <a:rPr lang="de-DE" sz="1000" dirty="0">
                <a:solidFill>
                  <a:schemeClr val="tx1"/>
                </a:solidFill>
                <a:latin typeface="Inria Sans" pitchFamily="2" charset="0"/>
                <a:cs typeface="Times New Roman" panose="02020603050405020304" pitchFamily="18" charset="0"/>
              </a:rPr>
              <a:t>Z.B.: Wie oft gibt es Fleisch in der Kantine? Wie viel Emissionen verursachen die Gerichte?</a:t>
            </a:r>
            <a:endParaRPr lang="en-US" sz="1000" dirty="0">
              <a:solidFill>
                <a:schemeClr val="tx1"/>
              </a:solidFill>
              <a:latin typeface="Inria Sans" pitchFamily="2" charset="0"/>
              <a:cs typeface="Times New Roman" panose="02020603050405020304" pitchFamily="18" charset="0"/>
            </a:endParaRPr>
          </a:p>
        </p:txBody>
      </p:sp>
      <p:sp>
        <p:nvSpPr>
          <p:cNvPr id="19" name="Rechteck 18">
            <a:extLst>
              <a:ext uri="{FF2B5EF4-FFF2-40B4-BE49-F238E27FC236}">
                <a16:creationId xmlns:a16="http://schemas.microsoft.com/office/drawing/2014/main" id="{E3BF2346-81AC-189A-5328-EE94A9A90215}"/>
              </a:ext>
            </a:extLst>
          </p:cNvPr>
          <p:cNvSpPr/>
          <p:nvPr/>
        </p:nvSpPr>
        <p:spPr>
          <a:xfrm>
            <a:off x="387860" y="6267663"/>
            <a:ext cx="2172460" cy="1912022"/>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a:lnSpc>
                <a:spcPct val="107000"/>
              </a:lnSpc>
              <a:spcAft>
                <a:spcPts val="800"/>
              </a:spcAft>
            </a:pPr>
            <a:r>
              <a:rPr lang="de-DE" sz="1000" b="1" dirty="0">
                <a:solidFill>
                  <a:schemeClr val="accent1"/>
                </a:solidFill>
                <a:latin typeface="Inria Sans" pitchFamily="2" charset="0"/>
                <a:cs typeface="Times New Roman" panose="02020603050405020304" pitchFamily="18" charset="0"/>
              </a:rPr>
              <a:t>Verteilt Aufgaben in eurer Gruppe:</a:t>
            </a:r>
          </a:p>
          <a:p>
            <a:pPr marL="176213" indent="-176213">
              <a:lnSpc>
                <a:spcPct val="107000"/>
              </a:lnSpc>
              <a:spcAft>
                <a:spcPts val="800"/>
              </a:spcAft>
              <a:buClr>
                <a:schemeClr val="accent4"/>
              </a:buClr>
              <a:buSzPct val="100000"/>
              <a:buFont typeface="Arial" panose="020B0604020202020204" pitchFamily="34" charset="0"/>
              <a:buChar char="•"/>
              <a:tabLst>
                <a:tab pos="457200" algn="l"/>
              </a:tabLst>
            </a:pPr>
            <a:r>
              <a:rPr lang="de-DE" sz="1000" dirty="0">
                <a:solidFill>
                  <a:schemeClr val="tx1"/>
                </a:solidFill>
                <a:latin typeface="Inria Sans" pitchFamily="2" charset="0"/>
                <a:cs typeface="Times New Roman" panose="02020603050405020304" pitchFamily="18" charset="0"/>
              </a:rPr>
              <a:t>Sprecher*in (kontaktiert Schulleitung/Kantine)</a:t>
            </a:r>
          </a:p>
          <a:p>
            <a:pPr marL="176213" indent="-176213">
              <a:lnSpc>
                <a:spcPct val="107000"/>
              </a:lnSpc>
              <a:spcAft>
                <a:spcPts val="800"/>
              </a:spcAft>
              <a:buClr>
                <a:schemeClr val="accent4"/>
              </a:buClr>
              <a:buSzPct val="100000"/>
              <a:buFont typeface="Arial" panose="020B0604020202020204" pitchFamily="34" charset="0"/>
              <a:buChar char="•"/>
              <a:tabLst>
                <a:tab pos="457200" algn="l"/>
              </a:tabLst>
            </a:pPr>
            <a:r>
              <a:rPr lang="de-DE" sz="1000" dirty="0">
                <a:solidFill>
                  <a:schemeClr val="tx1"/>
                </a:solidFill>
                <a:latin typeface="Inria Sans" pitchFamily="2" charset="0"/>
                <a:cs typeface="Times New Roman" panose="02020603050405020304" pitchFamily="18" charset="0"/>
              </a:rPr>
              <a:t>Recherche (sammelt Fakten)</a:t>
            </a:r>
          </a:p>
          <a:p>
            <a:pPr marL="176213" indent="-176213">
              <a:lnSpc>
                <a:spcPct val="107000"/>
              </a:lnSpc>
              <a:spcAft>
                <a:spcPts val="800"/>
              </a:spcAft>
              <a:buClr>
                <a:schemeClr val="accent4"/>
              </a:buClr>
              <a:buSzPct val="100000"/>
              <a:buFont typeface="Arial" panose="020B0604020202020204" pitchFamily="34" charset="0"/>
              <a:buChar char="•"/>
              <a:tabLst>
                <a:tab pos="457200" algn="l"/>
              </a:tabLst>
            </a:pPr>
            <a:r>
              <a:rPr lang="de-DE" sz="1000" dirty="0">
                <a:solidFill>
                  <a:schemeClr val="tx1"/>
                </a:solidFill>
                <a:latin typeface="Inria Sans" pitchFamily="2" charset="0"/>
                <a:cs typeface="Times New Roman" panose="02020603050405020304" pitchFamily="18" charset="0"/>
              </a:rPr>
              <a:t>Organisator*in </a:t>
            </a:r>
            <a:br>
              <a:rPr lang="de-DE" sz="1000" dirty="0">
                <a:solidFill>
                  <a:schemeClr val="tx1"/>
                </a:solidFill>
                <a:latin typeface="Inria Sans" pitchFamily="2" charset="0"/>
                <a:cs typeface="Times New Roman" panose="02020603050405020304" pitchFamily="18" charset="0"/>
              </a:rPr>
            </a:br>
            <a:r>
              <a:rPr lang="de-DE" sz="1000" dirty="0">
                <a:solidFill>
                  <a:schemeClr val="tx1"/>
                </a:solidFill>
                <a:latin typeface="Inria Sans" pitchFamily="2" charset="0"/>
                <a:cs typeface="Times New Roman" panose="02020603050405020304" pitchFamily="18" charset="0"/>
              </a:rPr>
              <a:t>(plant Termine, Material)</a:t>
            </a:r>
          </a:p>
          <a:p>
            <a:pPr marL="176213" indent="-176213">
              <a:lnSpc>
                <a:spcPct val="107000"/>
              </a:lnSpc>
              <a:spcAft>
                <a:spcPts val="800"/>
              </a:spcAft>
              <a:buClr>
                <a:schemeClr val="accent4"/>
              </a:buClr>
              <a:buSzPct val="100000"/>
              <a:buFont typeface="Arial" panose="020B0604020202020204" pitchFamily="34" charset="0"/>
              <a:buChar char="•"/>
              <a:tabLst>
                <a:tab pos="457200" algn="l"/>
              </a:tabLst>
            </a:pPr>
            <a:r>
              <a:rPr lang="de-DE" sz="1000" dirty="0">
                <a:solidFill>
                  <a:schemeClr val="tx1"/>
                </a:solidFill>
                <a:latin typeface="Inria Sans" pitchFamily="2" charset="0"/>
                <a:cs typeface="Times New Roman" panose="02020603050405020304" pitchFamily="18" charset="0"/>
              </a:rPr>
              <a:t>Werber*in </a:t>
            </a:r>
            <a:br>
              <a:rPr lang="de-DE" sz="1000" dirty="0">
                <a:solidFill>
                  <a:schemeClr val="tx1"/>
                </a:solidFill>
                <a:latin typeface="Inria Sans" pitchFamily="2" charset="0"/>
                <a:cs typeface="Times New Roman" panose="02020603050405020304" pitchFamily="18" charset="0"/>
              </a:rPr>
            </a:br>
            <a:r>
              <a:rPr lang="de-DE" sz="1000" dirty="0">
                <a:solidFill>
                  <a:schemeClr val="tx1"/>
                </a:solidFill>
                <a:latin typeface="Inria Sans" pitchFamily="2" charset="0"/>
                <a:cs typeface="Times New Roman" panose="02020603050405020304" pitchFamily="18" charset="0"/>
              </a:rPr>
              <a:t>(macht Plakate/</a:t>
            </a:r>
            <a:r>
              <a:rPr lang="de-DE" sz="1000" dirty="0" err="1">
                <a:solidFill>
                  <a:schemeClr val="tx1"/>
                </a:solidFill>
                <a:latin typeface="Inria Sans" pitchFamily="2" charset="0"/>
                <a:cs typeface="Times New Roman" panose="02020603050405020304" pitchFamily="18" charset="0"/>
              </a:rPr>
              <a:t>Social</a:t>
            </a:r>
            <a:r>
              <a:rPr lang="de-DE" sz="1000" dirty="0">
                <a:solidFill>
                  <a:schemeClr val="tx1"/>
                </a:solidFill>
                <a:latin typeface="Inria Sans" pitchFamily="2" charset="0"/>
                <a:cs typeface="Times New Roman" panose="02020603050405020304" pitchFamily="18" charset="0"/>
              </a:rPr>
              <a:t>-Media)</a:t>
            </a:r>
          </a:p>
        </p:txBody>
      </p:sp>
      <p:sp>
        <p:nvSpPr>
          <p:cNvPr id="20" name="Rechteck 19">
            <a:extLst>
              <a:ext uri="{FF2B5EF4-FFF2-40B4-BE49-F238E27FC236}">
                <a16:creationId xmlns:a16="http://schemas.microsoft.com/office/drawing/2014/main" id="{15A7694F-6268-F9DC-ABD7-5B7AF86A7E6B}"/>
              </a:ext>
            </a:extLst>
          </p:cNvPr>
          <p:cNvSpPr/>
          <p:nvPr/>
        </p:nvSpPr>
        <p:spPr>
          <a:xfrm>
            <a:off x="5772151" y="8292710"/>
            <a:ext cx="1400686" cy="1487079"/>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algn="ctr">
              <a:lnSpc>
                <a:spcPct val="107000"/>
              </a:lnSpc>
              <a:spcAft>
                <a:spcPts val="800"/>
              </a:spcAft>
            </a:pPr>
            <a:r>
              <a:rPr lang="de-DE" sz="1000" b="1" dirty="0">
                <a:solidFill>
                  <a:schemeClr val="accent1"/>
                </a:solidFill>
                <a:latin typeface="Inria Sans" pitchFamily="2" charset="0"/>
                <a:cs typeface="Times New Roman" panose="02020603050405020304" pitchFamily="18" charset="0"/>
              </a:rPr>
              <a:t>Entwerft ein Logo für eure Idee!</a:t>
            </a:r>
            <a:endParaRPr lang="de-DE" sz="800" b="1" dirty="0">
              <a:solidFill>
                <a:schemeClr val="accent1"/>
              </a:solidFill>
              <a:latin typeface="Inria Sans" pitchFamily="2" charset="0"/>
              <a:cs typeface="Times New Roman" panose="02020603050405020304" pitchFamily="18" charset="0"/>
            </a:endParaRPr>
          </a:p>
        </p:txBody>
      </p:sp>
      <p:graphicFrame>
        <p:nvGraphicFramePr>
          <p:cNvPr id="24" name="Tabelle 23">
            <a:extLst>
              <a:ext uri="{FF2B5EF4-FFF2-40B4-BE49-F238E27FC236}">
                <a16:creationId xmlns:a16="http://schemas.microsoft.com/office/drawing/2014/main" id="{56C3FC65-060C-70C9-F428-9B0F9858345D}"/>
              </a:ext>
            </a:extLst>
          </p:cNvPr>
          <p:cNvGraphicFramePr>
            <a:graphicFrameLocks noGrp="1"/>
          </p:cNvGraphicFramePr>
          <p:nvPr>
            <p:extLst>
              <p:ext uri="{D42A27DB-BD31-4B8C-83A1-F6EECF244321}">
                <p14:modId xmlns:p14="http://schemas.microsoft.com/office/powerpoint/2010/main" val="1111162361"/>
              </p:ext>
            </p:extLst>
          </p:nvPr>
        </p:nvGraphicFramePr>
        <p:xfrm>
          <a:off x="2667000" y="6267663"/>
          <a:ext cx="4505837" cy="1912019"/>
        </p:xfrm>
        <a:graphic>
          <a:graphicData uri="http://schemas.openxmlformats.org/drawingml/2006/table">
            <a:tbl>
              <a:tblPr firstRow="1" firstCol="1" bandRow="1">
                <a:tableStyleId>{5C22544A-7EE6-4342-B048-85BDC9FD1C3A}</a:tableStyleId>
              </a:tblPr>
              <a:tblGrid>
                <a:gridCol w="2176489">
                  <a:extLst>
                    <a:ext uri="{9D8B030D-6E8A-4147-A177-3AD203B41FA5}">
                      <a16:colId xmlns:a16="http://schemas.microsoft.com/office/drawing/2014/main" val="2447052877"/>
                    </a:ext>
                  </a:extLst>
                </a:gridCol>
                <a:gridCol w="2329348">
                  <a:extLst>
                    <a:ext uri="{9D8B030D-6E8A-4147-A177-3AD203B41FA5}">
                      <a16:colId xmlns:a16="http://schemas.microsoft.com/office/drawing/2014/main" val="4210855750"/>
                    </a:ext>
                  </a:extLst>
                </a:gridCol>
              </a:tblGrid>
              <a:tr h="417449">
                <a:tc gridSpan="2">
                  <a:txBody>
                    <a:bodyPr/>
                    <a:lstStyle/>
                    <a:p>
                      <a:pPr>
                        <a:lnSpc>
                          <a:spcPct val="107000"/>
                        </a:lnSpc>
                        <a:spcAft>
                          <a:spcPts val="800"/>
                        </a:spcAft>
                      </a:pPr>
                      <a:r>
                        <a:rPr lang="de-DE" sz="1000" dirty="0">
                          <a:solidFill>
                            <a:schemeClr val="accent1"/>
                          </a:solidFill>
                          <a:latin typeface="Inria Sans" pitchFamily="2" charset="0"/>
                          <a:cs typeface="Times New Roman" panose="02020603050405020304" pitchFamily="18" charset="0"/>
                        </a:rPr>
                        <a:t>Hindernisse und Lösungen: </a:t>
                      </a:r>
                      <a:br>
                        <a:rPr lang="de-DE" sz="1000" dirty="0">
                          <a:solidFill>
                            <a:schemeClr val="accent1"/>
                          </a:solidFill>
                          <a:latin typeface="Inria Sans" pitchFamily="2" charset="0"/>
                          <a:cs typeface="Times New Roman" panose="02020603050405020304" pitchFamily="18" charset="0"/>
                        </a:rPr>
                      </a:br>
                      <a:r>
                        <a:rPr lang="de-DE" sz="1000" dirty="0">
                          <a:solidFill>
                            <a:schemeClr val="accent1"/>
                          </a:solidFill>
                          <a:latin typeface="Inria Sans" pitchFamily="2" charset="0"/>
                          <a:cs typeface="Times New Roman" panose="02020603050405020304" pitchFamily="18" charset="0"/>
                        </a:rPr>
                        <a:t>Überlegt, was schiefgehen könnte und wie ihr es lösen könnt.</a:t>
                      </a: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hMerge="1">
                  <a:txBody>
                    <a:bodyPr/>
                    <a:lstStyle/>
                    <a:p>
                      <a:pPr>
                        <a:lnSpc>
                          <a:spcPct val="107000"/>
                        </a:lnSpc>
                        <a:spcAft>
                          <a:spcPts val="800"/>
                        </a:spcAft>
                      </a:pPr>
                      <a:endParaRPr lang="en-US" sz="11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2613991610"/>
                  </a:ext>
                </a:extLst>
              </a:tr>
              <a:tr h="242223">
                <a:tc>
                  <a:txBody>
                    <a:bodyPr/>
                    <a:lstStyle/>
                    <a:p>
                      <a:pPr>
                        <a:lnSpc>
                          <a:spcPct val="107000"/>
                        </a:lnSpc>
                        <a:spcAft>
                          <a:spcPts val="8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Mögliches Hindernis</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Unsere Lösung</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2779235332"/>
                  </a:ext>
                </a:extLst>
              </a:tr>
              <a:tr h="417449">
                <a:tc>
                  <a:txBody>
                    <a:bodyPr/>
                    <a:lstStyle/>
                    <a:p>
                      <a:pPr>
                        <a:lnSpc>
                          <a:spcPct val="107000"/>
                        </a:lnSpc>
                        <a:spcAft>
                          <a:spcPts val="800"/>
                        </a:spcAft>
                      </a:pPr>
                      <a:r>
                        <a:rPr lang="de-DE" sz="1000" b="0" i="1" dirty="0" err="1">
                          <a:solidFill>
                            <a:schemeClr val="tx1"/>
                          </a:solidFill>
                          <a:effectLst/>
                          <a:latin typeface="Inria Sans" pitchFamily="2" charset="0"/>
                          <a:ea typeface="Calibri" panose="020F0502020204030204" pitchFamily="34" charset="0"/>
                          <a:cs typeface="Times New Roman" panose="02020603050405020304" pitchFamily="18" charset="0"/>
                        </a:rPr>
                        <a:t>Bsp</a:t>
                      </a:r>
                      <a:r>
                        <a:rPr lang="de-DE" sz="1000" b="0" i="1" dirty="0">
                          <a:solidFill>
                            <a:schemeClr val="tx1"/>
                          </a:solidFill>
                          <a:effectLst/>
                          <a:latin typeface="Inria Sans" pitchFamily="2" charset="0"/>
                          <a:ea typeface="Calibri" panose="020F0502020204030204" pitchFamily="34" charset="0"/>
                          <a:cs typeface="Times New Roman" panose="02020603050405020304" pitchFamily="18" charset="0"/>
                        </a:rPr>
                        <a:t>.:„Die Kantine will nicht mitmachen.“</a:t>
                      </a:r>
                      <a:endParaRPr lang="en-US" sz="10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i="1" dirty="0">
                          <a:solidFill>
                            <a:schemeClr val="tx1"/>
                          </a:solidFill>
                          <a:effectLst/>
                          <a:latin typeface="Inria Sans" pitchFamily="2" charset="0"/>
                          <a:ea typeface="Calibri" panose="020F0502020204030204" pitchFamily="34" charset="0"/>
                          <a:cs typeface="Times New Roman" panose="02020603050405020304" pitchFamily="18" charset="0"/>
                        </a:rPr>
                        <a:t>„Wir machen eine Umfrage: ‚Würdet ihr vegetarisch essen?‘“</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3436292682"/>
                  </a:ext>
                </a:extLst>
              </a:tr>
              <a:tr h="417449">
                <a:tc>
                  <a:txBody>
                    <a:bodyPr/>
                    <a:lstStyle/>
                    <a:p>
                      <a:pPr>
                        <a:lnSpc>
                          <a:spcPct val="107000"/>
                        </a:lnSpc>
                      </a:pPr>
                      <a:endParaRPr lang="en-US" sz="1000" dirty="0">
                        <a:solidFill>
                          <a:schemeClr val="tx1"/>
                        </a:solidFill>
                        <a:effectLst/>
                        <a:latin typeface="Inria Sans" pitchFamily="2"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dirty="0">
                          <a:solidFill>
                            <a:schemeClr val="tx1"/>
                          </a:solidFill>
                          <a:effectLst/>
                          <a:latin typeface="Inria Sans" pitchFamily="2" charset="0"/>
                          <a:ea typeface="Calibri" panose="020F0502020204030204" pitchFamily="34" charset="0"/>
                          <a:cs typeface="Times New Roman" panose="02020603050405020304" pitchFamily="18" charset="0"/>
                        </a:rPr>
                        <a:t> </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722580323"/>
                  </a:ext>
                </a:extLst>
              </a:tr>
              <a:tr h="417449">
                <a:tc>
                  <a:txBody>
                    <a:bodyPr/>
                    <a:lstStyle/>
                    <a:p>
                      <a:pPr>
                        <a:lnSpc>
                          <a:spcPct val="107000"/>
                        </a:lnSpc>
                        <a:spcAft>
                          <a:spcPts val="800"/>
                        </a:spcAft>
                      </a:pPr>
                      <a:r>
                        <a:rPr lang="de-DE" sz="1000" dirty="0">
                          <a:effectLst/>
                          <a:latin typeface="Inria Sans" pitchFamily="2" charset="0"/>
                          <a:ea typeface="Calibri" panose="020F0502020204030204" pitchFamily="34" charset="0"/>
                          <a:cs typeface="Times New Roman" panose="02020603050405020304" pitchFamily="18" charset="0"/>
                        </a:rPr>
                        <a:t> </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pPr>
                      <a:endParaRPr lang="en-US" sz="1000" dirty="0">
                        <a:effectLst/>
                        <a:latin typeface="Inria Sans" pitchFamily="2"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825003370"/>
                  </a:ext>
                </a:extLst>
              </a:tr>
            </a:tbl>
          </a:graphicData>
        </a:graphic>
      </p:graphicFrame>
      <p:graphicFrame>
        <p:nvGraphicFramePr>
          <p:cNvPr id="25" name="Tabelle 24">
            <a:extLst>
              <a:ext uri="{FF2B5EF4-FFF2-40B4-BE49-F238E27FC236}">
                <a16:creationId xmlns:a16="http://schemas.microsoft.com/office/drawing/2014/main" id="{10379BDE-D357-564F-6D63-755484F85F28}"/>
              </a:ext>
            </a:extLst>
          </p:cNvPr>
          <p:cNvGraphicFramePr>
            <a:graphicFrameLocks noGrp="1"/>
          </p:cNvGraphicFramePr>
          <p:nvPr>
            <p:extLst>
              <p:ext uri="{D42A27DB-BD31-4B8C-83A1-F6EECF244321}">
                <p14:modId xmlns:p14="http://schemas.microsoft.com/office/powerpoint/2010/main" val="1277314859"/>
              </p:ext>
            </p:extLst>
          </p:nvPr>
        </p:nvGraphicFramePr>
        <p:xfrm>
          <a:off x="387861" y="8292710"/>
          <a:ext cx="2450588" cy="1487080"/>
        </p:xfrm>
        <a:graphic>
          <a:graphicData uri="http://schemas.openxmlformats.org/drawingml/2006/table">
            <a:tbl>
              <a:tblPr firstRow="1" firstCol="1" bandRow="1">
                <a:tableStyleId>{5C22544A-7EE6-4342-B048-85BDC9FD1C3A}</a:tableStyleId>
              </a:tblPr>
              <a:tblGrid>
                <a:gridCol w="780326">
                  <a:extLst>
                    <a:ext uri="{9D8B030D-6E8A-4147-A177-3AD203B41FA5}">
                      <a16:colId xmlns:a16="http://schemas.microsoft.com/office/drawing/2014/main" val="2447052877"/>
                    </a:ext>
                  </a:extLst>
                </a:gridCol>
                <a:gridCol w="835131">
                  <a:extLst>
                    <a:ext uri="{9D8B030D-6E8A-4147-A177-3AD203B41FA5}">
                      <a16:colId xmlns:a16="http://schemas.microsoft.com/office/drawing/2014/main" val="4210855750"/>
                    </a:ext>
                  </a:extLst>
                </a:gridCol>
                <a:gridCol w="835131">
                  <a:extLst>
                    <a:ext uri="{9D8B030D-6E8A-4147-A177-3AD203B41FA5}">
                      <a16:colId xmlns:a16="http://schemas.microsoft.com/office/drawing/2014/main" val="3743738118"/>
                    </a:ext>
                  </a:extLst>
                </a:gridCol>
              </a:tblGrid>
              <a:tr h="208358">
                <a:tc gridSpan="3">
                  <a:txBody>
                    <a:bodyPr/>
                    <a:lstStyle/>
                    <a:p>
                      <a:pPr>
                        <a:lnSpc>
                          <a:spcPct val="107000"/>
                        </a:lnSpc>
                        <a:spcAft>
                          <a:spcPts val="800"/>
                        </a:spcAft>
                      </a:pPr>
                      <a:r>
                        <a:rPr lang="de-DE" sz="1000" dirty="0">
                          <a:solidFill>
                            <a:schemeClr val="accent1"/>
                          </a:solidFill>
                          <a:latin typeface="Inria Sans" pitchFamily="2" charset="0"/>
                          <a:cs typeface="Times New Roman" panose="02020603050405020304" pitchFamily="18" charset="0"/>
                        </a:rPr>
                        <a:t>Erstellt eine To-Do-Liste.</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hMerge="1">
                  <a:txBody>
                    <a:bodyPr/>
                    <a:lstStyle/>
                    <a:p>
                      <a:pPr>
                        <a:lnSpc>
                          <a:spcPct val="107000"/>
                        </a:lnSpc>
                        <a:spcAft>
                          <a:spcPts val="800"/>
                        </a:spcAft>
                      </a:pPr>
                      <a:endParaRPr lang="en-US" sz="11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hMerge="1">
                  <a:txBody>
                    <a:bodyPr/>
                    <a:lstStyle/>
                    <a:p>
                      <a:pPr>
                        <a:lnSpc>
                          <a:spcPct val="107000"/>
                        </a:lnSpc>
                        <a:spcAft>
                          <a:spcPts val="800"/>
                        </a:spcAft>
                      </a:pPr>
                      <a:endParaRPr lang="de-DE" sz="1000" dirty="0">
                        <a:solidFill>
                          <a:schemeClr val="accent1"/>
                        </a:solidFill>
                        <a:latin typeface="Inria Sans" pitchFamily="2"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2613991610"/>
                  </a:ext>
                </a:extLst>
              </a:tr>
              <a:tr h="208358">
                <a:tc>
                  <a:txBody>
                    <a:bodyPr/>
                    <a:lstStyle/>
                    <a:p>
                      <a:pPr>
                        <a:lnSpc>
                          <a:spcPct val="107000"/>
                        </a:lnSpc>
                        <a:spcAft>
                          <a:spcPts val="800"/>
                        </a:spcAft>
                      </a:pPr>
                      <a:r>
                        <a:rPr lang="de-DE" sz="1000" dirty="0">
                          <a:solidFill>
                            <a:schemeClr val="tx1"/>
                          </a:solidFill>
                          <a:effectLst/>
                          <a:latin typeface="Inria Sans" pitchFamily="2" charset="0"/>
                          <a:ea typeface="Calibri" panose="020F0502020204030204" pitchFamily="34" charset="0"/>
                          <a:cs typeface="Times New Roman" panose="02020603050405020304" pitchFamily="18" charset="0"/>
                        </a:rPr>
                        <a:t>Wer</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Macht was</a:t>
                      </a:r>
                      <a:endParaRPr lang="en-US" sz="10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Bis wann?</a:t>
                      </a:r>
                      <a:endParaRPr lang="en-US" sz="10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2779235332"/>
                  </a:ext>
                </a:extLst>
              </a:tr>
              <a:tr h="208358">
                <a:tc>
                  <a:txBody>
                    <a:bodyPr/>
                    <a:lstStyle/>
                    <a:p>
                      <a:pPr>
                        <a:lnSpc>
                          <a:spcPct val="107000"/>
                        </a:lnSpc>
                        <a:spcAft>
                          <a:spcPts val="800"/>
                        </a:spcAft>
                      </a:pPr>
                      <a:endParaRPr lang="en-US" sz="10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3436292682"/>
                  </a:ext>
                </a:extLst>
              </a:tr>
              <a:tr h="208358">
                <a:tc>
                  <a:txBody>
                    <a:bodyPr/>
                    <a:lstStyle/>
                    <a:p>
                      <a:pPr>
                        <a:lnSpc>
                          <a:spcPct val="107000"/>
                        </a:lnSpc>
                      </a:pPr>
                      <a:endParaRPr lang="en-US" sz="1000" dirty="0">
                        <a:solidFill>
                          <a:schemeClr val="tx1"/>
                        </a:solidFill>
                        <a:effectLst/>
                        <a:latin typeface="Inria Sans" pitchFamily="2"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dirty="0">
                          <a:solidFill>
                            <a:schemeClr val="tx1"/>
                          </a:solidFill>
                          <a:effectLst/>
                          <a:latin typeface="Inria Sans" pitchFamily="2" charset="0"/>
                          <a:ea typeface="Calibri" panose="020F0502020204030204" pitchFamily="34" charset="0"/>
                          <a:cs typeface="Times New Roman" panose="02020603050405020304" pitchFamily="18" charset="0"/>
                        </a:rPr>
                        <a:t> </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722580323"/>
                  </a:ext>
                </a:extLst>
              </a:tr>
              <a:tr h="208358">
                <a:tc>
                  <a:txBody>
                    <a:bodyPr/>
                    <a:lstStyle/>
                    <a:p>
                      <a:pPr>
                        <a:lnSpc>
                          <a:spcPct val="107000"/>
                        </a:lnSpc>
                        <a:spcAft>
                          <a:spcPts val="800"/>
                        </a:spcAft>
                      </a:pPr>
                      <a:r>
                        <a:rPr lang="de-DE" sz="1000" dirty="0">
                          <a:effectLst/>
                          <a:latin typeface="Inria Sans" pitchFamily="2" charset="0"/>
                          <a:ea typeface="Calibri" panose="020F0502020204030204" pitchFamily="34" charset="0"/>
                          <a:cs typeface="Times New Roman" panose="02020603050405020304" pitchFamily="18" charset="0"/>
                        </a:rPr>
                        <a:t> </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pPr>
                      <a:endParaRPr lang="en-US" sz="1000" dirty="0">
                        <a:effectLst/>
                        <a:latin typeface="Inria Sans" pitchFamily="2"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pPr>
                      <a:endParaRPr lang="en-US" sz="1000" dirty="0">
                        <a:effectLst/>
                        <a:latin typeface="Inria Sans" pitchFamily="2"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825003370"/>
                  </a:ext>
                </a:extLst>
              </a:tr>
            </a:tbl>
          </a:graphicData>
        </a:graphic>
      </p:graphicFrame>
      <p:graphicFrame>
        <p:nvGraphicFramePr>
          <p:cNvPr id="26" name="Tabelle 25">
            <a:extLst>
              <a:ext uri="{FF2B5EF4-FFF2-40B4-BE49-F238E27FC236}">
                <a16:creationId xmlns:a16="http://schemas.microsoft.com/office/drawing/2014/main" id="{154ECA8A-B662-E2F1-477A-C6FB5D682AC5}"/>
              </a:ext>
            </a:extLst>
          </p:cNvPr>
          <p:cNvGraphicFramePr>
            <a:graphicFrameLocks noGrp="1"/>
          </p:cNvGraphicFramePr>
          <p:nvPr>
            <p:extLst>
              <p:ext uri="{D42A27DB-BD31-4B8C-83A1-F6EECF244321}">
                <p14:modId xmlns:p14="http://schemas.microsoft.com/office/powerpoint/2010/main" val="3683615887"/>
              </p:ext>
            </p:extLst>
          </p:nvPr>
        </p:nvGraphicFramePr>
        <p:xfrm>
          <a:off x="2969136" y="8292710"/>
          <a:ext cx="2669664" cy="1487080"/>
        </p:xfrm>
        <a:graphic>
          <a:graphicData uri="http://schemas.openxmlformats.org/drawingml/2006/table">
            <a:tbl>
              <a:tblPr firstRow="1" firstCol="1" bandRow="1">
                <a:tableStyleId>{5C22544A-7EE6-4342-B048-85BDC9FD1C3A}</a:tableStyleId>
              </a:tblPr>
              <a:tblGrid>
                <a:gridCol w="1289547">
                  <a:extLst>
                    <a:ext uri="{9D8B030D-6E8A-4147-A177-3AD203B41FA5}">
                      <a16:colId xmlns:a16="http://schemas.microsoft.com/office/drawing/2014/main" val="2447052877"/>
                    </a:ext>
                  </a:extLst>
                </a:gridCol>
                <a:gridCol w="1380117">
                  <a:extLst>
                    <a:ext uri="{9D8B030D-6E8A-4147-A177-3AD203B41FA5}">
                      <a16:colId xmlns:a16="http://schemas.microsoft.com/office/drawing/2014/main" val="4210855750"/>
                    </a:ext>
                  </a:extLst>
                </a:gridCol>
              </a:tblGrid>
              <a:tr h="477479">
                <a:tc gridSpan="2">
                  <a:txBody>
                    <a:bodyPr/>
                    <a:lstStyle/>
                    <a:p>
                      <a:pPr>
                        <a:lnSpc>
                          <a:spcPct val="107000"/>
                        </a:lnSpc>
                        <a:spcAft>
                          <a:spcPts val="800"/>
                        </a:spcAft>
                      </a:pPr>
                      <a:r>
                        <a:rPr lang="de-DE" sz="1000" dirty="0">
                          <a:solidFill>
                            <a:schemeClr val="accent1"/>
                          </a:solidFill>
                          <a:latin typeface="Inria Sans" pitchFamily="2" charset="0"/>
                          <a:cs typeface="Times New Roman" panose="02020603050405020304" pitchFamily="18" charset="0"/>
                        </a:rPr>
                        <a:t>Sammelt eure Argumente: </a:t>
                      </a:r>
                      <a:br>
                        <a:rPr lang="de-DE" sz="1000" dirty="0">
                          <a:solidFill>
                            <a:schemeClr val="accent1"/>
                          </a:solidFill>
                          <a:latin typeface="Inria Sans" pitchFamily="2" charset="0"/>
                          <a:cs typeface="Times New Roman" panose="02020603050405020304" pitchFamily="18" charset="0"/>
                        </a:rPr>
                      </a:br>
                      <a:r>
                        <a:rPr lang="de-DE" sz="1000" dirty="0">
                          <a:solidFill>
                            <a:schemeClr val="accent1"/>
                          </a:solidFill>
                          <a:latin typeface="Inria Sans" pitchFamily="2" charset="0"/>
                          <a:cs typeface="Times New Roman" panose="02020603050405020304" pitchFamily="18" charset="0"/>
                        </a:rPr>
                        <a:t>Warum ist eure Idee gut und sinnvoll?</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hMerge="1">
                  <a:txBody>
                    <a:bodyPr/>
                    <a:lstStyle/>
                    <a:p>
                      <a:pPr>
                        <a:lnSpc>
                          <a:spcPct val="107000"/>
                        </a:lnSpc>
                        <a:spcAft>
                          <a:spcPts val="800"/>
                        </a:spcAft>
                      </a:pPr>
                      <a:endParaRPr lang="en-US" sz="11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2613991610"/>
                  </a:ext>
                </a:extLst>
              </a:tr>
              <a:tr h="308393">
                <a:tc>
                  <a:txBody>
                    <a:bodyPr/>
                    <a:lstStyle/>
                    <a:p>
                      <a:pPr>
                        <a:lnSpc>
                          <a:spcPct val="107000"/>
                        </a:lnSpc>
                        <a:spcAft>
                          <a:spcPts val="8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Für wen ist es gut?</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Warum?</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2779235332"/>
                  </a:ext>
                </a:extLst>
              </a:tr>
              <a:tr h="233736">
                <a:tc>
                  <a:txBody>
                    <a:bodyPr/>
                    <a:lstStyle/>
                    <a:p>
                      <a:pPr>
                        <a:lnSpc>
                          <a:spcPct val="107000"/>
                        </a:lnSpc>
                        <a:spcAft>
                          <a:spcPts val="80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Schule</a:t>
                      </a:r>
                      <a:endParaRPr lang="en-US" sz="10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pPr>
                      <a:endParaRPr lang="en-US" sz="1000" dirty="0">
                        <a:solidFill>
                          <a:schemeClr val="tx1"/>
                        </a:solidFill>
                        <a:effectLst/>
                        <a:latin typeface="Inria Sans" pitchFamily="2"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3436292682"/>
                  </a:ext>
                </a:extLst>
              </a:tr>
              <a:tr h="233736">
                <a:tc>
                  <a:txBody>
                    <a:bodyPr/>
                    <a:lstStyle/>
                    <a:p>
                      <a:pPr>
                        <a:lnSpc>
                          <a:spcPct val="107000"/>
                        </a:lnSpc>
                        <a:spcAft>
                          <a:spcPts val="80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Schüler*innen</a:t>
                      </a:r>
                      <a:endParaRPr lang="en-US" sz="10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pPr>
                      <a:endParaRPr lang="en-US" sz="1000" dirty="0">
                        <a:solidFill>
                          <a:schemeClr val="tx1"/>
                        </a:solidFill>
                        <a:effectLst/>
                        <a:latin typeface="Inria Sans" pitchFamily="2"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722580323"/>
                  </a:ext>
                </a:extLst>
              </a:tr>
              <a:tr h="233736">
                <a:tc>
                  <a:txBody>
                    <a:bodyPr/>
                    <a:lstStyle/>
                    <a:p>
                      <a:pPr>
                        <a:lnSpc>
                          <a:spcPct val="107000"/>
                        </a:lnSpc>
                        <a:spcAft>
                          <a:spcPts val="80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Umwelt</a:t>
                      </a:r>
                      <a:endParaRPr lang="en-US" sz="10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pPr>
                      <a:endParaRPr lang="en-US" sz="1000" dirty="0">
                        <a:solidFill>
                          <a:schemeClr val="tx1"/>
                        </a:solidFill>
                        <a:effectLst/>
                        <a:latin typeface="Inria Sans" pitchFamily="2"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825003370"/>
                  </a:ext>
                </a:extLst>
              </a:tr>
            </a:tbl>
          </a:graphicData>
        </a:graphic>
      </p:graphicFrame>
    </p:spTree>
    <p:extLst>
      <p:ext uri="{BB962C8B-B14F-4D97-AF65-F5344CB8AC3E}">
        <p14:creationId xmlns:p14="http://schemas.microsoft.com/office/powerpoint/2010/main" val="907488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F00B179D-CBA1-58FD-DB8E-1356F16F6FEF}"/>
              </a:ext>
            </a:extLst>
          </p:cNvPr>
          <p:cNvSpPr>
            <a:spLocks noGrp="1"/>
          </p:cNvSpPr>
          <p:nvPr>
            <p:ph type="title"/>
          </p:nvPr>
        </p:nvSpPr>
        <p:spPr/>
        <p:txBody>
          <a:bodyPr/>
          <a:lstStyle/>
          <a:p>
            <a:r>
              <a:rPr lang="de-DE" dirty="0"/>
              <a:t>Lösungen</a:t>
            </a:r>
            <a:endParaRPr lang="en-US" dirty="0"/>
          </a:p>
        </p:txBody>
      </p:sp>
      <p:sp>
        <p:nvSpPr>
          <p:cNvPr id="3" name="Fußzeilenplatzhalter 2">
            <a:extLst>
              <a:ext uri="{FF2B5EF4-FFF2-40B4-BE49-F238E27FC236}">
                <a16:creationId xmlns:a16="http://schemas.microsoft.com/office/drawing/2014/main" id="{D36FEADF-4346-2AC5-A8D3-05D437326AAE}"/>
              </a:ext>
            </a:extLst>
          </p:cNvPr>
          <p:cNvSpPr>
            <a:spLocks noGrp="1"/>
          </p:cNvSpPr>
          <p:nvPr>
            <p:ph type="ftr" sz="quarter" idx="4294967295"/>
          </p:nvPr>
        </p:nvSpPr>
        <p:spPr>
          <a:xfrm>
            <a:off x="6507163" y="9883775"/>
            <a:ext cx="1052512" cy="455613"/>
          </a:xfrm>
        </p:spPr>
        <p:txBody>
          <a:bodyPr/>
          <a:lstStyle/>
          <a:p>
            <a:fld id="{9302D2D9-6C41-8943-9065-B4377A0BA008}" type="slidenum">
              <a:rPr lang="de-DE" smtClean="0"/>
              <a:pPr/>
              <a:t>34</a:t>
            </a:fld>
            <a:endParaRPr lang="de-DE" dirty="0"/>
          </a:p>
        </p:txBody>
      </p:sp>
    </p:spTree>
    <p:extLst>
      <p:ext uri="{BB962C8B-B14F-4D97-AF65-F5344CB8AC3E}">
        <p14:creationId xmlns:p14="http://schemas.microsoft.com/office/powerpoint/2010/main" val="4126706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p:txBody>
          <a:bodyPr anchor="t"/>
          <a:lstStyle/>
          <a:p>
            <a:r>
              <a:rPr lang="de-DE" sz="2400" b="1" dirty="0">
                <a:latin typeface="Inria Sans" pitchFamily="2" charset="0"/>
              </a:rPr>
              <a:t>LM0 – Emissionen und Klimawandel</a:t>
            </a:r>
            <a:br>
              <a:rPr lang="de-DE" sz="2400" b="1" dirty="0">
                <a:latin typeface="Inria Sans" pitchFamily="2" charset="0"/>
              </a:rPr>
            </a:br>
            <a:r>
              <a:rPr lang="de-DE" sz="2400" dirty="0">
                <a:latin typeface="Inria Sans" pitchFamily="2" charset="0"/>
              </a:rPr>
              <a:t>Lösungen</a:t>
            </a:r>
            <a:endParaRPr lang="de-DE" sz="2400" b="1" dirty="0">
              <a:latin typeface="Inria Sans" pitchFamily="2" charset="0"/>
            </a:endParaRP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35</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a:t>
            </a:r>
            <a:r>
              <a:rPr kumimoji="0" lang="de-DE" sz="1000" b="1" i="0" u="none" strike="noStrike" kern="0" cap="none" spc="0" normalizeH="0" baseline="0" noProof="0" dirty="0">
                <a:ln>
                  <a:noFill/>
                </a:ln>
                <a:solidFill>
                  <a:srgbClr val="FFFFFF"/>
                </a:solidFill>
                <a:effectLst/>
                <a:uLnTx/>
                <a:uFillTx/>
                <a:latin typeface="Inria Sans" pitchFamily="2" charset="0"/>
                <a:ea typeface="ＭＳ Ｐゴシック" charset="0"/>
              </a:rPr>
              <a:t>L</a:t>
            </a:r>
            <a:r>
              <a:rPr lang="de-DE" sz="1000" b="1" dirty="0">
                <a:latin typeface="Inria Sans" pitchFamily="2" charset="0"/>
              </a:rPr>
              <a:t>M0</a:t>
            </a:r>
            <a:endParaRPr lang="de-DE" sz="1000" b="1" dirty="0">
              <a:solidFill>
                <a:srgbClr val="FFFFFF"/>
              </a:solidFill>
              <a:latin typeface="Inria Sans" pitchFamily="2" charset="0"/>
            </a:endParaRP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pic>
        <p:nvPicPr>
          <p:cNvPr id="9" name="Grafik 8">
            <a:extLst>
              <a:ext uri="{FF2B5EF4-FFF2-40B4-BE49-F238E27FC236}">
                <a16:creationId xmlns:a16="http://schemas.microsoft.com/office/drawing/2014/main" id="{BAFB1B11-43B5-67CE-E5FD-66037345805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3560" y="1274703"/>
            <a:ext cx="1326640" cy="1326640"/>
          </a:xfrm>
          <a:prstGeom prst="rect">
            <a:avLst/>
          </a:prstGeom>
        </p:spPr>
      </p:pic>
      <p:sp>
        <p:nvSpPr>
          <p:cNvPr id="11" name="Rectangle 1">
            <a:extLst>
              <a:ext uri="{FF2B5EF4-FFF2-40B4-BE49-F238E27FC236}">
                <a16:creationId xmlns:a16="http://schemas.microsoft.com/office/drawing/2014/main" id="{9827878B-16CF-9773-CFD0-5E970FB0F0B6}"/>
              </a:ext>
            </a:extLst>
          </p:cNvPr>
          <p:cNvSpPr/>
          <p:nvPr/>
        </p:nvSpPr>
        <p:spPr>
          <a:xfrm>
            <a:off x="387860" y="1374292"/>
            <a:ext cx="6784977" cy="828271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bIns="72000" rtlCol="0" anchor="t"/>
          <a:lstStyle/>
          <a:p>
            <a:pPr marL="1257300">
              <a:lnSpc>
                <a:spcPct val="120000"/>
              </a:lnSpc>
              <a:spcAft>
                <a:spcPts val="60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UBA-Erklärvideo: </a:t>
            </a:r>
            <a:b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br>
            <a:r>
              <a:rPr lang="de-DE" sz="1100" u="sng" dirty="0">
                <a:solidFill>
                  <a:schemeClr val="tx1"/>
                </a:solidFill>
                <a:latin typeface="Inria Sans" pitchFamily="2" charset="0"/>
                <a:ea typeface="Calibri" panose="020F0502020204030204" pitchFamily="34" charset="0"/>
                <a:cs typeface="Times New Roman" panose="02020603050405020304" pitchFamily="18" charset="0"/>
                <a:hlinkClick r:id="rId3"/>
              </a:rPr>
              <a:t>https://www.youtube.com/watch?v=eI8L3wV3pBo</a:t>
            </a:r>
            <a:r>
              <a:rPr lang="de-DE" sz="1100" u="sng" dirty="0">
                <a:solidFill>
                  <a:schemeClr val="tx1"/>
                </a:solidFill>
                <a:latin typeface="Inria Sans" pitchFamily="2" charset="0"/>
                <a:ea typeface="Calibri" panose="020F0502020204030204" pitchFamily="34" charset="0"/>
                <a:cs typeface="Times New Roman" panose="02020603050405020304" pitchFamily="18" charset="0"/>
              </a:rPr>
              <a:t> </a:t>
            </a:r>
          </a:p>
          <a:p>
            <a:pPr>
              <a:lnSpc>
                <a:spcPct val="120000"/>
              </a:lnSpc>
              <a:spcAft>
                <a:spcPts val="600"/>
              </a:spcAft>
            </a:pPr>
            <a:endParaRPr lang="de-DE" sz="1100" u="sng"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r>
              <a:rPr lang="de-DE" sz="1100" b="1" dirty="0">
                <a:solidFill>
                  <a:schemeClr val="accent1"/>
                </a:solidFill>
                <a:effectLst/>
                <a:latin typeface="Inria Sans" pitchFamily="2" charset="0"/>
                <a:ea typeface="Calibri" panose="020F0502020204030204" pitchFamily="34" charset="0"/>
                <a:cs typeface="Times New Roman" panose="02020603050405020304" pitchFamily="18" charset="0"/>
              </a:rPr>
              <a:t>Arbeitsauftrag: </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Schau dir das Erklärvideo zum Thema Emissionen und Klimawandel an. Vervollständige den Lückentext. Nutze folgende Wörter:</a:t>
            </a:r>
          </a:p>
          <a:p>
            <a:pPr>
              <a:lnSpc>
                <a:spcPct val="120000"/>
              </a:lnSpc>
              <a:spcAft>
                <a:spcPts val="600"/>
              </a:spcAft>
            </a:pP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Klimaschutz, Kohlendioxid (CO₂), Verkehr, Atmosphäre, natürliches, Überschwemmungen, Düngung, Treibhaus, Öl, Energiewende, Haushalte, Wärmestrahlung, reduziert, Kohle, Elektromobilität, Klima, Tierbestände, menschliche Aktivitäten, Kohleverstromung, Erwärmung, Treibhausgase (THG), Verkehrswende, erneuerbare Energien, Energiewirtschaft</a:t>
            </a:r>
          </a:p>
          <a:p>
            <a:pPr>
              <a:lnSpc>
                <a:spcPct val="120000"/>
              </a:lnSpc>
              <a:spcAft>
                <a:spcPts val="600"/>
              </a:spcAft>
            </a:pP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 </a:t>
            </a:r>
          </a:p>
          <a:p>
            <a:pPr>
              <a:lnSpc>
                <a:spcPct val="120000"/>
              </a:lnSpc>
              <a:spcAft>
                <a:spcPts val="600"/>
              </a:spcAft>
            </a:pP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Der Treibhauseffekt ist ein </a:t>
            </a:r>
            <a:r>
              <a:rPr lang="de-DE" sz="1100" b="1" i="1" dirty="0">
                <a:solidFill>
                  <a:schemeClr val="tx1"/>
                </a:solidFill>
                <a:effectLst/>
                <a:latin typeface="Inria Sans" pitchFamily="2" charset="0"/>
                <a:ea typeface="Calibri" panose="020F0502020204030204" pitchFamily="34" charset="0"/>
                <a:cs typeface="Times New Roman" panose="02020603050405020304" pitchFamily="18" charset="0"/>
              </a:rPr>
              <a:t>natürliches</a:t>
            </a: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 Phänomen. Sonnenstrahlung fällt durch die </a:t>
            </a:r>
            <a:r>
              <a:rPr lang="de-DE" sz="1100" b="1" i="1" dirty="0">
                <a:solidFill>
                  <a:schemeClr val="tx1"/>
                </a:solidFill>
                <a:effectLst/>
                <a:latin typeface="Inria Sans" pitchFamily="2" charset="0"/>
                <a:ea typeface="Calibri" panose="020F0502020204030204" pitchFamily="34" charset="0"/>
                <a:cs typeface="Times New Roman" panose="02020603050405020304" pitchFamily="18" charset="0"/>
              </a:rPr>
              <a:t>Atmosphäre</a:t>
            </a: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 auf die Erde und erwärmt die Oberfläche. Gase absorbieren die </a:t>
            </a:r>
            <a:r>
              <a:rPr lang="de-DE" sz="1100" b="1" i="1" dirty="0">
                <a:solidFill>
                  <a:schemeClr val="tx1"/>
                </a:solidFill>
                <a:effectLst/>
                <a:latin typeface="Inria Sans" pitchFamily="2" charset="0"/>
                <a:ea typeface="Calibri" panose="020F0502020204030204" pitchFamily="34" charset="0"/>
                <a:cs typeface="Times New Roman" panose="02020603050405020304" pitchFamily="18" charset="0"/>
              </a:rPr>
              <a:t>Wärmestrahlung.</a:t>
            </a: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 So wird die Wärme in der Atmosphäre gespeichert, wie in einem </a:t>
            </a:r>
            <a:r>
              <a:rPr lang="de-DE" sz="1100" b="1" i="1" dirty="0">
                <a:solidFill>
                  <a:schemeClr val="tx1"/>
                </a:solidFill>
                <a:effectLst/>
                <a:latin typeface="Inria Sans" pitchFamily="2" charset="0"/>
                <a:ea typeface="Calibri" panose="020F0502020204030204" pitchFamily="34" charset="0"/>
                <a:cs typeface="Times New Roman" panose="02020603050405020304" pitchFamily="18" charset="0"/>
              </a:rPr>
              <a:t>Treibhaus. </a:t>
            </a:r>
            <a:endParaRPr lang="en-US" sz="1100" i="1"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Durch </a:t>
            </a:r>
            <a:r>
              <a:rPr lang="de-DE" sz="1100" b="1" i="1" dirty="0">
                <a:solidFill>
                  <a:schemeClr val="tx1"/>
                </a:solidFill>
                <a:effectLst/>
                <a:latin typeface="Inria Sans" pitchFamily="2" charset="0"/>
                <a:ea typeface="Calibri" panose="020F0502020204030204" pitchFamily="34" charset="0"/>
                <a:cs typeface="Times New Roman" panose="02020603050405020304" pitchFamily="18" charset="0"/>
              </a:rPr>
              <a:t>menschliche</a:t>
            </a: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 Aktivitäten gelangen mehr THG in die Atmosphäre. Der Treibhauseffekt wird verstärkt und die zusätzliche Wärme verändert das </a:t>
            </a:r>
            <a:r>
              <a:rPr lang="de-DE" sz="1100" b="1" i="1" dirty="0">
                <a:solidFill>
                  <a:schemeClr val="tx1"/>
                </a:solidFill>
                <a:effectLst/>
                <a:latin typeface="Inria Sans" pitchFamily="2" charset="0"/>
                <a:ea typeface="Calibri" panose="020F0502020204030204" pitchFamily="34" charset="0"/>
                <a:cs typeface="Times New Roman" panose="02020603050405020304" pitchFamily="18" charset="0"/>
              </a:rPr>
              <a:t>Klima.</a:t>
            </a: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 Die Erde heizt sich auf. Folgen sind z. B. </a:t>
            </a:r>
            <a:r>
              <a:rPr lang="de-DE" sz="1100" b="1" i="1" dirty="0">
                <a:solidFill>
                  <a:schemeClr val="tx1"/>
                </a:solidFill>
                <a:effectLst/>
                <a:latin typeface="Inria Sans" pitchFamily="2" charset="0"/>
                <a:ea typeface="Calibri" panose="020F0502020204030204" pitchFamily="34" charset="0"/>
                <a:cs typeface="Times New Roman" panose="02020603050405020304" pitchFamily="18" charset="0"/>
              </a:rPr>
              <a:t>Erwärmung</a:t>
            </a: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 und </a:t>
            </a:r>
            <a:r>
              <a:rPr lang="de-DE" sz="1100" b="1" i="1" dirty="0">
                <a:solidFill>
                  <a:schemeClr val="tx1"/>
                </a:solidFill>
                <a:effectLst/>
                <a:latin typeface="Inria Sans" pitchFamily="2" charset="0"/>
                <a:ea typeface="Calibri" panose="020F0502020204030204" pitchFamily="34" charset="0"/>
                <a:cs typeface="Times New Roman" panose="02020603050405020304" pitchFamily="18" charset="0"/>
              </a:rPr>
              <a:t>Überschwemmungen.</a:t>
            </a:r>
            <a:endParaRPr lang="en-US" sz="1100" i="1"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r>
              <a:rPr lang="de-DE" sz="1100" b="1" i="1" dirty="0">
                <a:solidFill>
                  <a:schemeClr val="tx1"/>
                </a:solidFill>
                <a:effectLst/>
                <a:latin typeface="Inria Sans" pitchFamily="2" charset="0"/>
                <a:ea typeface="Calibri" panose="020F0502020204030204" pitchFamily="34" charset="0"/>
                <a:cs typeface="Times New Roman" panose="02020603050405020304" pitchFamily="18" charset="0"/>
              </a:rPr>
              <a:t>Kohlendioxid</a:t>
            </a: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 hat den größten Anteil an den THG-Emissionen. Kohlendioxid entsteht bei der Verbrennung von </a:t>
            </a:r>
            <a:r>
              <a:rPr lang="de-DE" sz="1100" b="1" i="1" dirty="0">
                <a:solidFill>
                  <a:schemeClr val="tx1"/>
                </a:solidFill>
                <a:effectLst/>
                <a:latin typeface="Inria Sans" pitchFamily="2" charset="0"/>
                <a:ea typeface="Calibri" panose="020F0502020204030204" pitchFamily="34" charset="0"/>
                <a:cs typeface="Times New Roman" panose="02020603050405020304" pitchFamily="18" charset="0"/>
              </a:rPr>
              <a:t>Kohle</a:t>
            </a: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 und </a:t>
            </a:r>
            <a:r>
              <a:rPr lang="de-DE" sz="1100" b="1" i="1" dirty="0">
                <a:solidFill>
                  <a:schemeClr val="tx1"/>
                </a:solidFill>
                <a:effectLst/>
                <a:latin typeface="Inria Sans" pitchFamily="2" charset="0"/>
                <a:ea typeface="Calibri" panose="020F0502020204030204" pitchFamily="34" charset="0"/>
                <a:cs typeface="Times New Roman" panose="02020603050405020304" pitchFamily="18" charset="0"/>
              </a:rPr>
              <a:t>Öl.</a:t>
            </a: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 Die Hauptverursacher bei der Verbrennung von Kohlendioxid sind die </a:t>
            </a:r>
            <a:r>
              <a:rPr lang="de-DE" sz="1100" b="1" i="1" dirty="0">
                <a:solidFill>
                  <a:schemeClr val="tx1"/>
                </a:solidFill>
                <a:effectLst/>
                <a:latin typeface="Inria Sans" pitchFamily="2" charset="0"/>
                <a:ea typeface="Calibri" panose="020F0502020204030204" pitchFamily="34" charset="0"/>
                <a:cs typeface="Times New Roman" panose="02020603050405020304" pitchFamily="18" charset="0"/>
              </a:rPr>
              <a:t>Energiewirtschaft,</a:t>
            </a: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 der </a:t>
            </a:r>
            <a:r>
              <a:rPr lang="de-DE" sz="1100" b="1" i="1" dirty="0">
                <a:solidFill>
                  <a:schemeClr val="tx1"/>
                </a:solidFill>
                <a:effectLst/>
                <a:latin typeface="Inria Sans" pitchFamily="2" charset="0"/>
                <a:ea typeface="Calibri" panose="020F0502020204030204" pitchFamily="34" charset="0"/>
                <a:cs typeface="Times New Roman" panose="02020603050405020304" pitchFamily="18" charset="0"/>
              </a:rPr>
              <a:t>Verkehr,</a:t>
            </a: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 Industriefeuerungen</a:t>
            </a:r>
            <a:r>
              <a:rPr lang="de-DE" sz="1100" b="1" i="1" dirty="0">
                <a:solidFill>
                  <a:schemeClr val="tx1"/>
                </a:solidFill>
                <a:effectLst/>
                <a:latin typeface="Inria Sans" pitchFamily="2" charset="0"/>
                <a:ea typeface="Calibri" panose="020F0502020204030204" pitchFamily="34" charset="0"/>
                <a:cs typeface="Times New Roman" panose="02020603050405020304" pitchFamily="18" charset="0"/>
              </a:rPr>
              <a:t> </a:t>
            </a: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und </a:t>
            </a:r>
            <a:r>
              <a:rPr lang="de-DE" sz="1100" b="1" i="1" dirty="0">
                <a:solidFill>
                  <a:schemeClr val="tx1"/>
                </a:solidFill>
                <a:effectLst/>
                <a:latin typeface="Inria Sans" pitchFamily="2" charset="0"/>
                <a:ea typeface="Calibri" panose="020F0502020204030204" pitchFamily="34" charset="0"/>
                <a:cs typeface="Times New Roman" panose="02020603050405020304" pitchFamily="18" charset="0"/>
              </a:rPr>
              <a:t>Haushalte.</a:t>
            </a:r>
            <a:endParaRPr lang="en-US" sz="1100" i="1"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Um den Treibhauseffekt zu bremsen, müssen die Emissionen </a:t>
            </a:r>
            <a:r>
              <a:rPr lang="de-DE" sz="1100" b="1" i="1" dirty="0">
                <a:solidFill>
                  <a:schemeClr val="tx1"/>
                </a:solidFill>
                <a:effectLst/>
                <a:latin typeface="Inria Sans" pitchFamily="2" charset="0"/>
                <a:ea typeface="Calibri" panose="020F0502020204030204" pitchFamily="34" charset="0"/>
                <a:cs typeface="Times New Roman" panose="02020603050405020304" pitchFamily="18" charset="0"/>
              </a:rPr>
              <a:t>reduziert</a:t>
            </a: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 oder gestoppt werden. Politische Maßnahmen sind z. B.:</a:t>
            </a:r>
            <a:endParaRPr lang="en-US" sz="1100" i="1" dirty="0">
              <a:solidFill>
                <a:schemeClr val="tx1"/>
              </a:solidFill>
              <a:effectLst/>
              <a:latin typeface="Inria Sans" pitchFamily="2" charset="0"/>
              <a:ea typeface="Calibri" panose="020F0502020204030204" pitchFamily="34" charset="0"/>
              <a:cs typeface="Times New Roman" panose="02020603050405020304" pitchFamily="18" charset="0"/>
            </a:endParaRPr>
          </a:p>
          <a:p>
            <a:pPr marL="176213" lvl="0" indent="-176213">
              <a:lnSpc>
                <a:spcPct val="120000"/>
              </a:lnSpc>
              <a:spcAft>
                <a:spcPts val="600"/>
              </a:spcAft>
              <a:buClr>
                <a:schemeClr val="accent4"/>
              </a:buClr>
              <a:buSzPct val="100000"/>
              <a:buFont typeface="Arial" panose="020B0604020202020204" pitchFamily="34" charset="0"/>
              <a:buChar char="•"/>
              <a:tabLst>
                <a:tab pos="457200" algn="l"/>
              </a:tabLst>
            </a:pPr>
            <a:r>
              <a:rPr lang="de-DE" sz="1100" b="1" i="1" dirty="0">
                <a:solidFill>
                  <a:schemeClr val="tx1"/>
                </a:solidFill>
                <a:effectLst/>
                <a:latin typeface="Inria Sans" pitchFamily="2" charset="0"/>
                <a:ea typeface="Calibri" panose="020F0502020204030204" pitchFamily="34" charset="0"/>
                <a:cs typeface="Times New Roman" panose="02020603050405020304" pitchFamily="18" charset="0"/>
              </a:rPr>
              <a:t>Verkehrswende:</a:t>
            </a: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 mit mehr Fuß- und Radverkehr, </a:t>
            </a:r>
            <a:r>
              <a:rPr lang="de-DE" sz="1100" b="1" i="1" dirty="0">
                <a:solidFill>
                  <a:schemeClr val="tx1"/>
                </a:solidFill>
                <a:effectLst/>
                <a:latin typeface="Inria Sans" pitchFamily="2" charset="0"/>
                <a:ea typeface="Calibri" panose="020F0502020204030204" pitchFamily="34" charset="0"/>
                <a:cs typeface="Times New Roman" panose="02020603050405020304" pitchFamily="18" charset="0"/>
              </a:rPr>
              <a:t>Elektromobilität</a:t>
            </a: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 und weniger Autos und LKWs.</a:t>
            </a:r>
            <a:endParaRPr lang="en-US" sz="1100" i="1" dirty="0">
              <a:solidFill>
                <a:schemeClr val="tx1"/>
              </a:solidFill>
              <a:effectLst/>
              <a:latin typeface="Inria Sans" pitchFamily="2" charset="0"/>
              <a:ea typeface="Calibri" panose="020F0502020204030204" pitchFamily="34" charset="0"/>
              <a:cs typeface="Times New Roman" panose="02020603050405020304" pitchFamily="18" charset="0"/>
            </a:endParaRPr>
          </a:p>
          <a:p>
            <a:pPr marL="176213" lvl="0" indent="-176213">
              <a:lnSpc>
                <a:spcPct val="120000"/>
              </a:lnSpc>
              <a:spcAft>
                <a:spcPts val="600"/>
              </a:spcAft>
              <a:buClr>
                <a:schemeClr val="accent4"/>
              </a:buClr>
              <a:buSzPct val="100000"/>
              <a:buFont typeface="Arial" panose="020B0604020202020204" pitchFamily="34" charset="0"/>
              <a:buChar char="•"/>
              <a:tabLst>
                <a:tab pos="457200" algn="l"/>
              </a:tabLst>
            </a:pP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In der Landwirtschaft: effizientere und weniger </a:t>
            </a:r>
            <a:r>
              <a:rPr lang="de-DE" sz="1100" b="1" i="1" dirty="0">
                <a:solidFill>
                  <a:schemeClr val="tx1"/>
                </a:solidFill>
                <a:effectLst/>
                <a:latin typeface="Inria Sans" pitchFamily="2" charset="0"/>
                <a:ea typeface="Calibri" panose="020F0502020204030204" pitchFamily="34" charset="0"/>
                <a:cs typeface="Times New Roman" panose="02020603050405020304" pitchFamily="18" charset="0"/>
              </a:rPr>
              <a:t>Düngung</a:t>
            </a: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 sowie kleinere </a:t>
            </a:r>
            <a:r>
              <a:rPr lang="de-DE" sz="1100" b="1" i="1" dirty="0">
                <a:solidFill>
                  <a:schemeClr val="tx1"/>
                </a:solidFill>
                <a:effectLst/>
                <a:latin typeface="Inria Sans" pitchFamily="2" charset="0"/>
                <a:ea typeface="Calibri" panose="020F0502020204030204" pitchFamily="34" charset="0"/>
                <a:cs typeface="Times New Roman" panose="02020603050405020304" pitchFamily="18" charset="0"/>
              </a:rPr>
              <a:t>Tierbestände.</a:t>
            </a:r>
            <a:endParaRPr lang="en-US" sz="1100" i="1" dirty="0">
              <a:solidFill>
                <a:schemeClr val="tx1"/>
              </a:solidFill>
              <a:effectLst/>
              <a:latin typeface="Inria Sans" pitchFamily="2" charset="0"/>
              <a:ea typeface="Calibri" panose="020F0502020204030204" pitchFamily="34" charset="0"/>
              <a:cs typeface="Times New Roman" panose="02020603050405020304" pitchFamily="18" charset="0"/>
            </a:endParaRPr>
          </a:p>
          <a:p>
            <a:pPr marL="176213" lvl="0" indent="-176213">
              <a:lnSpc>
                <a:spcPct val="120000"/>
              </a:lnSpc>
              <a:spcAft>
                <a:spcPts val="600"/>
              </a:spcAft>
              <a:buClr>
                <a:schemeClr val="accent4"/>
              </a:buClr>
              <a:buSzPct val="100000"/>
              <a:buFont typeface="Arial" panose="020B0604020202020204" pitchFamily="34" charset="0"/>
              <a:buChar char="•"/>
              <a:tabLst>
                <a:tab pos="457200" algn="l"/>
              </a:tabLst>
            </a:pPr>
            <a:r>
              <a:rPr lang="de-DE" sz="1100" b="1" i="1" dirty="0">
                <a:solidFill>
                  <a:schemeClr val="tx1"/>
                </a:solidFill>
                <a:effectLst/>
                <a:latin typeface="Inria Sans" pitchFamily="2" charset="0"/>
                <a:ea typeface="Calibri" panose="020F0502020204030204" pitchFamily="34" charset="0"/>
                <a:cs typeface="Times New Roman" panose="02020603050405020304" pitchFamily="18" charset="0"/>
              </a:rPr>
              <a:t>Energiewende:</a:t>
            </a: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 Ausstieg aus der </a:t>
            </a:r>
            <a:r>
              <a:rPr lang="de-DE" sz="1100" b="1" i="1" dirty="0">
                <a:solidFill>
                  <a:schemeClr val="tx1"/>
                </a:solidFill>
                <a:effectLst/>
                <a:latin typeface="Inria Sans" pitchFamily="2" charset="0"/>
                <a:ea typeface="Calibri" panose="020F0502020204030204" pitchFamily="34" charset="0"/>
                <a:cs typeface="Times New Roman" panose="02020603050405020304" pitchFamily="18" charset="0"/>
              </a:rPr>
              <a:t>Kohleverstromung </a:t>
            </a: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hin zu </a:t>
            </a:r>
            <a:r>
              <a:rPr lang="de-DE" sz="1100" b="1" i="1" dirty="0">
                <a:solidFill>
                  <a:schemeClr val="tx1"/>
                </a:solidFill>
                <a:effectLst/>
                <a:latin typeface="Inria Sans" pitchFamily="2" charset="0"/>
                <a:ea typeface="Calibri" panose="020F0502020204030204" pitchFamily="34" charset="0"/>
                <a:cs typeface="Times New Roman" panose="02020603050405020304" pitchFamily="18" charset="0"/>
              </a:rPr>
              <a:t>erneuerbaren Energien.</a:t>
            </a:r>
            <a:endParaRPr lang="en-US" sz="1100" i="1"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Weniger menschengemachte THG bedeuten weniger Erwärmung. Jede Reduzierung von Emissionen leistet einen wichtigen Beitrag zum </a:t>
            </a:r>
            <a:r>
              <a:rPr lang="de-DE" sz="1100" b="1" i="1" dirty="0">
                <a:solidFill>
                  <a:schemeClr val="tx1"/>
                </a:solidFill>
                <a:effectLst/>
                <a:latin typeface="Inria Sans" pitchFamily="2" charset="0"/>
                <a:ea typeface="Calibri" panose="020F0502020204030204" pitchFamily="34" charset="0"/>
                <a:cs typeface="Times New Roman" panose="02020603050405020304" pitchFamily="18" charset="0"/>
              </a:rPr>
              <a:t>Klimaschutz.</a:t>
            </a:r>
            <a:endParaRPr lang="en-US" sz="1100" i="1" dirty="0">
              <a:solidFill>
                <a:schemeClr val="tx1"/>
              </a:solidFill>
              <a:effectLst/>
              <a:latin typeface="Inria Sans" pitchFamily="2" charset="0"/>
              <a:ea typeface="Calibri" panose="020F0502020204030204" pitchFamily="34" charset="0"/>
              <a:cs typeface="Times New Roman" panose="02020603050405020304" pitchFamily="18" charset="0"/>
            </a:endParaRPr>
          </a:p>
        </p:txBody>
      </p:sp>
      <p:grpSp>
        <p:nvGrpSpPr>
          <p:cNvPr id="10" name="Gruppieren 9">
            <a:extLst>
              <a:ext uri="{FF2B5EF4-FFF2-40B4-BE49-F238E27FC236}">
                <a16:creationId xmlns:a16="http://schemas.microsoft.com/office/drawing/2014/main" id="{6596D9F2-A552-D917-FC42-7853C2348BE3}"/>
              </a:ext>
              <a:ext uri="{C183D7F6-B498-43B3-948B-1728B52AA6E4}">
                <adec:decorative xmlns:adec="http://schemas.microsoft.com/office/drawing/2017/decorative" val="1"/>
              </a:ext>
            </a:extLst>
          </p:cNvPr>
          <p:cNvGrpSpPr/>
          <p:nvPr/>
        </p:nvGrpSpPr>
        <p:grpSpPr>
          <a:xfrm>
            <a:off x="6065519" y="10112362"/>
            <a:ext cx="850351" cy="226591"/>
            <a:chOff x="-3302864" y="2877944"/>
            <a:chExt cx="973023" cy="226591"/>
          </a:xfrm>
        </p:grpSpPr>
        <p:sp>
          <p:nvSpPr>
            <p:cNvPr id="12" name="Rechteck 11">
              <a:extLst>
                <a:ext uri="{FF2B5EF4-FFF2-40B4-BE49-F238E27FC236}">
                  <a16:creationId xmlns:a16="http://schemas.microsoft.com/office/drawing/2014/main" id="{74077C9E-A980-2DBF-EA5D-0778D9B66ADA}"/>
                </a:ext>
              </a:extLst>
            </p:cNvPr>
            <p:cNvSpPr/>
            <p:nvPr/>
          </p:nvSpPr>
          <p:spPr>
            <a:xfrm>
              <a:off x="-3193774" y="2877944"/>
              <a:ext cx="754850"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Lehrkräfte</a:t>
              </a:r>
              <a:endParaRPr lang="en-US" sz="1000" dirty="0">
                <a:solidFill>
                  <a:schemeClr val="bg1"/>
                </a:solidFill>
                <a:latin typeface="Inria Sans" pitchFamily="2" charset="0"/>
              </a:endParaRPr>
            </a:p>
          </p:txBody>
        </p:sp>
        <p:cxnSp>
          <p:nvCxnSpPr>
            <p:cNvPr id="13" name="Gerader Verbinder 12">
              <a:extLst>
                <a:ext uri="{FF2B5EF4-FFF2-40B4-BE49-F238E27FC236}">
                  <a16:creationId xmlns:a16="http://schemas.microsoft.com/office/drawing/2014/main" id="{9BD45D76-837A-8F1C-14BB-364386D5A883}"/>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14" name="Gerader Verbinder 13">
              <a:extLst>
                <a:ext uri="{FF2B5EF4-FFF2-40B4-BE49-F238E27FC236}">
                  <a16:creationId xmlns:a16="http://schemas.microsoft.com/office/drawing/2014/main" id="{63FEA7B8-841F-1718-B83D-9A0479F2BE8F}"/>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spTree>
    <p:extLst>
      <p:ext uri="{BB962C8B-B14F-4D97-AF65-F5344CB8AC3E}">
        <p14:creationId xmlns:p14="http://schemas.microsoft.com/office/powerpoint/2010/main" val="18032576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a:xfrm>
            <a:off x="386837" y="344844"/>
            <a:ext cx="6786000" cy="887056"/>
          </a:xfrm>
        </p:spPr>
        <p:txBody>
          <a:bodyPr anchor="t"/>
          <a:lstStyle/>
          <a:p>
            <a:r>
              <a:rPr lang="de-DE" sz="2400" b="1" dirty="0">
                <a:latin typeface="Inria Sans" pitchFamily="2" charset="0"/>
              </a:rPr>
              <a:t>LM1 – Nachhaltigen Konsum verstehen </a:t>
            </a:r>
            <a:br>
              <a:rPr lang="de-DE" sz="2400" b="1" dirty="0">
                <a:latin typeface="Inria Sans" pitchFamily="2" charset="0"/>
              </a:rPr>
            </a:br>
            <a:r>
              <a:rPr lang="de-DE" sz="2400" dirty="0">
                <a:latin typeface="Inria Sans" pitchFamily="2" charset="0"/>
              </a:rPr>
              <a:t>Lösungen</a:t>
            </a:r>
            <a:r>
              <a:rPr lang="de-DE" sz="2400" b="1" dirty="0">
                <a:latin typeface="Inria Sans" pitchFamily="2" charset="0"/>
              </a:rPr>
              <a:t> </a:t>
            </a:r>
            <a:r>
              <a:rPr lang="de-DE" sz="2400" dirty="0">
                <a:latin typeface="Inria Sans" pitchFamily="2" charset="0"/>
              </a:rPr>
              <a:t>Arbeitsblatt 1</a:t>
            </a: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36</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lang="de-DE" sz="1000" b="1" dirty="0">
                <a:solidFill>
                  <a:srgbClr val="FFFFFF"/>
                </a:solidFill>
                <a:latin typeface="Inria Sans" pitchFamily="2" charset="0"/>
              </a:rPr>
              <a:t>L</a:t>
            </a:r>
            <a:r>
              <a:rPr lang="de-DE" sz="1000" b="1" dirty="0">
                <a:latin typeface="Inria Sans" pitchFamily="2" charset="0"/>
              </a:rPr>
              <a:t>M1</a:t>
            </a:r>
            <a:endParaRPr lang="de-DE" sz="1000" b="1" dirty="0">
              <a:solidFill>
                <a:srgbClr val="FFFFFF"/>
              </a:solidFill>
              <a:latin typeface="Inria Sans" pitchFamily="2" charset="0"/>
            </a:endParaRP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sp>
        <p:nvSpPr>
          <p:cNvPr id="10" name="Rectangle 1">
            <a:extLst>
              <a:ext uri="{FF2B5EF4-FFF2-40B4-BE49-F238E27FC236}">
                <a16:creationId xmlns:a16="http://schemas.microsoft.com/office/drawing/2014/main" id="{2D83F613-D7A6-9F12-FD35-BC734810E13C}"/>
              </a:ext>
            </a:extLst>
          </p:cNvPr>
          <p:cNvSpPr/>
          <p:nvPr/>
        </p:nvSpPr>
        <p:spPr>
          <a:xfrm>
            <a:off x="387860" y="1374292"/>
            <a:ext cx="6784977" cy="828271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bIns="72000" rtlCol="0" anchor="t"/>
          <a:lstStyle/>
          <a:p>
            <a:pPr>
              <a:lnSpc>
                <a:spcPct val="120000"/>
              </a:lnSpc>
              <a:spcAft>
                <a:spcPts val="600"/>
              </a:spcAft>
            </a:pPr>
            <a:r>
              <a:rPr lang="de-DE" sz="1100" b="1" dirty="0">
                <a:solidFill>
                  <a:schemeClr val="accent1"/>
                </a:solidFill>
                <a:effectLst/>
                <a:latin typeface="Inria Sans" pitchFamily="2" charset="0"/>
                <a:ea typeface="Calibri" panose="020F0502020204030204" pitchFamily="34" charset="0"/>
                <a:cs typeface="Times New Roman" panose="02020603050405020304" pitchFamily="18" charset="0"/>
              </a:rPr>
              <a:t>Arbeitsauftrag 1:</a:t>
            </a:r>
            <a:r>
              <a:rPr lang="de-DE" sz="1100" dirty="0">
                <a:solidFill>
                  <a:schemeClr val="accent1"/>
                </a:solidFill>
                <a:effectLst/>
                <a:latin typeface="Inria Sans" pitchFamily="2" charset="0"/>
                <a:ea typeface="Calibri" panose="020F0502020204030204" pitchFamily="34" charset="0"/>
                <a:cs typeface="Times New Roman" panose="02020603050405020304" pitchFamily="18" charset="0"/>
              </a:rPr>
              <a:t> </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Welche Ideen kennt ihr, um nachhaltiger zu leben? Sammelt sie gemeinsam mit eurer / eurem Sitznachbar*in. </a:t>
            </a:r>
            <a:endParaRPr lang="en-US" sz="11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Radfahren / vegetarische Ernährung / </a:t>
            </a:r>
            <a:r>
              <a:rPr lang="de-DE" sz="1100" i="1" dirty="0" err="1">
                <a:solidFill>
                  <a:schemeClr val="tx1"/>
                </a:solidFill>
                <a:effectLst/>
                <a:latin typeface="Inria Sans" pitchFamily="2" charset="0"/>
                <a:ea typeface="Calibri" panose="020F0502020204030204" pitchFamily="34" charset="0"/>
                <a:cs typeface="Times New Roman" panose="02020603050405020304" pitchFamily="18" charset="0"/>
              </a:rPr>
              <a:t>Seconhand</a:t>
            </a: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-Mode …</a:t>
            </a:r>
          </a:p>
          <a:p>
            <a:pPr>
              <a:lnSpc>
                <a:spcPct val="120000"/>
              </a:lnSpc>
              <a:spcAft>
                <a:spcPts val="600"/>
              </a:spcAft>
            </a:pPr>
            <a:endParaRPr lang="de-DE" sz="11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r>
              <a:rPr lang="de-DE" sz="1100" b="1" dirty="0">
                <a:solidFill>
                  <a:schemeClr val="accent1"/>
                </a:solidFill>
                <a:effectLst/>
                <a:latin typeface="Inria Sans" pitchFamily="2" charset="0"/>
                <a:ea typeface="Calibri" panose="020F0502020204030204" pitchFamily="34" charset="0"/>
                <a:cs typeface="Times New Roman" panose="02020603050405020304" pitchFamily="18" charset="0"/>
              </a:rPr>
              <a:t>Arbeitsauftrag 2:</a:t>
            </a:r>
            <a:r>
              <a:rPr lang="de-DE" sz="1100" dirty="0">
                <a:solidFill>
                  <a:schemeClr val="accent1"/>
                </a:solidFill>
                <a:effectLst/>
                <a:latin typeface="Inria Sans" pitchFamily="2" charset="0"/>
                <a:ea typeface="Calibri" panose="020F0502020204030204" pitchFamily="34" charset="0"/>
                <a:cs typeface="Times New Roman" panose="02020603050405020304" pitchFamily="18" charset="0"/>
              </a:rPr>
              <a:t> </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Formuliere die Definition „nachhaltiger Konsum“ in einem Satz.</a:t>
            </a:r>
          </a:p>
          <a:p>
            <a:pPr>
              <a:lnSpc>
                <a:spcPct val="120000"/>
              </a:lnSpc>
              <a:spcAft>
                <a:spcPts val="600"/>
              </a:spcAft>
            </a:pPr>
            <a:r>
              <a:rPr lang="de-DE" sz="1100" i="1" dirty="0">
                <a:solidFill>
                  <a:schemeClr val="tx1"/>
                </a:solidFill>
                <a:latin typeface="Inria Sans" pitchFamily="2" charset="0"/>
                <a:ea typeface="Calibri" panose="020F0502020204030204" pitchFamily="34" charset="0"/>
                <a:cs typeface="Times New Roman" panose="02020603050405020304" pitchFamily="18" charset="0"/>
              </a:rPr>
              <a:t>Nachhaltiger Konsum bedeutet, heute so zu leben, dass auch nachfolgende Generationen noch ein gutes Leben haben können.</a:t>
            </a:r>
          </a:p>
          <a:p>
            <a:pPr>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r>
              <a:rPr lang="de-DE" sz="1100" b="1" dirty="0">
                <a:solidFill>
                  <a:schemeClr val="accent1"/>
                </a:solidFill>
                <a:effectLst/>
                <a:latin typeface="Inria Sans" pitchFamily="2" charset="0"/>
                <a:ea typeface="Calibri" panose="020F0502020204030204" pitchFamily="34" charset="0"/>
                <a:cs typeface="Times New Roman" panose="02020603050405020304" pitchFamily="18" charset="0"/>
              </a:rPr>
              <a:t>Arbeitsauftrag 3: </a:t>
            </a:r>
            <a:r>
              <a:rPr lang="de-DE" sz="1100" dirty="0">
                <a:solidFill>
                  <a:schemeClr val="tx1"/>
                </a:solidFill>
                <a:effectLst/>
                <a:latin typeface="Inria Sans" pitchFamily="2" charset="0"/>
                <a:ea typeface="Calibri" panose="020F0502020204030204" pitchFamily="34" charset="0"/>
                <a:cs typeface="Times New Roman" panose="02020603050405020304" pitchFamily="18" charset="0"/>
              </a:rPr>
              <a:t>Wähle einen Gegenstand aus deiner Schultasche. Überlege: Welche Umwelt- und Sozialfolgen könnten seine Herstellung, Nutzung und Entsorgung haben? Notiere ein Stichwort zu jedem Schritt (Herstellung – Nutzung – Entsorgung).</a:t>
            </a: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171450" indent="-171450">
              <a:lnSpc>
                <a:spcPct val="120000"/>
              </a:lnSpc>
              <a:spcAft>
                <a:spcPts val="600"/>
              </a:spcAft>
              <a:buClr>
                <a:schemeClr val="accent4"/>
              </a:buClr>
              <a:buFont typeface="Arial" panose="020B0604020202020204" pitchFamily="34" charset="0"/>
              <a:buChar char="•"/>
            </a:pP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Schulhefte: </a:t>
            </a:r>
          </a:p>
          <a:p>
            <a:pPr marL="363538" indent="-171450">
              <a:lnSpc>
                <a:spcPct val="120000"/>
              </a:lnSpc>
              <a:spcAft>
                <a:spcPts val="600"/>
              </a:spcAft>
              <a:buClr>
                <a:schemeClr val="accent4"/>
              </a:buClr>
              <a:buFont typeface="Arial" panose="020B0604020202020204" pitchFamily="34" charset="0"/>
              <a:buChar char="•"/>
            </a:pP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Herstellung: ggf. Baumfällungen</a:t>
            </a:r>
          </a:p>
          <a:p>
            <a:pPr marL="363538" indent="-171450">
              <a:lnSpc>
                <a:spcPct val="120000"/>
              </a:lnSpc>
              <a:spcAft>
                <a:spcPts val="600"/>
              </a:spcAft>
              <a:buClr>
                <a:schemeClr val="accent4"/>
              </a:buClr>
              <a:buFont typeface="Arial" panose="020B0604020202020204" pitchFamily="34" charset="0"/>
              <a:buChar char="•"/>
            </a:pP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Nutzung: sorgsame Nutzung vs. verschwenderisch </a:t>
            </a:r>
          </a:p>
          <a:p>
            <a:pPr marL="363538" indent="-171450">
              <a:lnSpc>
                <a:spcPct val="120000"/>
              </a:lnSpc>
              <a:spcAft>
                <a:spcPts val="600"/>
              </a:spcAft>
              <a:buClr>
                <a:schemeClr val="accent4"/>
              </a:buClr>
              <a:buFont typeface="Arial" panose="020B0604020202020204" pitchFamily="34" charset="0"/>
              <a:buChar char="•"/>
            </a:pP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Entsorgung: Mülltrennung</a:t>
            </a:r>
            <a:b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br>
            <a:endParaRPr lang="de-DE" sz="1100" i="1" dirty="0">
              <a:solidFill>
                <a:schemeClr val="tx1"/>
              </a:solidFill>
              <a:effectLst/>
              <a:latin typeface="Inria Sans" pitchFamily="2" charset="0"/>
              <a:ea typeface="Calibri" panose="020F0502020204030204" pitchFamily="34" charset="0"/>
              <a:cs typeface="Times New Roman" panose="02020603050405020304" pitchFamily="18" charset="0"/>
            </a:endParaRPr>
          </a:p>
          <a:p>
            <a:pPr marL="171450" indent="-171450">
              <a:lnSpc>
                <a:spcPct val="120000"/>
              </a:lnSpc>
              <a:spcAft>
                <a:spcPts val="600"/>
              </a:spcAft>
              <a:buClr>
                <a:schemeClr val="accent4"/>
              </a:buClr>
              <a:buFont typeface="Arial" panose="020B0604020202020204" pitchFamily="34" charset="0"/>
              <a:buChar char="•"/>
            </a:pP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Schulrucksack: </a:t>
            </a:r>
          </a:p>
          <a:p>
            <a:pPr marL="363538" indent="-171450">
              <a:lnSpc>
                <a:spcPct val="120000"/>
              </a:lnSpc>
              <a:spcAft>
                <a:spcPts val="600"/>
              </a:spcAft>
              <a:buClr>
                <a:schemeClr val="accent4"/>
              </a:buClr>
              <a:buFont typeface="Arial" panose="020B0604020202020204" pitchFamily="34" charset="0"/>
              <a:buChar char="•"/>
            </a:pP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Herstellung: viele Materialien aus unterschiedlichen Ländern; Produktion in Niedriglohnländern, ggf. Umweltverschmutzung durch Chemikalien</a:t>
            </a:r>
          </a:p>
          <a:p>
            <a:pPr marL="363538" indent="-171450">
              <a:lnSpc>
                <a:spcPct val="120000"/>
              </a:lnSpc>
              <a:spcAft>
                <a:spcPts val="600"/>
              </a:spcAft>
              <a:buClr>
                <a:schemeClr val="accent4"/>
              </a:buClr>
              <a:buFont typeface="Arial" panose="020B0604020202020204" pitchFamily="34" charset="0"/>
              <a:buChar char="•"/>
            </a:pP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Nutzung: sorgsam und Pflege vs. immer wieder neue Rucksäcke</a:t>
            </a:r>
          </a:p>
          <a:p>
            <a:pPr marL="363538" indent="-171450">
              <a:lnSpc>
                <a:spcPct val="120000"/>
              </a:lnSpc>
              <a:spcAft>
                <a:spcPts val="600"/>
              </a:spcAft>
              <a:buClr>
                <a:schemeClr val="accent4"/>
              </a:buClr>
              <a:buFont typeface="Arial" panose="020B0604020202020204" pitchFamily="34" charset="0"/>
              <a:buChar char="•"/>
            </a:pPr>
            <a:r>
              <a:rPr lang="de-DE" sz="1100" i="1" dirty="0">
                <a:solidFill>
                  <a:schemeClr val="tx1"/>
                </a:solidFill>
                <a:effectLst/>
                <a:latin typeface="Inria Sans" pitchFamily="2" charset="0"/>
                <a:ea typeface="Calibri" panose="020F0502020204030204" pitchFamily="34" charset="0"/>
                <a:cs typeface="Times New Roman" panose="02020603050405020304" pitchFamily="18" charset="0"/>
              </a:rPr>
              <a:t>Entsorgung: Weitergabe an andere; in den Müll und nicht wiederverwertbar</a:t>
            </a:r>
          </a:p>
          <a:p>
            <a:pPr>
              <a:lnSpc>
                <a:spcPct val="120000"/>
              </a:lnSpc>
              <a:spcAft>
                <a:spcPts val="600"/>
              </a:spcAft>
            </a:pPr>
            <a:endParaRPr lang="en-US" sz="1100" dirty="0">
              <a:solidFill>
                <a:schemeClr val="tx1"/>
              </a:solidFill>
              <a:effectLst/>
              <a:latin typeface="Inria Sans" pitchFamily="2" charset="0"/>
              <a:ea typeface="Calibri" panose="020F0502020204030204" pitchFamily="34" charset="0"/>
              <a:cs typeface="Times New Roman" panose="02020603050405020304" pitchFamily="18" charset="0"/>
            </a:endParaRPr>
          </a:p>
        </p:txBody>
      </p:sp>
      <p:grpSp>
        <p:nvGrpSpPr>
          <p:cNvPr id="9" name="Gruppieren 8">
            <a:extLst>
              <a:ext uri="{FF2B5EF4-FFF2-40B4-BE49-F238E27FC236}">
                <a16:creationId xmlns:a16="http://schemas.microsoft.com/office/drawing/2014/main" id="{5F9CE875-FC54-25EF-8F73-F094287133DA}"/>
              </a:ext>
              <a:ext uri="{C183D7F6-B498-43B3-948B-1728B52AA6E4}">
                <adec:decorative xmlns:adec="http://schemas.microsoft.com/office/drawing/2017/decorative" val="1"/>
              </a:ext>
            </a:extLst>
          </p:cNvPr>
          <p:cNvGrpSpPr/>
          <p:nvPr/>
        </p:nvGrpSpPr>
        <p:grpSpPr>
          <a:xfrm>
            <a:off x="6065519" y="10112362"/>
            <a:ext cx="850351" cy="226591"/>
            <a:chOff x="-3302864" y="2877944"/>
            <a:chExt cx="973023" cy="226591"/>
          </a:xfrm>
        </p:grpSpPr>
        <p:sp>
          <p:nvSpPr>
            <p:cNvPr id="11" name="Rechteck 10">
              <a:extLst>
                <a:ext uri="{FF2B5EF4-FFF2-40B4-BE49-F238E27FC236}">
                  <a16:creationId xmlns:a16="http://schemas.microsoft.com/office/drawing/2014/main" id="{53C70C2D-8763-33FE-4B47-E1CC1AAFA77F}"/>
                </a:ext>
              </a:extLst>
            </p:cNvPr>
            <p:cNvSpPr/>
            <p:nvPr/>
          </p:nvSpPr>
          <p:spPr>
            <a:xfrm>
              <a:off x="-3193774" y="2877944"/>
              <a:ext cx="754850"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Lehrkräfte</a:t>
              </a:r>
              <a:endParaRPr lang="en-US" sz="1000" dirty="0">
                <a:solidFill>
                  <a:schemeClr val="bg1"/>
                </a:solidFill>
                <a:latin typeface="Inria Sans" pitchFamily="2" charset="0"/>
              </a:endParaRPr>
            </a:p>
          </p:txBody>
        </p:sp>
        <p:cxnSp>
          <p:nvCxnSpPr>
            <p:cNvPr id="12" name="Gerader Verbinder 11">
              <a:extLst>
                <a:ext uri="{FF2B5EF4-FFF2-40B4-BE49-F238E27FC236}">
                  <a16:creationId xmlns:a16="http://schemas.microsoft.com/office/drawing/2014/main" id="{5C89E3BE-4BA5-9111-4B55-3C069027CEA0}"/>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13" name="Gerader Verbinder 12">
              <a:extLst>
                <a:ext uri="{FF2B5EF4-FFF2-40B4-BE49-F238E27FC236}">
                  <a16:creationId xmlns:a16="http://schemas.microsoft.com/office/drawing/2014/main" id="{A08D1AB4-8CDD-C0C7-9008-28F185BEB85F}"/>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spTree>
    <p:extLst>
      <p:ext uri="{BB962C8B-B14F-4D97-AF65-F5344CB8AC3E}">
        <p14:creationId xmlns:p14="http://schemas.microsoft.com/office/powerpoint/2010/main" val="12277989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a:xfrm>
            <a:off x="386837" y="344844"/>
            <a:ext cx="6786000" cy="887056"/>
          </a:xfrm>
        </p:spPr>
        <p:txBody>
          <a:bodyPr anchor="t"/>
          <a:lstStyle/>
          <a:p>
            <a:r>
              <a:rPr lang="de-DE" sz="2400" b="1" dirty="0">
                <a:latin typeface="Inria Sans" pitchFamily="2" charset="0"/>
              </a:rPr>
              <a:t>LM1 – Nachhaltigen Konsum verstehen </a:t>
            </a:r>
            <a:br>
              <a:rPr lang="de-DE" sz="2400" b="1" dirty="0">
                <a:latin typeface="Inria Sans" pitchFamily="2" charset="0"/>
              </a:rPr>
            </a:br>
            <a:r>
              <a:rPr lang="de-DE" sz="2400" dirty="0">
                <a:latin typeface="Inria Sans" pitchFamily="2" charset="0"/>
              </a:rPr>
              <a:t>Lösungen</a:t>
            </a:r>
            <a:r>
              <a:rPr lang="de-DE" sz="2400" b="1" dirty="0">
                <a:latin typeface="Inria Sans" pitchFamily="2" charset="0"/>
              </a:rPr>
              <a:t> </a:t>
            </a:r>
            <a:r>
              <a:rPr lang="de-DE" sz="2400" dirty="0">
                <a:latin typeface="Inria Sans" pitchFamily="2" charset="0"/>
              </a:rPr>
              <a:t>Arbeitsblatt 3 &amp; 4</a:t>
            </a: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37</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a:t>
            </a:r>
            <a:r>
              <a:rPr kumimoji="0" lang="de-DE" sz="1000" b="1" i="0" u="none" strike="noStrike" kern="0" cap="none" spc="0" normalizeH="0" baseline="0" noProof="0" dirty="0">
                <a:ln>
                  <a:noFill/>
                </a:ln>
                <a:solidFill>
                  <a:srgbClr val="FFFFFF"/>
                </a:solidFill>
                <a:effectLst/>
                <a:uLnTx/>
                <a:uFillTx/>
                <a:latin typeface="Inria Sans" pitchFamily="2" charset="0"/>
                <a:ea typeface="ＭＳ Ｐゴシック" charset="0"/>
              </a:rPr>
              <a:t>L</a:t>
            </a:r>
            <a:r>
              <a:rPr lang="de-DE" sz="1000" b="1" dirty="0">
                <a:latin typeface="Inria Sans" pitchFamily="2" charset="0"/>
              </a:rPr>
              <a:t>M1</a:t>
            </a:r>
            <a:endParaRPr lang="de-DE" sz="1000" b="1" dirty="0">
              <a:solidFill>
                <a:srgbClr val="FFFFFF"/>
              </a:solidFill>
              <a:latin typeface="Inria Sans" pitchFamily="2" charset="0"/>
            </a:endParaRP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sp>
        <p:nvSpPr>
          <p:cNvPr id="10" name="Rectangle 1">
            <a:extLst>
              <a:ext uri="{FF2B5EF4-FFF2-40B4-BE49-F238E27FC236}">
                <a16:creationId xmlns:a16="http://schemas.microsoft.com/office/drawing/2014/main" id="{2D83F613-D7A6-9F12-FD35-BC734810E13C}"/>
              </a:ext>
            </a:extLst>
          </p:cNvPr>
          <p:cNvSpPr/>
          <p:nvPr/>
        </p:nvSpPr>
        <p:spPr>
          <a:xfrm>
            <a:off x="387860" y="1374292"/>
            <a:ext cx="6784977" cy="828271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bIns="72000" numCol="1" rtlCol="0" anchor="t"/>
          <a:lstStyle/>
          <a:p>
            <a:pPr marL="361950" marR="0" lvl="0" algn="l" defTabSz="914400" rtl="0" eaLnBrk="1" fontAlgn="base" latinLnBrk="0" hangingPunct="1">
              <a:lnSpc>
                <a:spcPct val="120000"/>
              </a:lnSpc>
              <a:spcBef>
                <a:spcPct val="0"/>
              </a:spcBef>
              <a:spcAft>
                <a:spcPts val="600"/>
              </a:spcAft>
              <a:buClrTx/>
              <a:buSzTx/>
              <a:buFontTx/>
              <a:buNone/>
              <a:tabLst/>
              <a:defRPr/>
            </a:pPr>
            <a:r>
              <a:rPr kumimoji="0" lang="de-DE" sz="1600" b="1" i="0" u="none" strike="noStrike" kern="1200" cap="none" spc="0" normalizeH="0" baseline="0" noProof="0" dirty="0">
                <a:ln>
                  <a:noFill/>
                </a:ln>
                <a:solidFill>
                  <a:srgbClr val="007987"/>
                </a:solidFill>
                <a:effectLst/>
                <a:uLnTx/>
                <a:uFillTx/>
                <a:latin typeface="Inria Sans" pitchFamily="2" charset="0"/>
                <a:ea typeface="Calibri" panose="020F0502020204030204" pitchFamily="34" charset="0"/>
                <a:cs typeface="Times New Roman" panose="02020603050405020304" pitchFamily="18" charset="0"/>
              </a:rPr>
              <a:t>Der ökologische Fußabdruck</a:t>
            </a: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a:tabLst/>
              <a:defRPr/>
            </a:pP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Notiere die wichtigsten Merkmale des Fußabdrucks in Stichpunkten.</a:t>
            </a:r>
            <a:endParaRPr lang="de-DE" sz="1100" dirty="0">
              <a:solidFill>
                <a:srgbClr val="000000"/>
              </a:solidFill>
              <a:latin typeface="Inria Sans" pitchFamily="2" charset="0"/>
              <a:ea typeface="Calibri" panose="020F0502020204030204" pitchFamily="34" charset="0"/>
              <a:cs typeface="Times New Roman" panose="02020603050405020304" pitchFamily="18" charset="0"/>
            </a:endParaRPr>
          </a:p>
          <a:p>
            <a:pPr marL="171450" marR="0" lvl="0" indent="-171450" algn="l" defTabSz="914400" rtl="0" eaLnBrk="1" fontAlgn="base" latinLnBrk="0" hangingPunct="1">
              <a:lnSpc>
                <a:spcPct val="120000"/>
              </a:lnSpc>
              <a:spcBef>
                <a:spcPct val="0"/>
              </a:spcBef>
              <a:spcAft>
                <a:spcPts val="600"/>
              </a:spcAft>
              <a:buClr>
                <a:schemeClr val="accent4"/>
              </a:buClr>
              <a:buSzTx/>
              <a:buFont typeface="Arial" panose="020B0604020202020204" pitchFamily="34" charset="0"/>
              <a:buChar char="•"/>
              <a:tabLst/>
              <a:defRPr/>
            </a:pPr>
            <a:r>
              <a:rPr kumimoji="0" lang="de-DE" sz="1100" i="1"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Alle Emissionen einer Person in einem Jahr</a:t>
            </a:r>
          </a:p>
          <a:p>
            <a:pPr marL="171450" marR="0" lvl="0" indent="-171450" algn="l" defTabSz="914400" rtl="0" eaLnBrk="1" fontAlgn="base" latinLnBrk="0" hangingPunct="1">
              <a:lnSpc>
                <a:spcPct val="120000"/>
              </a:lnSpc>
              <a:spcBef>
                <a:spcPct val="0"/>
              </a:spcBef>
              <a:spcAft>
                <a:spcPts val="600"/>
              </a:spcAft>
              <a:buClr>
                <a:schemeClr val="accent4"/>
              </a:buClr>
              <a:buSzTx/>
              <a:buFont typeface="Arial" panose="020B0604020202020204" pitchFamily="34" charset="0"/>
              <a:buChar char="•"/>
              <a:tabLst/>
              <a:defRPr/>
            </a:pPr>
            <a:r>
              <a:rPr kumimoji="0" lang="de-DE" sz="1100" i="1"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Maßeinheit: CO</a:t>
            </a:r>
            <a:r>
              <a:rPr kumimoji="0" lang="de-DE" sz="1100" i="1" u="none" strike="noStrike" kern="1200" cap="none" spc="0" normalizeH="0" baseline="-2500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2</a:t>
            </a:r>
          </a:p>
          <a:p>
            <a:pPr marL="171450" marR="0" lvl="0" indent="-171450" algn="l" defTabSz="914400" rtl="0" eaLnBrk="1" fontAlgn="base" latinLnBrk="0" hangingPunct="1">
              <a:lnSpc>
                <a:spcPct val="120000"/>
              </a:lnSpc>
              <a:spcBef>
                <a:spcPct val="0"/>
              </a:spcBef>
              <a:spcAft>
                <a:spcPts val="600"/>
              </a:spcAft>
              <a:buClr>
                <a:schemeClr val="accent4"/>
              </a:buClr>
              <a:buSzTx/>
              <a:buFont typeface="Arial" panose="020B0604020202020204" pitchFamily="34" charset="0"/>
              <a:buChar char="•"/>
              <a:tabLst/>
              <a:defRPr/>
            </a:pPr>
            <a:r>
              <a:rPr kumimoji="0" lang="de-DE" sz="1100" i="1"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Aufteilung in verschiedene Bedürfnisfelder</a:t>
            </a:r>
          </a:p>
          <a:p>
            <a:pPr marL="171450" marR="0" lvl="0" indent="-171450" algn="l" defTabSz="914400" rtl="0" eaLnBrk="1" fontAlgn="base" latinLnBrk="0" hangingPunct="1">
              <a:lnSpc>
                <a:spcPct val="120000"/>
              </a:lnSpc>
              <a:spcBef>
                <a:spcPct val="0"/>
              </a:spcBef>
              <a:spcAft>
                <a:spcPts val="600"/>
              </a:spcAft>
              <a:buClr>
                <a:schemeClr val="accent4"/>
              </a:buClr>
              <a:buSzTx/>
              <a:buFont typeface="Arial" panose="020B0604020202020204" pitchFamily="34" charset="0"/>
              <a:buChar char="•"/>
              <a:tabLst/>
              <a:defRPr/>
            </a:pPr>
            <a:r>
              <a:rPr kumimoji="0" lang="de-DE" sz="1100" i="1"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Wichtige Stellschrauben: Mobilität, Wohnen, Ernährung, Einkommen, Art der Energieerzeugung</a:t>
            </a: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361950" marR="0" lvl="0" algn="l" defTabSz="914400" rtl="0" eaLnBrk="1" fontAlgn="base" latinLnBrk="0" hangingPunct="1">
              <a:lnSpc>
                <a:spcPct val="120000"/>
              </a:lnSpc>
              <a:spcBef>
                <a:spcPct val="0"/>
              </a:spcBef>
              <a:spcAft>
                <a:spcPts val="600"/>
              </a:spcAft>
              <a:buClrTx/>
              <a:buSzTx/>
              <a:buFontTx/>
              <a:buNone/>
              <a:tabLst/>
              <a:defRPr/>
            </a:pPr>
            <a:r>
              <a:rPr kumimoji="0" lang="de-DE" sz="1600" b="1" i="0" u="none" strike="noStrike" kern="1200" cap="none" spc="0" normalizeH="0" baseline="0" noProof="0" dirty="0">
                <a:ln>
                  <a:noFill/>
                </a:ln>
                <a:solidFill>
                  <a:srgbClr val="007987"/>
                </a:solidFill>
                <a:effectLst/>
                <a:uLnTx/>
                <a:uFillTx/>
                <a:latin typeface="Inria Sans" pitchFamily="2" charset="0"/>
                <a:ea typeface="Calibri" panose="020F0502020204030204" pitchFamily="34" charset="0"/>
                <a:cs typeface="Times New Roman" panose="02020603050405020304" pitchFamily="18" charset="0"/>
              </a:rPr>
              <a:t>Die Big Points nachhaltigen Konsums</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a:t>
            </a: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startAt="4"/>
              <a:tabLst/>
              <a:defRPr/>
            </a:pP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Schaut euch die Rückseiten der Karten an. Ordnet die Maßnahmen in der Tabelle ihrer Wirksamkeit zu.</a:t>
            </a: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tabLst/>
              <a:defRPr/>
            </a:pP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p:txBody>
      </p:sp>
      <p:grpSp>
        <p:nvGrpSpPr>
          <p:cNvPr id="9" name="Gruppieren 8">
            <a:extLst>
              <a:ext uri="{FF2B5EF4-FFF2-40B4-BE49-F238E27FC236}">
                <a16:creationId xmlns:a16="http://schemas.microsoft.com/office/drawing/2014/main" id="{4CDDE979-4624-BCC4-C489-E77A9F2561FC}"/>
              </a:ext>
              <a:ext uri="{C183D7F6-B498-43B3-948B-1728B52AA6E4}">
                <adec:decorative xmlns:adec="http://schemas.microsoft.com/office/drawing/2017/decorative" val="1"/>
              </a:ext>
            </a:extLst>
          </p:cNvPr>
          <p:cNvGrpSpPr/>
          <p:nvPr/>
        </p:nvGrpSpPr>
        <p:grpSpPr>
          <a:xfrm>
            <a:off x="387860" y="1368952"/>
            <a:ext cx="288000" cy="288000"/>
            <a:chOff x="-3787818" y="791033"/>
            <a:chExt cx="2724236" cy="2724236"/>
          </a:xfrm>
        </p:grpSpPr>
        <p:sp>
          <p:nvSpPr>
            <p:cNvPr id="11" name="Ellipse 10">
              <a:extLst>
                <a:ext uri="{FF2B5EF4-FFF2-40B4-BE49-F238E27FC236}">
                  <a16:creationId xmlns:a16="http://schemas.microsoft.com/office/drawing/2014/main" id="{A36FE475-95CC-8F5E-A77F-B162D92DD9E3}"/>
                </a:ext>
              </a:extLst>
            </p:cNvPr>
            <p:cNvSpPr/>
            <p:nvPr/>
          </p:nvSpPr>
          <p:spPr>
            <a:xfrm>
              <a:off x="-3787818" y="791033"/>
              <a:ext cx="2724236" cy="2724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BundesSans Web Regular"/>
              </a:endParaRPr>
            </a:p>
          </p:txBody>
        </p:sp>
        <p:pic>
          <p:nvPicPr>
            <p:cNvPr id="12" name="Picture 5">
              <a:extLst>
                <a:ext uri="{FF2B5EF4-FFF2-40B4-BE49-F238E27FC236}">
                  <a16:creationId xmlns:a16="http://schemas.microsoft.com/office/drawing/2014/main" id="{CB5B6214-E578-3E94-5297-7C6EA4311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620" y="1017231"/>
              <a:ext cx="2271839" cy="227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uppieren 12">
            <a:extLst>
              <a:ext uri="{FF2B5EF4-FFF2-40B4-BE49-F238E27FC236}">
                <a16:creationId xmlns:a16="http://schemas.microsoft.com/office/drawing/2014/main" id="{50FCB79F-8794-810E-438F-1ED1D3B59462}"/>
              </a:ext>
              <a:ext uri="{C183D7F6-B498-43B3-948B-1728B52AA6E4}">
                <adec:decorative xmlns:adec="http://schemas.microsoft.com/office/drawing/2017/decorative" val="1"/>
              </a:ext>
            </a:extLst>
          </p:cNvPr>
          <p:cNvGrpSpPr/>
          <p:nvPr/>
        </p:nvGrpSpPr>
        <p:grpSpPr>
          <a:xfrm>
            <a:off x="387860" y="3119885"/>
            <a:ext cx="288000" cy="288000"/>
            <a:chOff x="3957175" y="2763248"/>
            <a:chExt cx="288000" cy="288000"/>
          </a:xfrm>
        </p:grpSpPr>
        <p:sp>
          <p:nvSpPr>
            <p:cNvPr id="14" name="Ellipse 13">
              <a:extLst>
                <a:ext uri="{FF2B5EF4-FFF2-40B4-BE49-F238E27FC236}">
                  <a16:creationId xmlns:a16="http://schemas.microsoft.com/office/drawing/2014/main" id="{23611B76-3AC8-94AF-F9D8-10E677189C60}"/>
                </a:ext>
              </a:extLst>
            </p:cNvPr>
            <p:cNvSpPr/>
            <p:nvPr/>
          </p:nvSpPr>
          <p:spPr>
            <a:xfrm>
              <a:off x="3957175" y="2763248"/>
              <a:ext cx="288000" cy="28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llipse 14">
              <a:extLst>
                <a:ext uri="{FF2B5EF4-FFF2-40B4-BE49-F238E27FC236}">
                  <a16:creationId xmlns:a16="http://schemas.microsoft.com/office/drawing/2014/main" id="{2C676820-1619-E317-8C43-BC8D960B4285}"/>
                </a:ext>
              </a:extLst>
            </p:cNvPr>
            <p:cNvSpPr/>
            <p:nvPr/>
          </p:nvSpPr>
          <p:spPr>
            <a:xfrm>
              <a:off x="4022637" y="2828710"/>
              <a:ext cx="157075" cy="157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BundesSans Web Regular"/>
              </a:endParaRPr>
            </a:p>
          </p:txBody>
        </p:sp>
      </p:grpSp>
      <p:graphicFrame>
        <p:nvGraphicFramePr>
          <p:cNvPr id="16" name="Tabelle 15">
            <a:extLst>
              <a:ext uri="{FF2B5EF4-FFF2-40B4-BE49-F238E27FC236}">
                <a16:creationId xmlns:a16="http://schemas.microsoft.com/office/drawing/2014/main" id="{AA417B3E-87B2-13E4-F0DE-97428EF5BF11}"/>
              </a:ext>
            </a:extLst>
          </p:cNvPr>
          <p:cNvGraphicFramePr>
            <a:graphicFrameLocks noGrp="1"/>
          </p:cNvGraphicFramePr>
          <p:nvPr>
            <p:extLst>
              <p:ext uri="{D42A27DB-BD31-4B8C-83A1-F6EECF244321}">
                <p14:modId xmlns:p14="http://schemas.microsoft.com/office/powerpoint/2010/main" val="1103733830"/>
              </p:ext>
            </p:extLst>
          </p:nvPr>
        </p:nvGraphicFramePr>
        <p:xfrm>
          <a:off x="387860" y="3797774"/>
          <a:ext cx="6783954" cy="6125847"/>
        </p:xfrm>
        <a:graphic>
          <a:graphicData uri="http://schemas.openxmlformats.org/drawingml/2006/table">
            <a:tbl>
              <a:tblPr firstRow="1"/>
              <a:tblGrid>
                <a:gridCol w="2261318">
                  <a:extLst>
                    <a:ext uri="{9D8B030D-6E8A-4147-A177-3AD203B41FA5}">
                      <a16:colId xmlns:a16="http://schemas.microsoft.com/office/drawing/2014/main" val="1361555809"/>
                    </a:ext>
                  </a:extLst>
                </a:gridCol>
                <a:gridCol w="2261318">
                  <a:extLst>
                    <a:ext uri="{9D8B030D-6E8A-4147-A177-3AD203B41FA5}">
                      <a16:colId xmlns:a16="http://schemas.microsoft.com/office/drawing/2014/main" val="1921885057"/>
                    </a:ext>
                  </a:extLst>
                </a:gridCol>
                <a:gridCol w="2261318">
                  <a:extLst>
                    <a:ext uri="{9D8B030D-6E8A-4147-A177-3AD203B41FA5}">
                      <a16:colId xmlns:a16="http://schemas.microsoft.com/office/drawing/2014/main" val="3085352841"/>
                    </a:ext>
                  </a:extLst>
                </a:gridCol>
              </a:tblGrid>
              <a:tr h="333567">
                <a:tc>
                  <a:txBody>
                    <a:bodyPr/>
                    <a:lstStyle/>
                    <a:p>
                      <a:pPr algn="ctr" fontAlgn="ctr">
                        <a:lnSpc>
                          <a:spcPct val="100000"/>
                        </a:lnSpc>
                      </a:pPr>
                      <a:r>
                        <a:rPr lang="de-DE" sz="900" b="1" i="0" u="none" strike="noStrike" dirty="0">
                          <a:solidFill>
                            <a:schemeClr val="tx1"/>
                          </a:solidFill>
                          <a:effectLst/>
                          <a:latin typeface="Inria Sans" pitchFamily="2" charset="0"/>
                        </a:rPr>
                        <a:t>Handlungen mit großer Wirkung </a:t>
                      </a:r>
                      <a:br>
                        <a:rPr lang="de-DE" sz="900" b="1" i="0" u="none" strike="noStrike" dirty="0">
                          <a:solidFill>
                            <a:schemeClr val="tx1"/>
                          </a:solidFill>
                          <a:effectLst/>
                          <a:latin typeface="Inria Sans" pitchFamily="2" charset="0"/>
                        </a:rPr>
                      </a:br>
                      <a:r>
                        <a:rPr lang="de-DE" sz="900" b="1" i="0" u="none" strike="noStrike" dirty="0">
                          <a:solidFill>
                            <a:schemeClr val="tx1"/>
                          </a:solidFill>
                          <a:effectLst/>
                          <a:latin typeface="Inria Sans" pitchFamily="2" charset="0"/>
                        </a:rPr>
                        <a:t>(Big Points) ( &gt; 200 kg CO</a:t>
                      </a:r>
                      <a:r>
                        <a:rPr lang="de-DE" sz="900" b="1" i="0" u="none" strike="noStrike" baseline="-25000" dirty="0">
                          <a:solidFill>
                            <a:schemeClr val="tx1"/>
                          </a:solidFill>
                          <a:effectLst/>
                          <a:latin typeface="Inria Sans" pitchFamily="2" charset="0"/>
                        </a:rPr>
                        <a:t>2</a:t>
                      </a:r>
                      <a:r>
                        <a:rPr lang="de-DE" sz="900" b="1" i="0" u="none" strike="noStrike" dirty="0">
                          <a:solidFill>
                            <a:schemeClr val="tx1"/>
                          </a:solidFill>
                          <a:effectLst/>
                          <a:latin typeface="Inria Sans" pitchFamily="2" charset="0"/>
                        </a:rPr>
                        <a:t>)</a:t>
                      </a:r>
                    </a:p>
                  </a:txBody>
                  <a:tcPr marL="36000" marR="36000" marT="18000" marB="1800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100000"/>
                        </a:lnSpc>
                      </a:pPr>
                      <a:r>
                        <a:rPr lang="de-DE" sz="900" b="1" i="0" u="none" strike="noStrike" dirty="0">
                          <a:solidFill>
                            <a:schemeClr val="tx1"/>
                          </a:solidFill>
                          <a:effectLst/>
                          <a:latin typeface="Inria Sans" pitchFamily="2" charset="0"/>
                        </a:rPr>
                        <a:t>Handlungen mit mittlerer Wirkung</a:t>
                      </a:r>
                    </a:p>
                  </a:txBody>
                  <a:tcPr marL="36000" marR="36000" marT="18000" marB="18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fontAlgn="ctr">
                        <a:lnSpc>
                          <a:spcPct val="100000"/>
                        </a:lnSpc>
                      </a:pPr>
                      <a:r>
                        <a:rPr lang="de-DE" sz="900" b="1" i="0" u="none" strike="noStrike" dirty="0">
                          <a:solidFill>
                            <a:schemeClr val="tx1"/>
                          </a:solidFill>
                          <a:effectLst/>
                          <a:latin typeface="Inria Sans" pitchFamily="2" charset="0"/>
                        </a:rPr>
                        <a:t>Handlungen mit kleiner Wirkung </a:t>
                      </a:r>
                      <a:br>
                        <a:rPr lang="de-DE" sz="900" b="1" i="0" u="none" strike="noStrike" dirty="0">
                          <a:solidFill>
                            <a:schemeClr val="tx1"/>
                          </a:solidFill>
                          <a:effectLst/>
                          <a:latin typeface="Inria Sans" pitchFamily="2" charset="0"/>
                        </a:rPr>
                      </a:br>
                      <a:r>
                        <a:rPr lang="de-DE" sz="900" b="1" i="0" u="none" strike="noStrike" dirty="0">
                          <a:solidFill>
                            <a:schemeClr val="tx1"/>
                          </a:solidFill>
                          <a:effectLst/>
                          <a:latin typeface="Inria Sans" pitchFamily="2" charset="0"/>
                        </a:rPr>
                        <a:t>( &lt; 20 kg CO</a:t>
                      </a:r>
                      <a:r>
                        <a:rPr lang="de-DE" sz="900" b="1" i="0" u="none" strike="noStrike" baseline="-25000" dirty="0">
                          <a:solidFill>
                            <a:schemeClr val="tx1"/>
                          </a:solidFill>
                          <a:effectLst/>
                          <a:latin typeface="Inria Sans" pitchFamily="2" charset="0"/>
                        </a:rPr>
                        <a:t>2</a:t>
                      </a:r>
                      <a:r>
                        <a:rPr lang="de-DE" sz="900" b="1" i="0" u="none" strike="noStrike" dirty="0">
                          <a:solidFill>
                            <a:schemeClr val="tx1"/>
                          </a:solidFill>
                          <a:effectLst/>
                          <a:latin typeface="Inria Sans" pitchFamily="2" charset="0"/>
                        </a:rPr>
                        <a:t>)</a:t>
                      </a:r>
                    </a:p>
                  </a:txBody>
                  <a:tcPr marL="36000" marR="36000" marT="18000" marB="1800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417621976"/>
                  </a:ext>
                </a:extLst>
              </a:tr>
              <a:tr h="185659">
                <a:tc>
                  <a:txBody>
                    <a:bodyPr/>
                    <a:lstStyle/>
                    <a:p>
                      <a:pPr algn="ctr">
                        <a:lnSpc>
                          <a:spcPct val="100000"/>
                        </a:lnSpc>
                        <a:spcAft>
                          <a:spcPts val="800"/>
                        </a:spcAft>
                      </a:pPr>
                      <a:r>
                        <a:rPr lang="de-DE" sz="900" i="1" dirty="0">
                          <a:effectLst/>
                          <a:latin typeface="Inria Sans" pitchFamily="2" charset="0"/>
                          <a:ea typeface="Calibri" panose="020F0502020204030204" pitchFamily="34" charset="0"/>
                          <a:cs typeface="Times New Roman" panose="02020603050405020304" pitchFamily="18" charset="0"/>
                        </a:rPr>
                        <a:t>Mehr pflanzliche, weniger tierische Proteine</a:t>
                      </a:r>
                      <a:endParaRPr lang="en-US" sz="900" i="1" dirty="0">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Haustier: Kaninchen statt Katze</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Verbrauch an Plastikverpackungen halbieren</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891169005"/>
                  </a:ext>
                </a:extLst>
              </a:tr>
              <a:tr h="185659">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Vegane Ernährung </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dirty="0">
                          <a:effectLst/>
                          <a:latin typeface="Inria Sans" pitchFamily="2" charset="0"/>
                          <a:ea typeface="Calibri" panose="020F0502020204030204" pitchFamily="34" charset="0"/>
                          <a:cs typeface="Times New Roman" panose="02020603050405020304" pitchFamily="18" charset="0"/>
                        </a:rPr>
                        <a:t>Online statt mit dem Auto einkaufen</a:t>
                      </a:r>
                      <a:endParaRPr lang="en-US" sz="900" i="1" dirty="0">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Keine To-Go-Becher mehr nutzen</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212307873"/>
                  </a:ext>
                </a:extLst>
              </a:tr>
              <a:tr h="333094">
                <a:tc>
                  <a:txBody>
                    <a:bodyPr/>
                    <a:lstStyle/>
                    <a:p>
                      <a:pPr algn="ctr">
                        <a:lnSpc>
                          <a:spcPct val="100000"/>
                        </a:lnSpc>
                        <a:spcAft>
                          <a:spcPts val="800"/>
                        </a:spcAft>
                      </a:pPr>
                      <a:r>
                        <a:rPr lang="de-DE" sz="900" i="1" dirty="0">
                          <a:effectLst/>
                          <a:latin typeface="Inria Sans" pitchFamily="2" charset="0"/>
                          <a:ea typeface="Calibri" panose="020F0502020204030204" pitchFamily="34" charset="0"/>
                          <a:cs typeface="Times New Roman" panose="02020603050405020304" pitchFamily="18" charset="0"/>
                        </a:rPr>
                        <a:t>Mit Wärmepumpe heizen</a:t>
                      </a:r>
                      <a:endParaRPr lang="en-US" sz="900" i="1" dirty="0">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dirty="0">
                          <a:effectLst/>
                          <a:latin typeface="Inria Sans" pitchFamily="2" charset="0"/>
                          <a:ea typeface="Calibri" panose="020F0502020204030204" pitchFamily="34" charset="0"/>
                          <a:cs typeface="Times New Roman" panose="02020603050405020304" pitchFamily="18" charset="0"/>
                        </a:rPr>
                        <a:t>Waschmaschine reparieren statt neu kaufen</a:t>
                      </a:r>
                      <a:endParaRPr lang="en-US" sz="900" i="1" dirty="0">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Smartphone refurbished </a:t>
                      </a:r>
                      <a:br>
                        <a:rPr lang="de-DE" sz="900" i="1">
                          <a:effectLst/>
                          <a:latin typeface="Inria Sans" pitchFamily="2" charset="0"/>
                          <a:ea typeface="Calibri" panose="020F0502020204030204" pitchFamily="34" charset="0"/>
                          <a:cs typeface="Times New Roman" panose="02020603050405020304" pitchFamily="18" charset="0"/>
                        </a:rPr>
                      </a:br>
                      <a:r>
                        <a:rPr lang="de-DE" sz="900" i="1">
                          <a:effectLst/>
                          <a:latin typeface="Inria Sans" pitchFamily="2" charset="0"/>
                          <a:ea typeface="Calibri" panose="020F0502020204030204" pitchFamily="34" charset="0"/>
                          <a:cs typeface="Times New Roman" panose="02020603050405020304" pitchFamily="18" charset="0"/>
                        </a:rPr>
                        <a:t>statt neu kaufen</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717832586"/>
                  </a:ext>
                </a:extLst>
              </a:tr>
              <a:tr h="185659">
                <a:tc>
                  <a:txBody>
                    <a:bodyPr/>
                    <a:lstStyle/>
                    <a:p>
                      <a:pPr algn="ctr">
                        <a:lnSpc>
                          <a:spcPct val="100000"/>
                        </a:lnSpc>
                        <a:spcAft>
                          <a:spcPts val="800"/>
                        </a:spcAft>
                      </a:pPr>
                      <a:r>
                        <a:rPr lang="de-DE" sz="900" i="1" dirty="0">
                          <a:effectLst/>
                          <a:latin typeface="Inria Sans" pitchFamily="2" charset="0"/>
                          <a:ea typeface="Calibri" panose="020F0502020204030204" pitchFamily="34" charset="0"/>
                          <a:cs typeface="Times New Roman" panose="02020603050405020304" pitchFamily="18" charset="0"/>
                        </a:rPr>
                        <a:t>Wohnraum dämmen</a:t>
                      </a:r>
                      <a:endParaRPr lang="en-US" sz="900" i="1" dirty="0">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Kleidung secondhand statt neu</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dirty="0">
                          <a:effectLst/>
                          <a:latin typeface="Inria Sans" pitchFamily="2" charset="0"/>
                          <a:ea typeface="Calibri" panose="020F0502020204030204" pitchFamily="34" charset="0"/>
                          <a:cs typeface="Times New Roman" panose="02020603050405020304" pitchFamily="18" charset="0"/>
                        </a:rPr>
                        <a:t>Keine Erdbeeren im Winter kaufen</a:t>
                      </a:r>
                      <a:endParaRPr lang="en-US" sz="900" i="1" dirty="0">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166268096"/>
                  </a:ext>
                </a:extLst>
              </a:tr>
              <a:tr h="185659">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Sparduschkopf verwenden</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Hafermilch statt Kuhmilch</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Streamingzeit halbieren</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531622548"/>
                  </a:ext>
                </a:extLst>
              </a:tr>
              <a:tr h="333094">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Halb so lang duschen</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Vorwiegend regionale und </a:t>
                      </a:r>
                      <a:br>
                        <a:rPr lang="de-DE" sz="900" i="1">
                          <a:effectLst/>
                          <a:latin typeface="Inria Sans" pitchFamily="2" charset="0"/>
                          <a:ea typeface="Calibri" panose="020F0502020204030204" pitchFamily="34" charset="0"/>
                          <a:cs typeface="Times New Roman" panose="02020603050405020304" pitchFamily="18" charset="0"/>
                        </a:rPr>
                      </a:br>
                      <a:r>
                        <a:rPr lang="de-DE" sz="900" i="1">
                          <a:effectLst/>
                          <a:latin typeface="Inria Sans" pitchFamily="2" charset="0"/>
                          <a:ea typeface="Calibri" panose="020F0502020204030204" pitchFamily="34" charset="0"/>
                          <a:cs typeface="Times New Roman" panose="02020603050405020304" pitchFamily="18" charset="0"/>
                        </a:rPr>
                        <a:t>saisonale Ernährung</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Pflanzen mit Kochwasser gießen </a:t>
                      </a:r>
                      <a:br>
                        <a:rPr lang="de-DE" sz="900" i="1">
                          <a:effectLst/>
                          <a:latin typeface="Inria Sans" pitchFamily="2" charset="0"/>
                          <a:ea typeface="Calibri" panose="020F0502020204030204" pitchFamily="34" charset="0"/>
                          <a:cs typeface="Times New Roman" panose="02020603050405020304" pitchFamily="18" charset="0"/>
                        </a:rPr>
                      </a:br>
                      <a:r>
                        <a:rPr lang="de-DE" sz="900" i="1">
                          <a:effectLst/>
                          <a:latin typeface="Inria Sans" pitchFamily="2" charset="0"/>
                          <a:ea typeface="Calibri" panose="020F0502020204030204" pitchFamily="34" charset="0"/>
                          <a:cs typeface="Times New Roman" panose="02020603050405020304" pitchFamily="18" charset="0"/>
                        </a:rPr>
                        <a:t>statt wegkippen</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650946338"/>
                  </a:ext>
                </a:extLst>
              </a:tr>
              <a:tr h="185659">
                <a:tc>
                  <a:txBody>
                    <a:bodyPr/>
                    <a:lstStyle/>
                    <a:p>
                      <a:pPr algn="ctr">
                        <a:lnSpc>
                          <a:spcPct val="100000"/>
                        </a:lnSpc>
                        <a:spcAft>
                          <a:spcPts val="800"/>
                        </a:spcAft>
                      </a:pPr>
                      <a:r>
                        <a:rPr lang="de-DE" sz="900" i="1" dirty="0">
                          <a:effectLst/>
                          <a:latin typeface="Inria Sans" pitchFamily="2" charset="0"/>
                          <a:ea typeface="Calibri" panose="020F0502020204030204" pitchFamily="34" charset="0"/>
                          <a:cs typeface="Times New Roman" panose="02020603050405020304" pitchFamily="18" charset="0"/>
                        </a:rPr>
                        <a:t>Auf Elektro-Auto umsteigen</a:t>
                      </a:r>
                      <a:endParaRPr lang="en-US" sz="900" i="1" dirty="0">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Lebensmittelabfälle halbieren</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Ladekabel bei Nicht-Gebrauch ausstecken</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131732571"/>
                  </a:ext>
                </a:extLst>
              </a:tr>
              <a:tr h="185659">
                <a:tc>
                  <a:txBody>
                    <a:bodyPr/>
                    <a:lstStyle/>
                    <a:p>
                      <a:pPr algn="ctr">
                        <a:lnSpc>
                          <a:spcPct val="100000"/>
                        </a:lnSpc>
                        <a:spcAft>
                          <a:spcPts val="800"/>
                        </a:spcAft>
                      </a:pPr>
                      <a:r>
                        <a:rPr lang="de-DE" sz="900" i="1" dirty="0">
                          <a:effectLst/>
                          <a:latin typeface="Inria Sans" pitchFamily="2" charset="0"/>
                          <a:ea typeface="Calibri" panose="020F0502020204030204" pitchFamily="34" charset="0"/>
                          <a:cs typeface="Times New Roman" panose="02020603050405020304" pitchFamily="18" charset="0"/>
                        </a:rPr>
                        <a:t>Carsharing nutzen</a:t>
                      </a:r>
                      <a:endParaRPr lang="en-US" sz="900" i="1" dirty="0">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Leitungs- statt Flaschenwasser trinken</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Suchanfrage ohne KI-Tool</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435633391"/>
                  </a:ext>
                </a:extLst>
              </a:tr>
              <a:tr h="185659">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Mit ÖPNV statt Auto zur Arbeit</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dirty="0">
                          <a:effectLst/>
                          <a:latin typeface="Inria Sans" pitchFamily="2" charset="0"/>
                          <a:ea typeface="Calibri" panose="020F0502020204030204" pitchFamily="34" charset="0"/>
                          <a:cs typeface="Times New Roman" panose="02020603050405020304" pitchFamily="18" charset="0"/>
                        </a:rPr>
                        <a:t>Hände mit kaltem Wasser waschen</a:t>
                      </a:r>
                      <a:endParaRPr lang="en-US" sz="900" i="1" dirty="0">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 </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731746494"/>
                  </a:ext>
                </a:extLst>
              </a:tr>
              <a:tr h="185659">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Urlaub ohne Flug: Adria statt Teneriffa</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Raumtemperatur um 1 Grad senken</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 </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5760865"/>
                  </a:ext>
                </a:extLst>
              </a:tr>
              <a:tr h="185659">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Landhotel statt Kreuzfahrt </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dirty="0">
                          <a:effectLst/>
                          <a:latin typeface="Inria Sans" pitchFamily="2" charset="0"/>
                          <a:ea typeface="Calibri" panose="020F0502020204030204" pitchFamily="34" charset="0"/>
                          <a:cs typeface="Times New Roman" panose="02020603050405020304" pitchFamily="18" charset="0"/>
                        </a:rPr>
                        <a:t>Müll richtig trennen</a:t>
                      </a:r>
                      <a:endParaRPr lang="en-US" sz="900" i="1" dirty="0">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 </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621003027"/>
                  </a:ext>
                </a:extLst>
              </a:tr>
              <a:tr h="333094">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Mit dem Pedelec zur Arbeit </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Mit dem Rad 2-mal pro Woche einkaufen (statt Auto)</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 </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4103487554"/>
                  </a:ext>
                </a:extLst>
              </a:tr>
              <a:tr h="294870">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Balkonkraftwerk installieren</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dirty="0">
                          <a:effectLst/>
                          <a:latin typeface="Inria Sans" pitchFamily="2" charset="0"/>
                          <a:ea typeface="Calibri" panose="020F0502020204030204" pitchFamily="34" charset="0"/>
                          <a:cs typeface="Times New Roman" panose="02020603050405020304" pitchFamily="18" charset="0"/>
                        </a:rPr>
                        <a:t>Spülmaschine nutzen statt per Hand abspülen</a:t>
                      </a:r>
                      <a:endParaRPr lang="en-US" sz="900" i="1" dirty="0">
                        <a:effectLst/>
                        <a:latin typeface="Inria Sans" pitchFamily="2" charset="0"/>
                        <a:ea typeface="Calibri" panose="020F0502020204030204" pitchFamily="34" charset="0"/>
                        <a:cs typeface="Times New Roman" panose="02020603050405020304" pitchFamily="18" charset="0"/>
                      </a:endParaRPr>
                    </a:p>
                  </a:txBody>
                  <a:tcPr marL="36000" marR="36000" marT="0" marB="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 </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8687647"/>
                  </a:ext>
                </a:extLst>
              </a:tr>
              <a:tr h="185659">
                <a:tc>
                  <a:txBody>
                    <a:bodyPr/>
                    <a:lstStyle/>
                    <a:p>
                      <a:pPr algn="ctr">
                        <a:lnSpc>
                          <a:spcPct val="100000"/>
                        </a:lnSpc>
                        <a:spcAft>
                          <a:spcPts val="800"/>
                        </a:spcAft>
                      </a:pPr>
                      <a:r>
                        <a:rPr lang="de-DE" sz="900" i="1" dirty="0">
                          <a:effectLst/>
                          <a:latin typeface="Inria Sans" pitchFamily="2" charset="0"/>
                          <a:ea typeface="Calibri" panose="020F0502020204030204" pitchFamily="34" charset="0"/>
                          <a:cs typeface="Times New Roman" panose="02020603050405020304" pitchFamily="18" charset="0"/>
                        </a:rPr>
                        <a:t>Zu Ökostrom wechseln</a:t>
                      </a:r>
                      <a:endParaRPr lang="en-US" sz="900" i="1" dirty="0">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pPr>
                      <a:endParaRPr lang="en-US" sz="900" i="1">
                        <a:effectLst/>
                        <a:latin typeface="Inria Sans" pitchFamily="2"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 </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661312344"/>
                  </a:ext>
                </a:extLst>
              </a:tr>
              <a:tr h="185659">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1000€ Geldanlage in Windkraftprojekt</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 </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 </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303796499"/>
                  </a:ext>
                </a:extLst>
              </a:tr>
              <a:tr h="333094">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Anteil Fleischgerichte in der Kantine halbieren</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dirty="0">
                          <a:effectLst/>
                          <a:latin typeface="Inria Sans" pitchFamily="2" charset="0"/>
                          <a:ea typeface="Calibri" panose="020F0502020204030204" pitchFamily="34" charset="0"/>
                          <a:cs typeface="Times New Roman" panose="02020603050405020304" pitchFamily="18" charset="0"/>
                        </a:rPr>
                        <a:t> </a:t>
                      </a:r>
                      <a:endParaRPr lang="en-US" sz="900" i="1" dirty="0">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dirty="0">
                          <a:effectLst/>
                          <a:latin typeface="Inria Sans" pitchFamily="2" charset="0"/>
                          <a:ea typeface="Calibri" panose="020F0502020204030204" pitchFamily="34" charset="0"/>
                          <a:cs typeface="Times New Roman" panose="02020603050405020304" pitchFamily="18" charset="0"/>
                        </a:rPr>
                        <a:t> </a:t>
                      </a:r>
                      <a:endParaRPr lang="en-US" sz="900" i="1" dirty="0">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624807208"/>
                  </a:ext>
                </a:extLst>
              </a:tr>
              <a:tr h="333094">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Bei den Eltern </a:t>
                      </a:r>
                      <a:br>
                        <a:rPr lang="de-DE" sz="900" i="1">
                          <a:effectLst/>
                          <a:latin typeface="Inria Sans" pitchFamily="2" charset="0"/>
                          <a:ea typeface="Calibri" panose="020F0502020204030204" pitchFamily="34" charset="0"/>
                          <a:cs typeface="Times New Roman" panose="02020603050405020304" pitchFamily="18" charset="0"/>
                        </a:rPr>
                      </a:br>
                      <a:r>
                        <a:rPr lang="de-DE" sz="900" i="1">
                          <a:effectLst/>
                          <a:latin typeface="Inria Sans" pitchFamily="2" charset="0"/>
                          <a:ea typeface="Calibri" panose="020F0502020204030204" pitchFamily="34" charset="0"/>
                          <a:cs typeface="Times New Roman" panose="02020603050405020304" pitchFamily="18" charset="0"/>
                        </a:rPr>
                        <a:t>Sparduschköpfe einbauen</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 </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 </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575996589"/>
                  </a:ext>
                </a:extLst>
              </a:tr>
              <a:tr h="333094">
                <a:tc>
                  <a:txBody>
                    <a:bodyPr/>
                    <a:lstStyle/>
                    <a:p>
                      <a:pPr algn="ctr">
                        <a:lnSpc>
                          <a:spcPct val="100000"/>
                        </a:lnSpc>
                        <a:spcAft>
                          <a:spcPts val="800"/>
                        </a:spcAft>
                      </a:pPr>
                      <a:r>
                        <a:rPr lang="de-DE" sz="900" i="1" dirty="0">
                          <a:effectLst/>
                          <a:latin typeface="Inria Sans" pitchFamily="2" charset="0"/>
                          <a:ea typeface="Calibri" panose="020F0502020204030204" pitchFamily="34" charset="0"/>
                          <a:cs typeface="Times New Roman" panose="02020603050405020304" pitchFamily="18" charset="0"/>
                        </a:rPr>
                        <a:t>Kleidertauschparty in der Schule organisieren</a:t>
                      </a:r>
                      <a:endParaRPr lang="en-US" sz="900" i="1" dirty="0">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 </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dirty="0">
                          <a:effectLst/>
                          <a:latin typeface="Inria Sans" pitchFamily="2" charset="0"/>
                          <a:ea typeface="Calibri" panose="020F0502020204030204" pitchFamily="34" charset="0"/>
                          <a:cs typeface="Times New Roman" panose="02020603050405020304" pitchFamily="18" charset="0"/>
                        </a:rPr>
                        <a:t> </a:t>
                      </a:r>
                      <a:endParaRPr lang="en-US" sz="900" i="1" dirty="0">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747974589"/>
                  </a:ext>
                </a:extLst>
              </a:tr>
              <a:tr h="333094">
                <a:tc>
                  <a:txBody>
                    <a:bodyPr/>
                    <a:lstStyle/>
                    <a:p>
                      <a:pPr algn="ctr">
                        <a:lnSpc>
                          <a:spcPct val="100000"/>
                        </a:lnSpc>
                        <a:spcAft>
                          <a:spcPts val="800"/>
                        </a:spcAft>
                      </a:pPr>
                      <a:r>
                        <a:rPr lang="de-DE" sz="900" i="1" dirty="0">
                          <a:effectLst/>
                          <a:latin typeface="Inria Sans" pitchFamily="2" charset="0"/>
                          <a:ea typeface="Calibri" panose="020F0502020204030204" pitchFamily="34" charset="0"/>
                          <a:cs typeface="Times New Roman" panose="02020603050405020304" pitchFamily="18" charset="0"/>
                        </a:rPr>
                        <a:t>Klimabeitrag für 1 t CO</a:t>
                      </a:r>
                      <a:r>
                        <a:rPr lang="de-DE" sz="900" i="1" baseline="-25000" dirty="0">
                          <a:effectLst/>
                          <a:latin typeface="Inria Sans" pitchFamily="2" charset="0"/>
                          <a:ea typeface="Calibri" panose="020F0502020204030204" pitchFamily="34" charset="0"/>
                          <a:cs typeface="Times New Roman" panose="02020603050405020304" pitchFamily="18" charset="0"/>
                        </a:rPr>
                        <a:t>2</a:t>
                      </a:r>
                      <a:r>
                        <a:rPr lang="de-DE" sz="900" i="1" dirty="0">
                          <a:effectLst/>
                          <a:latin typeface="Inria Sans" pitchFamily="2" charset="0"/>
                          <a:ea typeface="Calibri" panose="020F0502020204030204" pitchFamily="34" charset="0"/>
                          <a:cs typeface="Times New Roman" panose="02020603050405020304" pitchFamily="18" charset="0"/>
                        </a:rPr>
                        <a:t>-Vermeidung spenden</a:t>
                      </a:r>
                      <a:endParaRPr lang="en-US" sz="900" i="1" dirty="0">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pPr>
                      <a:endParaRPr lang="en-US" sz="900" i="1">
                        <a:effectLst/>
                        <a:latin typeface="Inria Sans" pitchFamily="2"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spcAft>
                          <a:spcPts val="800"/>
                        </a:spcAft>
                      </a:pPr>
                      <a:r>
                        <a:rPr lang="de-DE" sz="900" i="1" dirty="0">
                          <a:effectLst/>
                          <a:latin typeface="Inria Sans" pitchFamily="2" charset="0"/>
                          <a:ea typeface="Calibri" panose="020F0502020204030204" pitchFamily="34" charset="0"/>
                          <a:cs typeface="Times New Roman" panose="02020603050405020304" pitchFamily="18" charset="0"/>
                        </a:rPr>
                        <a:t> </a:t>
                      </a:r>
                      <a:endParaRPr lang="en-US" sz="900" i="1" dirty="0">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293568526"/>
                  </a:ext>
                </a:extLst>
              </a:tr>
              <a:tr h="333094">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Mit Fahrgemeinschaft zur Arbeit statt alleine</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pPr>
                      <a:endParaRPr lang="en-US" sz="900" i="1">
                        <a:effectLst/>
                        <a:latin typeface="Inria Sans" pitchFamily="2"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pPr>
                      <a:endParaRPr lang="en-US" sz="900" i="1" dirty="0">
                        <a:effectLst/>
                        <a:latin typeface="Inria Sans" pitchFamily="2"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288232313"/>
                  </a:ext>
                </a:extLst>
              </a:tr>
              <a:tr h="333094">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Halb so viel Geld ausgeben </a:t>
                      </a:r>
                      <a:br>
                        <a:rPr lang="de-DE" sz="900" i="1">
                          <a:effectLst/>
                          <a:latin typeface="Inria Sans" pitchFamily="2" charset="0"/>
                          <a:ea typeface="Calibri" panose="020F0502020204030204" pitchFamily="34" charset="0"/>
                          <a:cs typeface="Times New Roman" panose="02020603050405020304" pitchFamily="18" charset="0"/>
                        </a:rPr>
                      </a:br>
                      <a:r>
                        <a:rPr lang="de-DE" sz="900" i="1">
                          <a:effectLst/>
                          <a:latin typeface="Inria Sans" pitchFamily="2" charset="0"/>
                          <a:ea typeface="Calibri" panose="020F0502020204030204" pitchFamily="34" charset="0"/>
                          <a:cs typeface="Times New Roman" panose="02020603050405020304" pitchFamily="18" charset="0"/>
                        </a:rPr>
                        <a:t>(Produkte und Dienstleistungen)</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pPr>
                      <a:endParaRPr lang="en-US" sz="900" i="1">
                        <a:effectLst/>
                        <a:latin typeface="Inria Sans" pitchFamily="2"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tc>
                  <a:txBody>
                    <a:bodyPr/>
                    <a:lstStyle/>
                    <a:p>
                      <a:pPr algn="ctr">
                        <a:lnSpc>
                          <a:spcPct val="100000"/>
                        </a:lnSpc>
                      </a:pPr>
                      <a:endParaRPr lang="en-US" sz="900" i="1" dirty="0">
                        <a:effectLst/>
                        <a:latin typeface="Inria Sans" pitchFamily="2"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339450249"/>
                  </a:ext>
                </a:extLst>
              </a:tr>
              <a:tr h="333094">
                <a:tc>
                  <a:txBody>
                    <a:bodyPr/>
                    <a:lstStyle/>
                    <a:p>
                      <a:pPr algn="ct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Die Nachbarsfamilie für </a:t>
                      </a:r>
                      <a:br>
                        <a:rPr lang="de-DE" sz="900" i="1">
                          <a:effectLst/>
                          <a:latin typeface="Inria Sans" pitchFamily="2" charset="0"/>
                          <a:ea typeface="Calibri" panose="020F0502020204030204" pitchFamily="34" charset="0"/>
                          <a:cs typeface="Times New Roman" panose="02020603050405020304" pitchFamily="18" charset="0"/>
                        </a:rPr>
                      </a:br>
                      <a:r>
                        <a:rPr lang="de-DE" sz="900" i="1">
                          <a:effectLst/>
                          <a:latin typeface="Inria Sans" pitchFamily="2" charset="0"/>
                          <a:ea typeface="Calibri" panose="020F0502020204030204" pitchFamily="34" charset="0"/>
                          <a:cs typeface="Times New Roman" panose="02020603050405020304" pitchFamily="18" charset="0"/>
                        </a:rPr>
                        <a:t>Ökostrom begeistern</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17780" marB="17780" anchor="ctr">
                    <a:lnL w="6350" cap="flat" cmpd="sng" algn="ctr">
                      <a:no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0000"/>
                        </a:lnSpc>
                      </a:pPr>
                      <a:endParaRPr lang="en-US" sz="900" i="1">
                        <a:effectLst/>
                        <a:latin typeface="Inria Sans" pitchFamily="2"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0000"/>
                        </a:lnSpc>
                      </a:pPr>
                      <a:endParaRPr lang="en-US" sz="900" i="1" dirty="0">
                        <a:effectLst/>
                        <a:latin typeface="Inria Sans" pitchFamily="2" charset="0"/>
                        <a:cs typeface="Times New Roman" panose="02020603050405020304" pitchFamily="18" charset="0"/>
                      </a:endParaRPr>
                    </a:p>
                  </a:txBody>
                  <a:tcPr marL="36000" marR="36000" marT="17780" marB="17780" anchor="ctr">
                    <a:lnL w="9525"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234819335"/>
                  </a:ext>
                </a:extLst>
              </a:tr>
            </a:tbl>
          </a:graphicData>
        </a:graphic>
      </p:graphicFrame>
      <p:grpSp>
        <p:nvGrpSpPr>
          <p:cNvPr id="17" name="Gruppieren 16">
            <a:extLst>
              <a:ext uri="{FF2B5EF4-FFF2-40B4-BE49-F238E27FC236}">
                <a16:creationId xmlns:a16="http://schemas.microsoft.com/office/drawing/2014/main" id="{3818D813-3460-46E2-069E-D984244DC0BA}"/>
              </a:ext>
              <a:ext uri="{C183D7F6-B498-43B3-948B-1728B52AA6E4}">
                <adec:decorative xmlns:adec="http://schemas.microsoft.com/office/drawing/2017/decorative" val="1"/>
              </a:ext>
            </a:extLst>
          </p:cNvPr>
          <p:cNvGrpSpPr/>
          <p:nvPr/>
        </p:nvGrpSpPr>
        <p:grpSpPr>
          <a:xfrm>
            <a:off x="6065519" y="10112362"/>
            <a:ext cx="850351" cy="226591"/>
            <a:chOff x="-3302864" y="2877944"/>
            <a:chExt cx="973023" cy="226591"/>
          </a:xfrm>
        </p:grpSpPr>
        <p:sp>
          <p:nvSpPr>
            <p:cNvPr id="18" name="Rechteck 17">
              <a:extLst>
                <a:ext uri="{FF2B5EF4-FFF2-40B4-BE49-F238E27FC236}">
                  <a16:creationId xmlns:a16="http://schemas.microsoft.com/office/drawing/2014/main" id="{DA5A301F-F95E-AEE1-961F-DED9A2040F0E}"/>
                </a:ext>
              </a:extLst>
            </p:cNvPr>
            <p:cNvSpPr/>
            <p:nvPr/>
          </p:nvSpPr>
          <p:spPr>
            <a:xfrm>
              <a:off x="-3193774" y="2877944"/>
              <a:ext cx="754850"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Lehrkräfte</a:t>
              </a:r>
              <a:endParaRPr lang="en-US" sz="1000" dirty="0">
                <a:solidFill>
                  <a:schemeClr val="bg1"/>
                </a:solidFill>
                <a:latin typeface="Inria Sans" pitchFamily="2" charset="0"/>
              </a:endParaRPr>
            </a:p>
          </p:txBody>
        </p:sp>
        <p:cxnSp>
          <p:nvCxnSpPr>
            <p:cNvPr id="19" name="Gerader Verbinder 18">
              <a:extLst>
                <a:ext uri="{FF2B5EF4-FFF2-40B4-BE49-F238E27FC236}">
                  <a16:creationId xmlns:a16="http://schemas.microsoft.com/office/drawing/2014/main" id="{8906C345-3997-FE99-92FF-1AD918735BCD}"/>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20" name="Gerader Verbinder 19">
              <a:extLst>
                <a:ext uri="{FF2B5EF4-FFF2-40B4-BE49-F238E27FC236}">
                  <a16:creationId xmlns:a16="http://schemas.microsoft.com/office/drawing/2014/main" id="{4DA3713B-BA53-CCE7-2141-68DF8AFE7C17}"/>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spTree>
    <p:extLst>
      <p:ext uri="{BB962C8B-B14F-4D97-AF65-F5344CB8AC3E}">
        <p14:creationId xmlns:p14="http://schemas.microsoft.com/office/powerpoint/2010/main" val="37965040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a:extLst>
              <a:ext uri="{FF2B5EF4-FFF2-40B4-BE49-F238E27FC236}">
                <a16:creationId xmlns:a16="http://schemas.microsoft.com/office/drawing/2014/main" id="{2D83F613-D7A6-9F12-FD35-BC734810E13C}"/>
              </a:ext>
            </a:extLst>
          </p:cNvPr>
          <p:cNvSpPr/>
          <p:nvPr/>
        </p:nvSpPr>
        <p:spPr>
          <a:xfrm>
            <a:off x="387860" y="1374292"/>
            <a:ext cx="6784977" cy="828271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bIns="72000" rtlCol="0" anchor="t"/>
          <a:lstStyle/>
          <a:p>
            <a:pPr marL="361950" marR="0" lvl="0" algn="l" defTabSz="914400" rtl="0" eaLnBrk="1" fontAlgn="base" latinLnBrk="0" hangingPunct="1">
              <a:lnSpc>
                <a:spcPct val="120000"/>
              </a:lnSpc>
              <a:spcBef>
                <a:spcPct val="0"/>
              </a:spcBef>
              <a:spcAft>
                <a:spcPts val="600"/>
              </a:spcAft>
              <a:buClrTx/>
              <a:buSzTx/>
              <a:buFontTx/>
              <a:buNone/>
              <a:tabLst/>
              <a:defRPr/>
            </a:pPr>
            <a:r>
              <a:rPr kumimoji="0" lang="de-DE" sz="1600" b="1" i="0" u="none" strike="noStrike" kern="1200" cap="none" spc="0" normalizeH="0" baseline="0" noProof="0" dirty="0">
                <a:ln>
                  <a:noFill/>
                </a:ln>
                <a:solidFill>
                  <a:srgbClr val="007987"/>
                </a:solidFill>
                <a:effectLst/>
                <a:uLnTx/>
                <a:uFillTx/>
                <a:latin typeface="Inria Sans" pitchFamily="2" charset="0"/>
                <a:ea typeface="Calibri" panose="020F0502020204030204" pitchFamily="34" charset="0"/>
                <a:cs typeface="Times New Roman" panose="02020603050405020304" pitchFamily="18" charset="0"/>
              </a:rPr>
              <a:t>Der Handabdruck</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a:t>
            </a: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startAt="6"/>
              <a:tabLst/>
              <a:defRPr/>
            </a:pP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Notiere die wichtigsten Merkmale des Handabdrucks in Stichpunkten.</a:t>
            </a:r>
            <a:endParaRPr lang="de-DE" sz="1100" dirty="0">
              <a:solidFill>
                <a:srgbClr val="000000"/>
              </a:solidFill>
              <a:latin typeface="Inria Sans" pitchFamily="2" charset="0"/>
              <a:ea typeface="Calibri" panose="020F0502020204030204" pitchFamily="34" charset="0"/>
              <a:cs typeface="Times New Roman" panose="02020603050405020304" pitchFamily="18" charset="0"/>
            </a:endParaRPr>
          </a:p>
          <a:p>
            <a:pPr marL="171450" indent="-171450">
              <a:lnSpc>
                <a:spcPct val="120000"/>
              </a:lnSpc>
              <a:spcAft>
                <a:spcPts val="600"/>
              </a:spcAft>
              <a:buClr>
                <a:schemeClr val="accent4"/>
              </a:buClr>
              <a:buFont typeface="Arial" panose="020B0604020202020204" pitchFamily="34" charset="0"/>
              <a:buChar char="•"/>
              <a:defRPr/>
            </a:pPr>
            <a:r>
              <a:rPr lang="de-DE" sz="1100" i="1" dirty="0">
                <a:solidFill>
                  <a:srgbClr val="000000"/>
                </a:solidFill>
                <a:latin typeface="Inria Sans" pitchFamily="2" charset="0"/>
                <a:cs typeface="Times New Roman" panose="02020603050405020304" pitchFamily="18" charset="0"/>
              </a:rPr>
              <a:t>Ich bewirke CO</a:t>
            </a:r>
            <a:r>
              <a:rPr lang="de-DE" sz="1100" i="1" baseline="-25000" dirty="0">
                <a:solidFill>
                  <a:srgbClr val="000000"/>
                </a:solidFill>
                <a:latin typeface="Inria Sans" pitchFamily="2" charset="0"/>
                <a:cs typeface="Times New Roman" panose="02020603050405020304" pitchFamily="18" charset="0"/>
              </a:rPr>
              <a:t>2</a:t>
            </a:r>
            <a:r>
              <a:rPr lang="de-DE" sz="1100" i="1" dirty="0">
                <a:solidFill>
                  <a:srgbClr val="000000"/>
                </a:solidFill>
                <a:latin typeface="Inria Sans" pitchFamily="2" charset="0"/>
                <a:cs typeface="Times New Roman" panose="02020603050405020304" pitchFamily="18" charset="0"/>
              </a:rPr>
              <a:t>-Einsparungen bei anderen.</a:t>
            </a:r>
          </a:p>
          <a:p>
            <a:pPr marL="171450" indent="-171450">
              <a:lnSpc>
                <a:spcPct val="120000"/>
              </a:lnSpc>
              <a:spcAft>
                <a:spcPts val="600"/>
              </a:spcAft>
              <a:buClr>
                <a:schemeClr val="accent4"/>
              </a:buClr>
              <a:buFont typeface="Arial" panose="020B0604020202020204" pitchFamily="34" charset="0"/>
              <a:buChar char="•"/>
              <a:defRPr/>
            </a:pPr>
            <a:r>
              <a:rPr lang="de-DE" sz="1100" i="1" dirty="0">
                <a:solidFill>
                  <a:srgbClr val="000000"/>
                </a:solidFill>
                <a:latin typeface="Inria Sans" pitchFamily="2" charset="0"/>
                <a:cs typeface="Times New Roman" panose="02020603050405020304" pitchFamily="18" charset="0"/>
              </a:rPr>
              <a:t>Blick auf positive gesellschaftliche Veränderungen</a:t>
            </a:r>
          </a:p>
          <a:p>
            <a:pPr marL="171450" indent="-171450">
              <a:lnSpc>
                <a:spcPct val="120000"/>
              </a:lnSpc>
              <a:spcAft>
                <a:spcPts val="600"/>
              </a:spcAft>
              <a:buClr>
                <a:schemeClr val="accent4"/>
              </a:buClr>
              <a:buFont typeface="Arial" panose="020B0604020202020204" pitchFamily="34" charset="0"/>
              <a:buChar char="•"/>
              <a:defRPr/>
            </a:pPr>
            <a:r>
              <a:rPr lang="de-DE" sz="1100" i="1" dirty="0">
                <a:solidFill>
                  <a:srgbClr val="000000"/>
                </a:solidFill>
                <a:latin typeface="Inria Sans" pitchFamily="2" charset="0"/>
                <a:cs typeface="Times New Roman" panose="02020603050405020304" pitchFamily="18" charset="0"/>
              </a:rPr>
              <a:t>Gemeinsame Veränderungen im Umfeld und von Strukturen</a:t>
            </a:r>
            <a:br>
              <a:rPr lang="de-DE" sz="1100" i="1" dirty="0">
                <a:solidFill>
                  <a:srgbClr val="000000"/>
                </a:solidFill>
                <a:latin typeface="Inria Sans" pitchFamily="2" charset="0"/>
                <a:cs typeface="Times New Roman" panose="02020603050405020304" pitchFamily="18" charset="0"/>
              </a:rPr>
            </a:b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startAt="8"/>
              <a:tabLst/>
              <a:defRPr/>
            </a:pP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Quiz: Gehört die Maßnahme zu deinem Handabdruck oder zu deinem Fußabdruck? </a:t>
            </a: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Kreuze die richtige Antwort an.</a:t>
            </a:r>
          </a:p>
          <a:p>
            <a:pPr marL="176213" marR="0" lvl="0" algn="l" defTabSz="914400" rtl="0" eaLnBrk="1" fontAlgn="base" latinLnBrk="0" hangingPunct="1">
              <a:lnSpc>
                <a:spcPct val="120000"/>
              </a:lnSpc>
              <a:spcBef>
                <a:spcPct val="0"/>
              </a:spcBef>
              <a:spcAft>
                <a:spcPts val="600"/>
              </a:spcAft>
              <a:buClrTx/>
              <a:buSzTx/>
              <a:tabLst/>
              <a:defRPr/>
            </a:pPr>
            <a:r>
              <a:rPr kumimoji="0" lang="de-DE" sz="1100" i="1"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Im letzten Beispiel müssen Fuß- und Handabdruck angekreuzt werden, da sich der eigene Fußabdruck auch reduziert, wenn man im selben Haushalt lebt. </a:t>
            </a:r>
            <a:br>
              <a:rPr kumimoji="0" lang="de-DE" sz="1100" i="1"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endParaRPr kumimoji="0" lang="de-DE" sz="1100" i="1"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startAt="8"/>
              <a:tabLst/>
              <a:defRPr/>
            </a:pPr>
            <a:endParaRPr lang="de-DE" sz="1100" dirty="0">
              <a:solidFill>
                <a:srgbClr val="000000"/>
              </a:solidFill>
              <a:latin typeface="Inria Sans" pitchFamily="2" charset="0"/>
              <a:ea typeface="Calibri" panose="020F0502020204030204" pitchFamily="34" charset="0"/>
              <a:cs typeface="Times New Roman" panose="02020603050405020304" pitchFamily="18" charset="0"/>
            </a:endParaRP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startAt="8"/>
              <a:tabLst/>
              <a:defRPr/>
            </a:pP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startAt="8"/>
              <a:tabLst/>
              <a:defRPr/>
            </a:pPr>
            <a:endParaRPr lang="de-DE" sz="1100" dirty="0">
              <a:solidFill>
                <a:srgbClr val="000000"/>
              </a:solidFill>
              <a:latin typeface="Inria Sans" pitchFamily="2" charset="0"/>
              <a:ea typeface="Calibri" panose="020F0502020204030204" pitchFamily="34" charset="0"/>
              <a:cs typeface="Times New Roman" panose="02020603050405020304" pitchFamily="18" charset="0"/>
            </a:endParaRP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startAt="8"/>
              <a:tabLst/>
              <a:defRPr/>
            </a:pP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startAt="8"/>
              <a:tabLst/>
              <a:defRPr/>
            </a:pPr>
            <a:endParaRPr lang="de-DE" sz="1100" dirty="0">
              <a:solidFill>
                <a:srgbClr val="000000"/>
              </a:solidFill>
              <a:latin typeface="Inria Sans" pitchFamily="2" charset="0"/>
              <a:ea typeface="Calibri" panose="020F0502020204030204" pitchFamily="34" charset="0"/>
              <a:cs typeface="Times New Roman" panose="02020603050405020304" pitchFamily="18" charset="0"/>
            </a:endParaRP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startAt="8"/>
              <a:tabLst/>
              <a:defRPr/>
            </a:pP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startAt="8"/>
              <a:tabLst/>
              <a:defRPr/>
            </a:pPr>
            <a:endParaRPr lang="de-DE" sz="1100" dirty="0">
              <a:solidFill>
                <a:srgbClr val="000000"/>
              </a:solidFill>
              <a:latin typeface="Inria Sans" pitchFamily="2" charset="0"/>
              <a:ea typeface="Calibri" panose="020F0502020204030204" pitchFamily="34" charset="0"/>
              <a:cs typeface="Times New Roman" panose="02020603050405020304" pitchFamily="18" charset="0"/>
            </a:endParaRP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startAt="8"/>
              <a:tabLst/>
              <a:defRPr/>
            </a:pP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startAt="8"/>
              <a:tabLst/>
              <a:defRPr/>
            </a:pPr>
            <a:endParaRPr lang="de-DE" sz="1100" dirty="0">
              <a:solidFill>
                <a:srgbClr val="000000"/>
              </a:solidFill>
              <a:latin typeface="Inria Sans" pitchFamily="2" charset="0"/>
              <a:ea typeface="Calibri" panose="020F0502020204030204" pitchFamily="34" charset="0"/>
              <a:cs typeface="Times New Roman" panose="02020603050405020304" pitchFamily="18" charset="0"/>
            </a:endParaRP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startAt="8"/>
              <a:tabLst/>
              <a:defRPr/>
            </a:pP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startAt="8"/>
              <a:tabLst/>
              <a:defRPr/>
            </a:pPr>
            <a:endParaRPr lang="de-DE" sz="1100" dirty="0">
              <a:solidFill>
                <a:srgbClr val="000000"/>
              </a:solidFill>
              <a:latin typeface="Inria Sans" pitchFamily="2" charset="0"/>
              <a:ea typeface="Calibri" panose="020F0502020204030204" pitchFamily="34" charset="0"/>
              <a:cs typeface="Times New Roman" panose="02020603050405020304" pitchFamily="18" charset="0"/>
            </a:endParaRP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startAt="8"/>
              <a:tabLst/>
              <a:defRPr/>
            </a:pP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startAt="8"/>
              <a:tabLst/>
              <a:defRPr/>
            </a:pPr>
            <a:endParaRPr lang="de-DE" sz="1100" dirty="0">
              <a:solidFill>
                <a:srgbClr val="000000"/>
              </a:solidFill>
              <a:latin typeface="Inria Sans" pitchFamily="2" charset="0"/>
              <a:ea typeface="Calibri" panose="020F0502020204030204" pitchFamily="34" charset="0"/>
              <a:cs typeface="Times New Roman" panose="02020603050405020304" pitchFamily="18" charset="0"/>
            </a:endParaRP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startAt="8"/>
              <a:tabLst/>
              <a:defRPr/>
            </a:pP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77800" marR="0" lvl="0" indent="-177800" algn="l" defTabSz="914400" rtl="0" eaLnBrk="1" fontAlgn="base" latinLnBrk="0" hangingPunct="1">
              <a:lnSpc>
                <a:spcPct val="120000"/>
              </a:lnSpc>
              <a:spcBef>
                <a:spcPct val="0"/>
              </a:spcBef>
              <a:spcAft>
                <a:spcPts val="600"/>
              </a:spcAft>
              <a:buClrTx/>
              <a:buSzTx/>
              <a:buFont typeface="+mj-lt"/>
              <a:buAutoNum type="arabicPeriod" startAt="8"/>
              <a:tabLst/>
              <a:defRPr/>
            </a:pPr>
            <a:endParaRPr lang="de-DE" sz="1100" dirty="0">
              <a:solidFill>
                <a:srgbClr val="000000"/>
              </a:solidFill>
              <a:latin typeface="Inria Sans" pitchFamily="2" charset="0"/>
              <a:ea typeface="Calibri" panose="020F0502020204030204" pitchFamily="34" charset="0"/>
              <a:cs typeface="Times New Roman" panose="02020603050405020304" pitchFamily="18" charset="0"/>
            </a:endParaRPr>
          </a:p>
          <a:p>
            <a:pPr marL="176213" marR="0" lvl="0" indent="-176213" algn="l" defTabSz="914400" rtl="0" eaLnBrk="1" fontAlgn="base" latinLnBrk="0" hangingPunct="1">
              <a:lnSpc>
                <a:spcPct val="120000"/>
              </a:lnSpc>
              <a:spcBef>
                <a:spcPct val="0"/>
              </a:spcBef>
              <a:spcAft>
                <a:spcPts val="600"/>
              </a:spcAft>
              <a:buClrTx/>
              <a:buSzTx/>
              <a:buFont typeface="+mj-lt"/>
              <a:buAutoNum type="arabicPeriod" startAt="9"/>
              <a:tabLst/>
              <a:defRPr/>
            </a:pP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Mini-Spiel zu den Big Points: Rette Yuki, den Eisbären.</a:t>
            </a:r>
          </a:p>
          <a:p>
            <a:pPr marR="0" lvl="0" defTabSz="914400" eaLnBrk="1" latinLnBrk="0" hangingPunct="1">
              <a:lnSpc>
                <a:spcPct val="120000"/>
              </a:lnSpc>
              <a:spcAft>
                <a:spcPts val="600"/>
              </a:spcAft>
              <a:buClr>
                <a:schemeClr val="accent4"/>
              </a:buClr>
              <a:buSzTx/>
              <a:tabLst/>
              <a:defRPr/>
            </a:pPr>
            <a:r>
              <a:rPr lang="de-DE" sz="1100" i="1" dirty="0">
                <a:solidFill>
                  <a:srgbClr val="000000"/>
                </a:solidFill>
                <a:latin typeface="Inria Sans" pitchFamily="2" charset="0"/>
                <a:cs typeface="Times New Roman" panose="02020603050405020304" pitchFamily="18" charset="0"/>
              </a:rPr>
              <a:t>So kann der Highscore erreicht werden:</a:t>
            </a:r>
          </a:p>
          <a:p>
            <a:pPr marL="171450" marR="0" lvl="0" indent="-171450" defTabSz="914400" eaLnBrk="1" latinLnBrk="0" hangingPunct="1">
              <a:lnSpc>
                <a:spcPct val="120000"/>
              </a:lnSpc>
              <a:spcAft>
                <a:spcPts val="600"/>
              </a:spcAft>
              <a:buClr>
                <a:schemeClr val="accent4"/>
              </a:buClr>
              <a:buSzTx/>
              <a:buFont typeface="Arial" panose="020B0604020202020204" pitchFamily="34" charset="0"/>
              <a:buChar char="•"/>
              <a:tabLst/>
              <a:defRPr/>
            </a:pPr>
            <a:r>
              <a:rPr lang="de-DE" sz="1100" i="1" dirty="0">
                <a:solidFill>
                  <a:srgbClr val="000000"/>
                </a:solidFill>
                <a:latin typeface="Inria Sans" pitchFamily="2" charset="0"/>
                <a:cs typeface="Times New Roman" panose="02020603050405020304" pitchFamily="18" charset="0"/>
              </a:rPr>
              <a:t>Raum 1 – Flugreisen, Stoßlüften</a:t>
            </a:r>
          </a:p>
          <a:p>
            <a:pPr marL="171450" marR="0" lvl="0" indent="-171450" defTabSz="914400" eaLnBrk="1" latinLnBrk="0" hangingPunct="1">
              <a:lnSpc>
                <a:spcPct val="120000"/>
              </a:lnSpc>
              <a:spcAft>
                <a:spcPts val="600"/>
              </a:spcAft>
              <a:buClr>
                <a:schemeClr val="accent4"/>
              </a:buClr>
              <a:buSzTx/>
              <a:buFont typeface="Arial" panose="020B0604020202020204" pitchFamily="34" charset="0"/>
              <a:buChar char="•"/>
              <a:tabLst/>
              <a:defRPr/>
            </a:pPr>
            <a:r>
              <a:rPr lang="de-DE" sz="1100" i="1" dirty="0">
                <a:solidFill>
                  <a:srgbClr val="000000"/>
                </a:solidFill>
                <a:latin typeface="Inria Sans" pitchFamily="2" charset="0"/>
                <a:cs typeface="Times New Roman" panose="02020603050405020304" pitchFamily="18" charset="0"/>
              </a:rPr>
              <a:t>Raum 2 – Duschzeit auf 3 Min. verkürzen, Wassersparbrause verwenden</a:t>
            </a:r>
          </a:p>
          <a:p>
            <a:pPr marL="171450" marR="0" lvl="0" indent="-171450" defTabSz="914400" eaLnBrk="1" latinLnBrk="0" hangingPunct="1">
              <a:lnSpc>
                <a:spcPct val="120000"/>
              </a:lnSpc>
              <a:spcAft>
                <a:spcPts val="600"/>
              </a:spcAft>
              <a:buClr>
                <a:schemeClr val="accent4"/>
              </a:buClr>
              <a:buSzTx/>
              <a:buFont typeface="Arial" panose="020B0604020202020204" pitchFamily="34" charset="0"/>
              <a:buChar char="•"/>
              <a:tabLst/>
              <a:defRPr/>
            </a:pPr>
            <a:r>
              <a:rPr lang="de-DE" sz="1100" i="1" dirty="0">
                <a:solidFill>
                  <a:srgbClr val="000000"/>
                </a:solidFill>
                <a:latin typeface="Inria Sans" pitchFamily="2" charset="0"/>
                <a:cs typeface="Times New Roman" panose="02020603050405020304" pitchFamily="18" charset="0"/>
              </a:rPr>
              <a:t>Raum 3 – Vegetarische Ernährung</a:t>
            </a:r>
          </a:p>
          <a:p>
            <a:pPr marR="0" lvl="0" algn="l" defTabSz="914400" rtl="0" eaLnBrk="1" fontAlgn="base" latinLnBrk="0" hangingPunct="1">
              <a:lnSpc>
                <a:spcPct val="120000"/>
              </a:lnSpc>
              <a:spcBef>
                <a:spcPct val="0"/>
              </a:spcBef>
              <a:spcAft>
                <a:spcPts val="600"/>
              </a:spcAft>
              <a:buClrTx/>
              <a:buSzTx/>
              <a:tabLst/>
              <a:defRPr/>
            </a:pP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tabLst/>
              <a:defRPr/>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p:txBody>
      </p:sp>
      <p:sp>
        <p:nvSpPr>
          <p:cNvPr id="12" name="Rechteck: eine Ecke abgeschnitten 11">
            <a:extLst>
              <a:ext uri="{FF2B5EF4-FFF2-40B4-BE49-F238E27FC236}">
                <a16:creationId xmlns:a16="http://schemas.microsoft.com/office/drawing/2014/main" id="{971413A3-894F-B26C-9A0E-92BDABD3C7CE}"/>
              </a:ext>
              <a:ext uri="{C183D7F6-B498-43B3-948B-1728B52AA6E4}">
                <adec:decorative xmlns:adec="http://schemas.microsoft.com/office/drawing/2017/decorative" val="1"/>
              </a:ext>
            </a:extLst>
          </p:cNvPr>
          <p:cNvSpPr/>
          <p:nvPr/>
        </p:nvSpPr>
        <p:spPr>
          <a:xfrm>
            <a:off x="539294" y="4085008"/>
            <a:ext cx="6481085" cy="3871492"/>
          </a:xfrm>
          <a:prstGeom prst="snip1Rect">
            <a:avLst>
              <a:gd name="adj" fmla="val 8153"/>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auto">
              <a:spcBef>
                <a:spcPts val="0"/>
              </a:spcBef>
              <a:spcAft>
                <a:spcPts val="0"/>
              </a:spcAft>
            </a:pPr>
            <a:endParaRPr lang="de-DE" sz="1200" dirty="0">
              <a:solidFill>
                <a:schemeClr val="tx1"/>
              </a:solidFill>
              <a:latin typeface="Inria Sans" pitchFamily="2" charset="0"/>
            </a:endParaRPr>
          </a:p>
        </p:txBody>
      </p:sp>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a:xfrm>
            <a:off x="386837" y="344844"/>
            <a:ext cx="6786000" cy="887056"/>
          </a:xfrm>
        </p:spPr>
        <p:txBody>
          <a:bodyPr anchor="t"/>
          <a:lstStyle/>
          <a:p>
            <a:r>
              <a:rPr lang="de-DE" sz="2400" b="1" dirty="0">
                <a:latin typeface="Inria Sans" pitchFamily="2" charset="0"/>
              </a:rPr>
              <a:t>LM1 – Nachhaltigen Konsum verstehen </a:t>
            </a:r>
            <a:br>
              <a:rPr lang="de-DE" sz="2400" b="1" dirty="0">
                <a:latin typeface="Inria Sans" pitchFamily="2" charset="0"/>
              </a:rPr>
            </a:br>
            <a:r>
              <a:rPr lang="de-DE" sz="2400" dirty="0">
                <a:latin typeface="Inria Sans" pitchFamily="2" charset="0"/>
              </a:rPr>
              <a:t>Lösungen</a:t>
            </a:r>
            <a:r>
              <a:rPr lang="de-DE" sz="2400" b="1" dirty="0">
                <a:latin typeface="Inria Sans" pitchFamily="2" charset="0"/>
              </a:rPr>
              <a:t> </a:t>
            </a:r>
            <a:r>
              <a:rPr lang="de-DE" sz="2400" dirty="0">
                <a:latin typeface="Inria Sans" pitchFamily="2" charset="0"/>
              </a:rPr>
              <a:t>Arbeitsblatt 6</a:t>
            </a: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38</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a:t>
            </a:r>
            <a:r>
              <a:rPr kumimoji="0" lang="de-DE" sz="1000" b="1" i="0" u="none" strike="noStrike" kern="0" cap="none" spc="0" normalizeH="0" baseline="0" noProof="0" dirty="0">
                <a:ln>
                  <a:noFill/>
                </a:ln>
                <a:solidFill>
                  <a:srgbClr val="FFFFFF"/>
                </a:solidFill>
                <a:effectLst/>
                <a:uLnTx/>
                <a:uFillTx/>
                <a:latin typeface="Inria Sans" pitchFamily="2" charset="0"/>
                <a:ea typeface="ＭＳ Ｐゴシック" charset="0"/>
              </a:rPr>
              <a:t>L</a:t>
            </a:r>
            <a:r>
              <a:rPr lang="de-DE" sz="1000" b="1" dirty="0">
                <a:latin typeface="Inria Sans" pitchFamily="2" charset="0"/>
              </a:rPr>
              <a:t>M1</a:t>
            </a:r>
            <a:endParaRPr lang="de-DE" sz="1000" b="1" dirty="0">
              <a:solidFill>
                <a:srgbClr val="FFFFFF"/>
              </a:solidFill>
              <a:latin typeface="Inria Sans" pitchFamily="2" charset="0"/>
            </a:endParaRP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graphicFrame>
        <p:nvGraphicFramePr>
          <p:cNvPr id="20" name="Tabelle 19">
            <a:extLst>
              <a:ext uri="{FF2B5EF4-FFF2-40B4-BE49-F238E27FC236}">
                <a16:creationId xmlns:a16="http://schemas.microsoft.com/office/drawing/2014/main" id="{17C6A76D-0957-EBCB-0FA1-C5D73ED6E390}"/>
              </a:ext>
            </a:extLst>
          </p:cNvPr>
          <p:cNvGraphicFramePr>
            <a:graphicFrameLocks noGrp="1"/>
          </p:cNvGraphicFramePr>
          <p:nvPr>
            <p:extLst>
              <p:ext uri="{D42A27DB-BD31-4B8C-83A1-F6EECF244321}">
                <p14:modId xmlns:p14="http://schemas.microsoft.com/office/powerpoint/2010/main" val="1486462986"/>
              </p:ext>
            </p:extLst>
          </p:nvPr>
        </p:nvGraphicFramePr>
        <p:xfrm>
          <a:off x="610272" y="4208834"/>
          <a:ext cx="6289692" cy="3644902"/>
        </p:xfrm>
        <a:graphic>
          <a:graphicData uri="http://schemas.openxmlformats.org/drawingml/2006/table">
            <a:tbl>
              <a:tblPr firstRow="1" firstCol="1" bandRow="1">
                <a:tableStyleId>{5C22544A-7EE6-4342-B048-85BDC9FD1C3A}</a:tableStyleId>
              </a:tblPr>
              <a:tblGrid>
                <a:gridCol w="2945728">
                  <a:extLst>
                    <a:ext uri="{9D8B030D-6E8A-4147-A177-3AD203B41FA5}">
                      <a16:colId xmlns:a16="http://schemas.microsoft.com/office/drawing/2014/main" val="3190265302"/>
                    </a:ext>
                  </a:extLst>
                </a:gridCol>
                <a:gridCol w="1671982">
                  <a:extLst>
                    <a:ext uri="{9D8B030D-6E8A-4147-A177-3AD203B41FA5}">
                      <a16:colId xmlns:a16="http://schemas.microsoft.com/office/drawing/2014/main" val="886073639"/>
                    </a:ext>
                  </a:extLst>
                </a:gridCol>
                <a:gridCol w="1671982">
                  <a:extLst>
                    <a:ext uri="{9D8B030D-6E8A-4147-A177-3AD203B41FA5}">
                      <a16:colId xmlns:a16="http://schemas.microsoft.com/office/drawing/2014/main" val="3620492352"/>
                    </a:ext>
                  </a:extLst>
                </a:gridCol>
              </a:tblGrid>
              <a:tr h="696032">
                <a:tc>
                  <a:txBody>
                    <a:bodyPr/>
                    <a:lstStyle/>
                    <a:p>
                      <a:pPr>
                        <a:lnSpc>
                          <a:spcPct val="107000"/>
                        </a:lnSpc>
                        <a:spcAft>
                          <a:spcPts val="0"/>
                        </a:spcAft>
                      </a:pPr>
                      <a:endParaRPr lang="de-DE" sz="11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0" marR="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1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7000"/>
                        </a:lnSpc>
                        <a:spcAft>
                          <a:spcPts val="0"/>
                        </a:spcAft>
                      </a:pPr>
                      <a:endParaRPr lang="de-DE" sz="11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81522691"/>
                  </a:ext>
                </a:extLst>
              </a:tr>
              <a:tr h="589774">
                <a:tc>
                  <a:txBody>
                    <a:bodyPr/>
                    <a:lstStyle/>
                    <a:p>
                      <a:pPr>
                        <a:lnSpc>
                          <a:spcPct val="120000"/>
                        </a:lnSpc>
                        <a:spcAft>
                          <a:spcPts val="800"/>
                        </a:spcAft>
                      </a:pPr>
                      <a:r>
                        <a:rPr lang="de-DE" sz="1100" b="0" i="1" dirty="0">
                          <a:solidFill>
                            <a:schemeClr val="tx1"/>
                          </a:solidFill>
                          <a:effectLst/>
                          <a:latin typeface="Inria Sans" pitchFamily="2" charset="0"/>
                          <a:ea typeface="Calibri" panose="020F0502020204030204" pitchFamily="34" charset="0"/>
                          <a:cs typeface="Times New Roman" panose="02020603050405020304" pitchFamily="18" charset="0"/>
                        </a:rPr>
                        <a:t>Ich entscheide mich, weniger Fleisch zu essen.</a:t>
                      </a:r>
                      <a:endParaRPr lang="en-US" sz="1100" b="0" i="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X</a:t>
                      </a:r>
                    </a:p>
                  </a:txBody>
                  <a:tcPr marL="0" marR="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645115734"/>
                  </a:ext>
                </a:extLst>
              </a:tr>
              <a:tr h="589774">
                <a:tc>
                  <a:txBody>
                    <a:bodyPr/>
                    <a:lstStyle/>
                    <a:p>
                      <a:pPr>
                        <a:lnSpc>
                          <a:spcPct val="120000"/>
                        </a:lnSpc>
                        <a:spcAft>
                          <a:spcPts val="800"/>
                        </a:spcAft>
                      </a:pPr>
                      <a:r>
                        <a:rPr lang="de-DE" sz="1100" b="0" i="1" dirty="0">
                          <a:solidFill>
                            <a:schemeClr val="tx1"/>
                          </a:solidFill>
                          <a:effectLst/>
                          <a:latin typeface="Inria Sans" pitchFamily="2" charset="0"/>
                          <a:ea typeface="Calibri" panose="020F0502020204030204" pitchFamily="34" charset="0"/>
                          <a:cs typeface="Times New Roman" panose="02020603050405020304" pitchFamily="18" charset="0"/>
                        </a:rPr>
                        <a:t>Ich motiviere meine Mutter, mit dem Fahrrad statt mit dem Auto zur Arbeit zu fahren. </a:t>
                      </a:r>
                      <a:endParaRPr lang="en-US" sz="1100" b="0" i="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X</a:t>
                      </a:r>
                    </a:p>
                  </a:txBody>
                  <a:tcPr marL="0" marR="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4056178504"/>
                  </a:ext>
                </a:extLst>
              </a:tr>
              <a:tr h="589774">
                <a:tc>
                  <a:txBody>
                    <a:bodyPr/>
                    <a:lstStyle/>
                    <a:p>
                      <a:pPr>
                        <a:lnSpc>
                          <a:spcPct val="120000"/>
                        </a:lnSpc>
                        <a:spcAft>
                          <a:spcPts val="800"/>
                        </a:spcAft>
                      </a:pPr>
                      <a:r>
                        <a:rPr lang="de-DE" sz="1100" b="0" i="1" dirty="0">
                          <a:solidFill>
                            <a:schemeClr val="tx1"/>
                          </a:solidFill>
                          <a:effectLst/>
                          <a:latin typeface="Inria Sans" pitchFamily="2" charset="0"/>
                          <a:ea typeface="Calibri" panose="020F0502020204030204" pitchFamily="34" charset="0"/>
                          <a:cs typeface="Times New Roman" panose="02020603050405020304" pitchFamily="18" charset="0"/>
                        </a:rPr>
                        <a:t>Ich kaufe nur noch Second-Hand Klamotten.</a:t>
                      </a:r>
                      <a:endParaRPr lang="en-US" sz="1100" b="0" i="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X</a:t>
                      </a:r>
                    </a:p>
                  </a:txBody>
                  <a:tcPr marL="0" marR="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946655670"/>
                  </a:ext>
                </a:extLst>
              </a:tr>
              <a:tr h="589774">
                <a:tc>
                  <a:txBody>
                    <a:bodyPr/>
                    <a:lstStyle/>
                    <a:p>
                      <a:pPr>
                        <a:lnSpc>
                          <a:spcPct val="120000"/>
                        </a:lnSpc>
                        <a:spcAft>
                          <a:spcPts val="800"/>
                        </a:spcAft>
                      </a:pPr>
                      <a:r>
                        <a:rPr lang="de-DE" sz="1100" b="0" i="1" dirty="0">
                          <a:solidFill>
                            <a:schemeClr val="tx1"/>
                          </a:solidFill>
                          <a:effectLst/>
                          <a:latin typeface="Inria Sans" pitchFamily="2" charset="0"/>
                          <a:ea typeface="Calibri" panose="020F0502020204030204" pitchFamily="34" charset="0"/>
                          <a:cs typeface="Times New Roman" panose="02020603050405020304" pitchFamily="18" charset="0"/>
                        </a:rPr>
                        <a:t>Ich organisiere mit der Umwelt AG eine Kleidertauschparty in der Schule.</a:t>
                      </a:r>
                      <a:endParaRPr lang="en-US" sz="1100" b="0" i="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0" marR="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X</a:t>
                      </a:r>
                    </a:p>
                  </a:txBody>
                  <a:tcPr marL="0" marR="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85610654"/>
                  </a:ext>
                </a:extLst>
              </a:tr>
              <a:tr h="589774">
                <a:tc>
                  <a:txBody>
                    <a:bodyPr/>
                    <a:lstStyle/>
                    <a:p>
                      <a:pPr>
                        <a:lnSpc>
                          <a:spcPct val="120000"/>
                        </a:lnSpc>
                        <a:spcAft>
                          <a:spcPts val="800"/>
                        </a:spcAft>
                      </a:pPr>
                      <a:r>
                        <a:rPr lang="de-DE" sz="1100" b="0" i="1" dirty="0">
                          <a:solidFill>
                            <a:schemeClr val="tx1"/>
                          </a:solidFill>
                          <a:effectLst/>
                          <a:latin typeface="Inria Sans" pitchFamily="2" charset="0"/>
                          <a:ea typeface="Calibri" panose="020F0502020204030204" pitchFamily="34" charset="0"/>
                          <a:cs typeface="Times New Roman" panose="02020603050405020304" pitchFamily="18" charset="0"/>
                        </a:rPr>
                        <a:t>Ich überrede meine WG, auf Ökostrom umzustellen.</a:t>
                      </a:r>
                      <a:endParaRPr lang="en-US" sz="1100" b="0" i="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7000"/>
                        </a:lnSpc>
                        <a:spcAft>
                          <a:spcPts val="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X</a:t>
                      </a:r>
                    </a:p>
                  </a:txBody>
                  <a:tcPr marL="0" marR="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7000"/>
                        </a:lnSpc>
                        <a:spcAft>
                          <a:spcPts val="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X</a:t>
                      </a:r>
                    </a:p>
                  </a:txBody>
                  <a:tcPr marL="0" marR="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79928240"/>
                  </a:ext>
                </a:extLst>
              </a:tr>
            </a:tbl>
          </a:graphicData>
        </a:graphic>
      </p:graphicFrame>
      <p:grpSp>
        <p:nvGrpSpPr>
          <p:cNvPr id="13" name="Gruppieren 12">
            <a:extLst>
              <a:ext uri="{FF2B5EF4-FFF2-40B4-BE49-F238E27FC236}">
                <a16:creationId xmlns:a16="http://schemas.microsoft.com/office/drawing/2014/main" id="{C727DE00-3239-228E-06DD-4EBB823D482B}"/>
              </a:ext>
              <a:ext uri="{C183D7F6-B498-43B3-948B-1728B52AA6E4}">
                <adec:decorative xmlns:adec="http://schemas.microsoft.com/office/drawing/2017/decorative" val="1"/>
              </a:ext>
            </a:extLst>
          </p:cNvPr>
          <p:cNvGrpSpPr/>
          <p:nvPr/>
        </p:nvGrpSpPr>
        <p:grpSpPr>
          <a:xfrm>
            <a:off x="5924704" y="4395625"/>
            <a:ext cx="391084" cy="391084"/>
            <a:chOff x="-3787818" y="5291388"/>
            <a:chExt cx="2724236" cy="2724236"/>
          </a:xfrm>
        </p:grpSpPr>
        <p:sp>
          <p:nvSpPr>
            <p:cNvPr id="15" name="Ellipse 14">
              <a:extLst>
                <a:ext uri="{FF2B5EF4-FFF2-40B4-BE49-F238E27FC236}">
                  <a16:creationId xmlns:a16="http://schemas.microsoft.com/office/drawing/2014/main" id="{335BE316-FCA4-406D-43E6-A64757080732}"/>
                </a:ext>
              </a:extLst>
            </p:cNvPr>
            <p:cNvSpPr/>
            <p:nvPr/>
          </p:nvSpPr>
          <p:spPr>
            <a:xfrm>
              <a:off x="-3787818" y="5291388"/>
              <a:ext cx="2724236" cy="27242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Inria Sans" pitchFamily="2" charset="0"/>
              </a:endParaRPr>
            </a:p>
          </p:txBody>
        </p:sp>
        <p:pic>
          <p:nvPicPr>
            <p:cNvPr id="16" name="Picture 10">
              <a:extLst>
                <a:ext uri="{FF2B5EF4-FFF2-40B4-BE49-F238E27FC236}">
                  <a16:creationId xmlns:a16="http://schemas.microsoft.com/office/drawing/2014/main" id="{43061A00-1C6E-70E5-AC26-FF3AF7E200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7599" y="5579737"/>
              <a:ext cx="2140158" cy="214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uppieren 16">
            <a:extLst>
              <a:ext uri="{FF2B5EF4-FFF2-40B4-BE49-F238E27FC236}">
                <a16:creationId xmlns:a16="http://schemas.microsoft.com/office/drawing/2014/main" id="{260EE805-DBD5-9E9B-9795-80DCA13BEBE4}"/>
              </a:ext>
              <a:ext uri="{C183D7F6-B498-43B3-948B-1728B52AA6E4}">
                <adec:decorative xmlns:adec="http://schemas.microsoft.com/office/drawing/2017/decorative" val="1"/>
              </a:ext>
            </a:extLst>
          </p:cNvPr>
          <p:cNvGrpSpPr/>
          <p:nvPr/>
        </p:nvGrpSpPr>
        <p:grpSpPr>
          <a:xfrm>
            <a:off x="4164071" y="4395625"/>
            <a:ext cx="391084" cy="391084"/>
            <a:chOff x="-3787818" y="791033"/>
            <a:chExt cx="2724236" cy="2724236"/>
          </a:xfrm>
        </p:grpSpPr>
        <p:sp>
          <p:nvSpPr>
            <p:cNvPr id="18" name="Ellipse 17">
              <a:extLst>
                <a:ext uri="{FF2B5EF4-FFF2-40B4-BE49-F238E27FC236}">
                  <a16:creationId xmlns:a16="http://schemas.microsoft.com/office/drawing/2014/main" id="{1744E9FB-69B0-6AD7-0C9C-C21FFFF1D571}"/>
                </a:ext>
              </a:extLst>
            </p:cNvPr>
            <p:cNvSpPr/>
            <p:nvPr/>
          </p:nvSpPr>
          <p:spPr>
            <a:xfrm>
              <a:off x="-3787818" y="791033"/>
              <a:ext cx="2724236" cy="27242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Inria Sans" pitchFamily="2" charset="0"/>
              </a:endParaRPr>
            </a:p>
          </p:txBody>
        </p:sp>
        <p:pic>
          <p:nvPicPr>
            <p:cNvPr id="19" name="Picture 5">
              <a:extLst>
                <a:ext uri="{FF2B5EF4-FFF2-40B4-BE49-F238E27FC236}">
                  <a16:creationId xmlns:a16="http://schemas.microsoft.com/office/drawing/2014/main" id="{7A96F84E-20BA-D01C-AD8E-B8C1CE3A0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1620" y="1017231"/>
              <a:ext cx="2271839" cy="227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uppieren 8">
            <a:extLst>
              <a:ext uri="{FF2B5EF4-FFF2-40B4-BE49-F238E27FC236}">
                <a16:creationId xmlns:a16="http://schemas.microsoft.com/office/drawing/2014/main" id="{62FF8283-9DAA-24B3-6F6B-1C877A5679D9}"/>
              </a:ext>
              <a:ext uri="{C183D7F6-B498-43B3-948B-1728B52AA6E4}">
                <adec:decorative xmlns:adec="http://schemas.microsoft.com/office/drawing/2017/decorative" val="1"/>
              </a:ext>
            </a:extLst>
          </p:cNvPr>
          <p:cNvGrpSpPr/>
          <p:nvPr/>
        </p:nvGrpSpPr>
        <p:grpSpPr>
          <a:xfrm>
            <a:off x="383500" y="1368951"/>
            <a:ext cx="288000" cy="288000"/>
            <a:chOff x="-3787818" y="5291388"/>
            <a:chExt cx="2724236" cy="2724236"/>
          </a:xfrm>
        </p:grpSpPr>
        <p:sp>
          <p:nvSpPr>
            <p:cNvPr id="11" name="Ellipse 10">
              <a:extLst>
                <a:ext uri="{FF2B5EF4-FFF2-40B4-BE49-F238E27FC236}">
                  <a16:creationId xmlns:a16="http://schemas.microsoft.com/office/drawing/2014/main" id="{8ED494AC-4CD2-5AD2-CA95-9A7927DF332D}"/>
                </a:ext>
              </a:extLst>
            </p:cNvPr>
            <p:cNvSpPr/>
            <p:nvPr/>
          </p:nvSpPr>
          <p:spPr>
            <a:xfrm>
              <a:off x="-3787818" y="5291388"/>
              <a:ext cx="2724236" cy="2724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BundesSans Web Regular"/>
              </a:endParaRPr>
            </a:p>
          </p:txBody>
        </p:sp>
        <p:pic>
          <p:nvPicPr>
            <p:cNvPr id="14" name="Picture 10">
              <a:extLst>
                <a:ext uri="{FF2B5EF4-FFF2-40B4-BE49-F238E27FC236}">
                  <a16:creationId xmlns:a16="http://schemas.microsoft.com/office/drawing/2014/main" id="{262A26BF-49A7-9906-15EB-BE3CBAD61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7599" y="5579737"/>
              <a:ext cx="2140158" cy="214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uppieren 20">
            <a:extLst>
              <a:ext uri="{FF2B5EF4-FFF2-40B4-BE49-F238E27FC236}">
                <a16:creationId xmlns:a16="http://schemas.microsoft.com/office/drawing/2014/main" id="{A0816B25-C1A3-1BAB-5B3C-D609030C1E7B}"/>
              </a:ext>
              <a:ext uri="{C183D7F6-B498-43B3-948B-1728B52AA6E4}">
                <adec:decorative xmlns:adec="http://schemas.microsoft.com/office/drawing/2017/decorative" val="1"/>
              </a:ext>
            </a:extLst>
          </p:cNvPr>
          <p:cNvGrpSpPr/>
          <p:nvPr/>
        </p:nvGrpSpPr>
        <p:grpSpPr>
          <a:xfrm>
            <a:off x="6065519" y="10112362"/>
            <a:ext cx="850351" cy="226591"/>
            <a:chOff x="-3302864" y="2877944"/>
            <a:chExt cx="973023" cy="226591"/>
          </a:xfrm>
        </p:grpSpPr>
        <p:sp>
          <p:nvSpPr>
            <p:cNvPr id="22" name="Rechteck 21">
              <a:extLst>
                <a:ext uri="{FF2B5EF4-FFF2-40B4-BE49-F238E27FC236}">
                  <a16:creationId xmlns:a16="http://schemas.microsoft.com/office/drawing/2014/main" id="{682C62C0-C538-6038-8630-9A722FC57543}"/>
                </a:ext>
              </a:extLst>
            </p:cNvPr>
            <p:cNvSpPr/>
            <p:nvPr/>
          </p:nvSpPr>
          <p:spPr>
            <a:xfrm>
              <a:off x="-3193774" y="2877944"/>
              <a:ext cx="754850"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Lehrkräfte</a:t>
              </a:r>
              <a:endParaRPr lang="en-US" sz="1000" dirty="0">
                <a:solidFill>
                  <a:schemeClr val="bg1"/>
                </a:solidFill>
                <a:latin typeface="Inria Sans" pitchFamily="2" charset="0"/>
              </a:endParaRPr>
            </a:p>
          </p:txBody>
        </p:sp>
        <p:cxnSp>
          <p:nvCxnSpPr>
            <p:cNvPr id="23" name="Gerader Verbinder 22">
              <a:extLst>
                <a:ext uri="{FF2B5EF4-FFF2-40B4-BE49-F238E27FC236}">
                  <a16:creationId xmlns:a16="http://schemas.microsoft.com/office/drawing/2014/main" id="{C856B54F-252E-88E7-4D6B-714046A8FC7F}"/>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24" name="Gerader Verbinder 23">
              <a:extLst>
                <a:ext uri="{FF2B5EF4-FFF2-40B4-BE49-F238E27FC236}">
                  <a16:creationId xmlns:a16="http://schemas.microsoft.com/office/drawing/2014/main" id="{5AA9E7DE-40F1-F8DF-1BA2-9CE4E16DFED7}"/>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spTree>
    <p:extLst>
      <p:ext uri="{BB962C8B-B14F-4D97-AF65-F5344CB8AC3E}">
        <p14:creationId xmlns:p14="http://schemas.microsoft.com/office/powerpoint/2010/main" val="36562019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a:xfrm>
            <a:off x="386837" y="344844"/>
            <a:ext cx="6786000" cy="887056"/>
          </a:xfrm>
        </p:spPr>
        <p:txBody>
          <a:bodyPr anchor="t"/>
          <a:lstStyle/>
          <a:p>
            <a:r>
              <a:rPr lang="de-DE" sz="2400" b="1" dirty="0">
                <a:latin typeface="Inria Sans" pitchFamily="2" charset="0"/>
              </a:rPr>
              <a:t>LM2 – Nachhaltigen Konsum fördern </a:t>
            </a:r>
            <a:br>
              <a:rPr lang="de-DE" sz="2400" b="1" dirty="0">
                <a:latin typeface="Inria Sans" pitchFamily="2" charset="0"/>
              </a:rPr>
            </a:br>
            <a:r>
              <a:rPr lang="de-DE" sz="2400" dirty="0">
                <a:latin typeface="Inria Sans" pitchFamily="2" charset="0"/>
              </a:rPr>
              <a:t>Lösungen Arbeitsblatt 1</a:t>
            </a: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39</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lang="de-DE" sz="1000" b="1" dirty="0">
                <a:latin typeface="Inria Sans" pitchFamily="2" charset="0"/>
              </a:rPr>
              <a:t>LM2</a:t>
            </a:r>
            <a:endParaRPr lang="de-DE" sz="1000" b="1" dirty="0">
              <a:solidFill>
                <a:srgbClr val="FFFFFF"/>
              </a:solidFill>
              <a:latin typeface="Inria Sans" pitchFamily="2" charset="0"/>
            </a:endParaRP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sp>
        <p:nvSpPr>
          <p:cNvPr id="10" name="Rectangle 1">
            <a:extLst>
              <a:ext uri="{FF2B5EF4-FFF2-40B4-BE49-F238E27FC236}">
                <a16:creationId xmlns:a16="http://schemas.microsoft.com/office/drawing/2014/main" id="{2D83F613-D7A6-9F12-FD35-BC734810E13C}"/>
              </a:ext>
            </a:extLst>
          </p:cNvPr>
          <p:cNvSpPr/>
          <p:nvPr/>
        </p:nvSpPr>
        <p:spPr>
          <a:xfrm>
            <a:off x="387860" y="1374292"/>
            <a:ext cx="6784977" cy="828271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bIns="72000" rtlCol="0" anchor="t"/>
          <a:lstStyle/>
          <a:p>
            <a:pPr marR="0" lvl="0" algn="l" defTabSz="914400" rtl="0" eaLnBrk="1" fontAlgn="base" latinLnBrk="0" hangingPunct="1">
              <a:lnSpc>
                <a:spcPct val="120000"/>
              </a:lnSpc>
              <a:spcBef>
                <a:spcPct val="0"/>
              </a:spcBef>
              <a:spcAft>
                <a:spcPts val="600"/>
              </a:spcAft>
              <a:buClrTx/>
              <a:buSzTx/>
              <a:buFontTx/>
              <a:buNone/>
              <a:tabLst/>
              <a:defRPr/>
            </a:pPr>
            <a:r>
              <a:rPr kumimoji="0" lang="de-DE" sz="1600" b="1" i="0" u="none" strike="noStrike" kern="1200" cap="none" spc="0" normalizeH="0" baseline="0" noProof="0" dirty="0">
                <a:ln>
                  <a:noFill/>
                </a:ln>
                <a:solidFill>
                  <a:srgbClr val="007987"/>
                </a:solidFill>
                <a:effectLst/>
                <a:uLnTx/>
                <a:uFillTx/>
                <a:latin typeface="Inria Sans" pitchFamily="2" charset="0"/>
                <a:ea typeface="Calibri" panose="020F0502020204030204" pitchFamily="34" charset="0"/>
                <a:cs typeface="Times New Roman" panose="02020603050405020304" pitchFamily="18" charset="0"/>
              </a:rPr>
              <a:t>Thema 1: Überblick politische Instrumente</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a:t>
            </a:r>
          </a:p>
          <a:p>
            <a:pPr marR="0" lvl="0" algn="l" defTabSz="914400" rtl="0" eaLnBrk="1" fontAlgn="base" latinLnBrk="0" hangingPunct="1">
              <a:lnSpc>
                <a:spcPct val="120000"/>
              </a:lnSpc>
              <a:spcBef>
                <a:spcPct val="0"/>
              </a:spcBef>
              <a:spcAft>
                <a:spcPts val="600"/>
              </a:spcAft>
              <a:buClrTx/>
              <a:buSzTx/>
              <a:buFontTx/>
              <a:buNone/>
              <a:tabLst/>
              <a:defRPr/>
            </a:pPr>
            <a:endParaRPr lang="de-DE" sz="1100" dirty="0">
              <a:solidFill>
                <a:srgbClr val="000000"/>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dirty="0">
              <a:solidFill>
                <a:srgbClr val="000000"/>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dirty="0">
              <a:solidFill>
                <a:srgbClr val="000000"/>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tabLst/>
              <a:defRPr/>
            </a:pP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tabLst/>
              <a:defRPr/>
            </a:pPr>
            <a:r>
              <a:rPr kumimoji="0" lang="de-DE" sz="1100" b="1" i="0" u="none" strike="noStrike" kern="1200" cap="none" spc="0" normalizeH="0" baseline="0" noProof="0" dirty="0">
                <a:ln>
                  <a:noFill/>
                </a:ln>
                <a:solidFill>
                  <a:schemeClr val="accent1"/>
                </a:solidFill>
                <a:effectLst/>
                <a:uLnTx/>
                <a:uFillTx/>
                <a:latin typeface="Inria Sans" pitchFamily="2" charset="0"/>
                <a:ea typeface="Calibri" panose="020F0502020204030204" pitchFamily="34" charset="0"/>
                <a:cs typeface="Times New Roman" panose="02020603050405020304" pitchFamily="18" charset="0"/>
              </a:rPr>
              <a:t>Aufgabe: </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Ordne die Maßnahmen (links) einem Instrument aus dem Werkzeugkoffer der Politik* (rechts) zu.</a:t>
            </a: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b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br>
            <a:endParaRPr lang="de-DE" sz="11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p:txBody>
      </p:sp>
      <p:sp>
        <p:nvSpPr>
          <p:cNvPr id="12" name="Rectangle 1">
            <a:extLst>
              <a:ext uri="{FF2B5EF4-FFF2-40B4-BE49-F238E27FC236}">
                <a16:creationId xmlns:a16="http://schemas.microsoft.com/office/drawing/2014/main" id="{269DE694-F817-F02D-8DE5-D4FAE787F77F}"/>
              </a:ext>
            </a:extLst>
          </p:cNvPr>
          <p:cNvSpPr/>
          <p:nvPr/>
        </p:nvSpPr>
        <p:spPr>
          <a:xfrm>
            <a:off x="387860" y="1765092"/>
            <a:ext cx="6784465" cy="1801706"/>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0000"/>
              </a:lnSpc>
              <a:spcAft>
                <a:spcPts val="600"/>
              </a:spcAft>
            </a:pPr>
            <a:r>
              <a:rPr lang="de-DE" sz="1100" dirty="0">
                <a:solidFill>
                  <a:schemeClr val="tx1"/>
                </a:solidFill>
                <a:effectLst/>
                <a:latin typeface="Inria Sans" pitchFamily="2" charset="0"/>
              </a:rPr>
              <a:t>Um Klimaziele zu erreichen, setzt die Politik auf zwei Arten von Instrumenten:</a:t>
            </a:r>
          </a:p>
          <a:p>
            <a:pPr marL="171450" indent="-171450">
              <a:lnSpc>
                <a:spcPct val="120000"/>
              </a:lnSpc>
              <a:spcAft>
                <a:spcPts val="600"/>
              </a:spcAft>
              <a:buClr>
                <a:schemeClr val="accent4"/>
              </a:buClr>
              <a:buFont typeface="Arial" panose="020B0604020202020204" pitchFamily="34" charset="0"/>
              <a:buChar char="•"/>
            </a:pPr>
            <a:r>
              <a:rPr lang="de-DE" sz="1100" dirty="0">
                <a:solidFill>
                  <a:schemeClr val="tx1"/>
                </a:solidFill>
                <a:effectLst/>
                <a:latin typeface="Inria Sans" pitchFamily="2" charset="0"/>
              </a:rPr>
              <a:t>Harte Instrumente (z. B. Gesetze, Verbote, Steuern) → wirken schnell und verbindlich, brauchen aber Kontrollen und Akzeptanz. Beispiel: CO₂-Steuer auf Benzin.</a:t>
            </a:r>
          </a:p>
          <a:p>
            <a:pPr marL="171450" indent="-171450">
              <a:lnSpc>
                <a:spcPct val="120000"/>
              </a:lnSpc>
              <a:spcAft>
                <a:spcPts val="600"/>
              </a:spcAft>
              <a:buClr>
                <a:schemeClr val="accent4"/>
              </a:buClr>
              <a:buFont typeface="Arial" panose="020B0604020202020204" pitchFamily="34" charset="0"/>
              <a:buChar char="•"/>
            </a:pPr>
            <a:r>
              <a:rPr lang="de-DE" sz="1100" dirty="0">
                <a:solidFill>
                  <a:schemeClr val="tx1"/>
                </a:solidFill>
                <a:effectLst/>
                <a:latin typeface="Inria Sans" pitchFamily="2" charset="0"/>
              </a:rPr>
              <a:t>Weiche Instrumente (z. B. Kampagnen, Nudges, Aufklärung) → schaffen Akzeptanz und Bewusstsein, sind einfacher umsetzbar, nicht verbindlich. Beispiel: Plakate über nachhaltige Mode.</a:t>
            </a:r>
          </a:p>
          <a:p>
            <a:pPr>
              <a:lnSpc>
                <a:spcPct val="120000"/>
              </a:lnSpc>
              <a:spcAft>
                <a:spcPts val="600"/>
              </a:spcAft>
            </a:pPr>
            <a:r>
              <a:rPr lang="de-DE" sz="1100" dirty="0">
                <a:solidFill>
                  <a:schemeClr val="tx1"/>
                </a:solidFill>
                <a:effectLst/>
                <a:latin typeface="Inria Sans" pitchFamily="2" charset="0"/>
              </a:rPr>
              <a:t>Am besten wirken sie im Team: Harte und weiche Maßnahmen (z. B. Steuer + Aufklärungskampagne) verstärken sich gegenseitig.</a:t>
            </a:r>
          </a:p>
        </p:txBody>
      </p:sp>
      <p:sp>
        <p:nvSpPr>
          <p:cNvPr id="42" name="Textplatzhalter 4">
            <a:extLst>
              <a:ext uri="{FF2B5EF4-FFF2-40B4-BE49-F238E27FC236}">
                <a16:creationId xmlns:a16="http://schemas.microsoft.com/office/drawing/2014/main" id="{1BC75166-2448-EFA1-5F84-FED63054C279}"/>
              </a:ext>
            </a:extLst>
          </p:cNvPr>
          <p:cNvSpPr txBox="1">
            <a:spLocks/>
          </p:cNvSpPr>
          <p:nvPr/>
        </p:nvSpPr>
        <p:spPr bwMode="auto">
          <a:xfrm>
            <a:off x="386837" y="9624807"/>
            <a:ext cx="6635755" cy="294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indent="-246596" algn="l" rtl="0" eaLnBrk="1" fontAlgn="base" hangingPunct="1">
              <a:lnSpc>
                <a:spcPct val="100000"/>
              </a:lnSpc>
              <a:spcBef>
                <a:spcPts val="0"/>
              </a:spcBef>
              <a:spcAft>
                <a:spcPts val="600"/>
              </a:spcAft>
              <a:defRPr sz="1400" b="0">
                <a:solidFill>
                  <a:schemeClr val="bg1"/>
                </a:solidFill>
                <a:latin typeface="+mn-lt"/>
                <a:ea typeface="ＭＳ Ｐゴシック" charset="0"/>
                <a:cs typeface="ＭＳ Ｐゴシック" charset="0"/>
              </a:defRPr>
            </a:lvl1pPr>
            <a:lvl2pPr marL="273050" indent="-273050" algn="l" rtl="0" eaLnBrk="1" fontAlgn="base" hangingPunct="1">
              <a:lnSpc>
                <a:spcPct val="90000"/>
              </a:lnSpc>
              <a:spcBef>
                <a:spcPts val="0"/>
              </a:spcBef>
              <a:spcAft>
                <a:spcPts val="600"/>
              </a:spcAft>
              <a:buClr>
                <a:schemeClr val="accent4"/>
              </a:buClr>
              <a:buSzPct val="120000"/>
              <a:buFont typeface="Arial" charset="0"/>
              <a:buChar char="•"/>
              <a:defRPr sz="1400">
                <a:solidFill>
                  <a:schemeClr val="tx1"/>
                </a:solidFill>
                <a:latin typeface="+mn-lt"/>
                <a:ea typeface="ＭＳ Ｐゴシック" charset="0"/>
              </a:defRPr>
            </a:lvl2pPr>
            <a:lvl3pPr marL="538163" indent="-268288" algn="l" rtl="0" eaLnBrk="1" fontAlgn="base" hangingPunct="1">
              <a:lnSpc>
                <a:spcPct val="90000"/>
              </a:lnSpc>
              <a:spcBef>
                <a:spcPts val="0"/>
              </a:spcBef>
              <a:spcAft>
                <a:spcPts val="600"/>
              </a:spcAft>
              <a:buClr>
                <a:schemeClr val="accent4"/>
              </a:buClr>
              <a:buSzPct val="120000"/>
              <a:buFont typeface="Arial" charset="0"/>
              <a:buChar char="•"/>
              <a:tabLst/>
              <a:defRPr sz="1400">
                <a:solidFill>
                  <a:schemeClr val="tx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indent="-269875" algn="l" rtl="0" eaLnBrk="1" fontAlgn="base" hangingPunct="1">
              <a:lnSpc>
                <a:spcPct val="90000"/>
              </a:lnSpc>
              <a:spcBef>
                <a:spcPts val="0"/>
              </a:spcBef>
              <a:spcAft>
                <a:spcPts val="600"/>
              </a:spcAft>
              <a:buClr>
                <a:schemeClr val="accent4"/>
              </a:buClr>
              <a:buFont typeface="Arial" panose="020B0604020202020204" pitchFamily="34" charset="0"/>
              <a:buChar char="•"/>
              <a:tabLst/>
              <a:defRPr sz="1400" b="0" i="0">
                <a:solidFill>
                  <a:schemeClr val="tx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r>
              <a:rPr lang="de-DE" sz="900" i="1" kern="0" dirty="0">
                <a:solidFill>
                  <a:schemeClr val="tx1"/>
                </a:solidFill>
                <a:latin typeface="Inria Sans" pitchFamily="2" charset="0"/>
              </a:rPr>
              <a:t>* Quelle: eigene Darstellung nach Wolff et al (2020) &amp; The </a:t>
            </a:r>
            <a:r>
              <a:rPr lang="de-DE" sz="900" i="1" kern="0" dirty="0" err="1">
                <a:solidFill>
                  <a:schemeClr val="tx1"/>
                </a:solidFill>
                <a:latin typeface="Inria Sans" pitchFamily="2" charset="0"/>
              </a:rPr>
              <a:t>Nuffield</a:t>
            </a:r>
            <a:r>
              <a:rPr lang="de-DE" sz="900" i="1" kern="0" dirty="0">
                <a:solidFill>
                  <a:schemeClr val="tx1"/>
                </a:solidFill>
                <a:latin typeface="Inria Sans" pitchFamily="2" charset="0"/>
              </a:rPr>
              <a:t> Council on </a:t>
            </a:r>
            <a:r>
              <a:rPr lang="de-DE" sz="900" i="1" kern="0" dirty="0" err="1">
                <a:solidFill>
                  <a:schemeClr val="tx1"/>
                </a:solidFill>
                <a:latin typeface="Inria Sans" pitchFamily="2" charset="0"/>
              </a:rPr>
              <a:t>Bioethics</a:t>
            </a:r>
            <a:r>
              <a:rPr lang="de-DE" sz="900" i="1" kern="0" dirty="0">
                <a:solidFill>
                  <a:schemeClr val="tx1"/>
                </a:solidFill>
                <a:latin typeface="Inria Sans" pitchFamily="2" charset="0"/>
              </a:rPr>
              <a:t> (2007)</a:t>
            </a:r>
          </a:p>
        </p:txBody>
      </p:sp>
      <p:grpSp>
        <p:nvGrpSpPr>
          <p:cNvPr id="66" name="Gruppieren 65" descr="Werkzeugkoffer der Politik">
            <a:extLst>
              <a:ext uri="{FF2B5EF4-FFF2-40B4-BE49-F238E27FC236}">
                <a16:creationId xmlns:a16="http://schemas.microsoft.com/office/drawing/2014/main" id="{6B037A68-2510-17D9-2AE5-60A1A45051C7}"/>
              </a:ext>
            </a:extLst>
          </p:cNvPr>
          <p:cNvGrpSpPr/>
          <p:nvPr/>
        </p:nvGrpSpPr>
        <p:grpSpPr>
          <a:xfrm>
            <a:off x="4012588" y="4094365"/>
            <a:ext cx="3180648" cy="5476684"/>
            <a:chOff x="4012588" y="4094365"/>
            <a:chExt cx="3180648" cy="5476684"/>
          </a:xfrm>
        </p:grpSpPr>
        <p:grpSp>
          <p:nvGrpSpPr>
            <p:cNvPr id="36" name="Gruppieren 35">
              <a:extLst>
                <a:ext uri="{FF2B5EF4-FFF2-40B4-BE49-F238E27FC236}">
                  <a16:creationId xmlns:a16="http://schemas.microsoft.com/office/drawing/2014/main" id="{A105B93E-D81B-3836-207C-936CCF3678C1}"/>
                </a:ext>
                <a:ext uri="{C183D7F6-B498-43B3-948B-1728B52AA6E4}">
                  <adec:decorative xmlns:adec="http://schemas.microsoft.com/office/drawing/2017/decorative" val="1"/>
                </a:ext>
              </a:extLst>
            </p:cNvPr>
            <p:cNvGrpSpPr/>
            <p:nvPr/>
          </p:nvGrpSpPr>
          <p:grpSpPr>
            <a:xfrm>
              <a:off x="6723800" y="4094365"/>
              <a:ext cx="469436" cy="5476681"/>
              <a:chOff x="3155006" y="5262820"/>
              <a:chExt cx="1471485" cy="4335580"/>
            </a:xfrm>
          </p:grpSpPr>
          <p:cxnSp>
            <p:nvCxnSpPr>
              <p:cNvPr id="19" name="Gerade Verbindung mit Pfeil 18">
                <a:extLst>
                  <a:ext uri="{FF2B5EF4-FFF2-40B4-BE49-F238E27FC236}">
                    <a16:creationId xmlns:a16="http://schemas.microsoft.com/office/drawing/2014/main" id="{50275E4F-1770-E009-462C-22AC74AAD8E5}"/>
                  </a:ext>
                </a:extLst>
              </p:cNvPr>
              <p:cNvCxnSpPr>
                <a:cxnSpLocks/>
              </p:cNvCxnSpPr>
              <p:nvPr/>
            </p:nvCxnSpPr>
            <p:spPr bwMode="auto">
              <a:xfrm flipV="1">
                <a:off x="3155006" y="5262820"/>
                <a:ext cx="0" cy="4335580"/>
              </a:xfrm>
              <a:prstGeom prst="straightConnector1">
                <a:avLst/>
              </a:prstGeom>
              <a:solidFill>
                <a:schemeClr val="accent1"/>
              </a:solidFill>
              <a:ln w="19050" cap="flat" cmpd="sng" algn="ctr">
                <a:gradFill flip="none" rotWithShape="1">
                  <a:gsLst>
                    <a:gs pos="0">
                      <a:schemeClr val="accent6"/>
                    </a:gs>
                    <a:gs pos="100000">
                      <a:schemeClr val="accent4"/>
                    </a:gs>
                  </a:gsLst>
                  <a:lin ang="5400000" scaled="1"/>
                  <a:tileRect/>
                </a:gradFill>
                <a:prstDash val="solid"/>
                <a:round/>
                <a:headEnd type="none" w="med" len="med"/>
                <a:tailEnd type="triangle"/>
              </a:ln>
              <a:effectLst/>
            </p:spPr>
          </p:cxnSp>
          <p:sp>
            <p:nvSpPr>
              <p:cNvPr id="21" name="Rechteck 20">
                <a:extLst>
                  <a:ext uri="{FF2B5EF4-FFF2-40B4-BE49-F238E27FC236}">
                    <a16:creationId xmlns:a16="http://schemas.microsoft.com/office/drawing/2014/main" id="{B7158B4E-1CCD-08C7-2F72-9A942A621167}"/>
                  </a:ext>
                </a:extLst>
              </p:cNvPr>
              <p:cNvSpPr/>
              <p:nvPr/>
            </p:nvSpPr>
            <p:spPr>
              <a:xfrm rot="16200000">
                <a:off x="2725618" y="7679425"/>
                <a:ext cx="2615808" cy="1185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fontAlgn="auto">
                  <a:spcBef>
                    <a:spcPts val="0"/>
                  </a:spcBef>
                  <a:spcAft>
                    <a:spcPts val="0"/>
                  </a:spcAft>
                </a:pPr>
                <a:r>
                  <a:rPr lang="de-DE" sz="900" i="1" dirty="0">
                    <a:solidFill>
                      <a:schemeClr val="accent4"/>
                    </a:solidFill>
                    <a:latin typeface="Inria Sans" pitchFamily="2" charset="0"/>
                  </a:rPr>
                  <a:t>Staatliche Eingriffstiefe in die Handlungsfreiheit </a:t>
                </a:r>
                <a:br>
                  <a:rPr lang="de-DE" sz="900" i="1" dirty="0">
                    <a:solidFill>
                      <a:schemeClr val="accent4"/>
                    </a:solidFill>
                    <a:latin typeface="Inria Sans" pitchFamily="2" charset="0"/>
                  </a:rPr>
                </a:br>
                <a:r>
                  <a:rPr lang="de-DE" sz="900" i="1" dirty="0">
                    <a:solidFill>
                      <a:schemeClr val="accent4"/>
                    </a:solidFill>
                    <a:latin typeface="Inria Sans" pitchFamily="2" charset="0"/>
                  </a:rPr>
                  <a:t>von z.B. Verbraucher*innen und Unternehmen</a:t>
                </a:r>
              </a:p>
            </p:txBody>
          </p:sp>
        </p:grpSp>
        <p:sp>
          <p:nvSpPr>
            <p:cNvPr id="15" name="Rechteck 14">
              <a:extLst>
                <a:ext uri="{FF2B5EF4-FFF2-40B4-BE49-F238E27FC236}">
                  <a16:creationId xmlns:a16="http://schemas.microsoft.com/office/drawing/2014/main" id="{5C4BF381-CC70-3AE2-5D5E-DF0DAE8D0C4E}"/>
                </a:ext>
              </a:extLst>
            </p:cNvPr>
            <p:cNvSpPr/>
            <p:nvPr/>
          </p:nvSpPr>
          <p:spPr>
            <a:xfrm>
              <a:off x="4012588" y="7871989"/>
              <a:ext cx="2570720" cy="754654"/>
            </a:xfrm>
            <a:prstGeom prst="rect">
              <a:avLst/>
            </a:prstGeom>
            <a:solidFill>
              <a:srgbClr val="EBF6F8"/>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358775"/>
              <a:r>
                <a:rPr lang="de-DE" sz="1000" b="1" dirty="0">
                  <a:solidFill>
                    <a:schemeClr val="accent1"/>
                  </a:solidFill>
                  <a:latin typeface="Inria Sans" pitchFamily="2" charset="0"/>
                </a:rPr>
                <a:t>Verhaltenswissenschaftlich fundierte Instrumente</a:t>
              </a:r>
              <a:endParaRPr lang="de-DE" sz="1000" dirty="0">
                <a:solidFill>
                  <a:schemeClr val="accent1"/>
                </a:solidFill>
                <a:latin typeface="Inria Sans" pitchFamily="2" charset="0"/>
              </a:endParaRPr>
            </a:p>
            <a:p>
              <a:pPr marL="358775"/>
              <a:r>
                <a:rPr lang="de-DE" sz="1000" dirty="0" err="1">
                  <a:solidFill>
                    <a:schemeClr val="tx1"/>
                  </a:solidFill>
                  <a:latin typeface="Inria Sans" pitchFamily="2" charset="0"/>
                </a:rPr>
                <a:t>Nudges</a:t>
              </a:r>
              <a:r>
                <a:rPr lang="de-DE" sz="1000" dirty="0">
                  <a:solidFill>
                    <a:schemeClr val="tx1"/>
                  </a:solidFill>
                  <a:latin typeface="Inria Sans" pitchFamily="2" charset="0"/>
                </a:rPr>
                <a:t>, Voreinstellungen (</a:t>
              </a:r>
              <a:r>
                <a:rPr lang="de-DE" sz="1000" dirty="0" err="1">
                  <a:solidFill>
                    <a:schemeClr val="tx1"/>
                  </a:solidFill>
                  <a:latin typeface="Inria Sans" pitchFamily="2" charset="0"/>
                </a:rPr>
                <a:t>defaults</a:t>
              </a:r>
              <a:r>
                <a:rPr lang="de-DE" sz="1000" dirty="0">
                  <a:solidFill>
                    <a:schemeClr val="tx1"/>
                  </a:solidFill>
                  <a:latin typeface="Inria Sans" pitchFamily="2" charset="0"/>
                </a:rPr>
                <a:t>), verändertes Wahlangebot</a:t>
              </a:r>
            </a:p>
          </p:txBody>
        </p:sp>
        <p:sp>
          <p:nvSpPr>
            <p:cNvPr id="16" name="Rechteck 15">
              <a:extLst>
                <a:ext uri="{FF2B5EF4-FFF2-40B4-BE49-F238E27FC236}">
                  <a16:creationId xmlns:a16="http://schemas.microsoft.com/office/drawing/2014/main" id="{AB0A94D2-69BC-9E31-BC39-4F37AB25772D}"/>
                </a:ext>
              </a:extLst>
            </p:cNvPr>
            <p:cNvSpPr/>
            <p:nvPr/>
          </p:nvSpPr>
          <p:spPr>
            <a:xfrm>
              <a:off x="4012588" y="5038773"/>
              <a:ext cx="2570720" cy="754654"/>
            </a:xfrm>
            <a:prstGeom prst="rect">
              <a:avLst/>
            </a:prstGeom>
            <a:solidFill>
              <a:srgbClr val="EBF6F8"/>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358775"/>
              <a:r>
                <a:rPr lang="de-DE" sz="1000" b="1" dirty="0">
                  <a:solidFill>
                    <a:schemeClr val="accent1"/>
                  </a:solidFill>
                  <a:latin typeface="Inria Sans" pitchFamily="2" charset="0"/>
                </a:rPr>
                <a:t>Wirtschaftspolitische Instrumente</a:t>
              </a:r>
              <a:endParaRPr lang="de-DE" sz="1000" dirty="0">
                <a:solidFill>
                  <a:schemeClr val="accent1"/>
                </a:solidFill>
                <a:latin typeface="Inria Sans" pitchFamily="2" charset="0"/>
              </a:endParaRPr>
            </a:p>
            <a:p>
              <a:pPr marL="358775"/>
              <a:r>
                <a:rPr lang="de-DE" sz="1000" dirty="0">
                  <a:solidFill>
                    <a:schemeClr val="tx1"/>
                  </a:solidFill>
                  <a:latin typeface="Inria Sans" pitchFamily="2" charset="0"/>
                </a:rPr>
                <a:t>Steuern, positive Anreize (Subventionen), Vorteile</a:t>
              </a:r>
            </a:p>
          </p:txBody>
        </p:sp>
        <p:sp>
          <p:nvSpPr>
            <p:cNvPr id="17" name="Rechteck 16">
              <a:extLst>
                <a:ext uri="{FF2B5EF4-FFF2-40B4-BE49-F238E27FC236}">
                  <a16:creationId xmlns:a16="http://schemas.microsoft.com/office/drawing/2014/main" id="{41F1DA04-B0EA-E402-DD79-7833736B078C}"/>
                </a:ext>
              </a:extLst>
            </p:cNvPr>
            <p:cNvSpPr/>
            <p:nvPr/>
          </p:nvSpPr>
          <p:spPr>
            <a:xfrm>
              <a:off x="4012588" y="5983181"/>
              <a:ext cx="2570720" cy="754654"/>
            </a:xfrm>
            <a:prstGeom prst="rect">
              <a:avLst/>
            </a:prstGeom>
            <a:solidFill>
              <a:srgbClr val="EBF6F8"/>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358775"/>
              <a:r>
                <a:rPr lang="de-DE" sz="1000" b="1" dirty="0">
                  <a:solidFill>
                    <a:schemeClr val="accent1"/>
                  </a:solidFill>
                  <a:latin typeface="Inria Sans" pitchFamily="2" charset="0"/>
                </a:rPr>
                <a:t>Kooperative Instrumente</a:t>
              </a:r>
              <a:endParaRPr lang="de-DE" sz="1000" dirty="0">
                <a:solidFill>
                  <a:schemeClr val="accent1"/>
                </a:solidFill>
                <a:latin typeface="Inria Sans" pitchFamily="2" charset="0"/>
              </a:endParaRPr>
            </a:p>
            <a:p>
              <a:pPr marL="358775"/>
              <a:r>
                <a:rPr lang="de-DE" sz="1000" dirty="0">
                  <a:solidFill>
                    <a:schemeClr val="tx1"/>
                  </a:solidFill>
                  <a:latin typeface="Inria Sans" pitchFamily="2" charset="0"/>
                </a:rPr>
                <a:t>Freiwillige Selbstverpflichtungen, Vereinbarungen, Runde Tische</a:t>
              </a:r>
            </a:p>
          </p:txBody>
        </p:sp>
        <p:sp>
          <p:nvSpPr>
            <p:cNvPr id="18" name="Rechteck 17">
              <a:extLst>
                <a:ext uri="{FF2B5EF4-FFF2-40B4-BE49-F238E27FC236}">
                  <a16:creationId xmlns:a16="http://schemas.microsoft.com/office/drawing/2014/main" id="{9210BEAA-675B-EA35-E2BA-96AA0547F0FC}"/>
                </a:ext>
              </a:extLst>
            </p:cNvPr>
            <p:cNvSpPr/>
            <p:nvPr/>
          </p:nvSpPr>
          <p:spPr>
            <a:xfrm>
              <a:off x="4012588" y="4094367"/>
              <a:ext cx="2570720" cy="754654"/>
            </a:xfrm>
            <a:prstGeom prst="rect">
              <a:avLst/>
            </a:prstGeom>
            <a:solidFill>
              <a:srgbClr val="EBF6F8"/>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358775"/>
              <a:r>
                <a:rPr lang="de-DE" sz="1000" b="1" dirty="0">
                  <a:solidFill>
                    <a:schemeClr val="accent1"/>
                  </a:solidFill>
                  <a:latin typeface="Inria Sans" pitchFamily="2" charset="0"/>
                </a:rPr>
                <a:t>Ordnungspolitische Instrumente</a:t>
              </a:r>
            </a:p>
            <a:p>
              <a:pPr marL="358775"/>
              <a:r>
                <a:rPr lang="de-DE" sz="1000" dirty="0">
                  <a:solidFill>
                    <a:schemeClr val="tx1"/>
                  </a:solidFill>
                  <a:latin typeface="Inria Sans" pitchFamily="2" charset="0"/>
                </a:rPr>
                <a:t>Gesetze, Standards, Technologien auslaufen lassen</a:t>
              </a:r>
            </a:p>
          </p:txBody>
        </p:sp>
        <p:sp>
          <p:nvSpPr>
            <p:cNvPr id="33" name="Rechteck 32">
              <a:extLst>
                <a:ext uri="{FF2B5EF4-FFF2-40B4-BE49-F238E27FC236}">
                  <a16:creationId xmlns:a16="http://schemas.microsoft.com/office/drawing/2014/main" id="{8C1BD295-409D-5C82-BC72-71FDC0A8C058}"/>
                </a:ext>
              </a:extLst>
            </p:cNvPr>
            <p:cNvSpPr/>
            <p:nvPr/>
          </p:nvSpPr>
          <p:spPr>
            <a:xfrm>
              <a:off x="4012588" y="6927585"/>
              <a:ext cx="2570720" cy="754654"/>
            </a:xfrm>
            <a:prstGeom prst="rect">
              <a:avLst/>
            </a:prstGeom>
            <a:solidFill>
              <a:srgbClr val="EBF6F8"/>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358775"/>
              <a:r>
                <a:rPr lang="de-DE" sz="1000" b="1" dirty="0">
                  <a:solidFill>
                    <a:schemeClr val="accent1"/>
                  </a:solidFill>
                  <a:latin typeface="Inria Sans" pitchFamily="2" charset="0"/>
                </a:rPr>
                <a:t>Bereitstellung von technischen Mitteln und Infrastruktur</a:t>
              </a:r>
              <a:endParaRPr lang="de-DE" sz="1000" dirty="0">
                <a:solidFill>
                  <a:schemeClr val="accent1"/>
                </a:solidFill>
                <a:latin typeface="Inria Sans" pitchFamily="2" charset="0"/>
              </a:endParaRPr>
            </a:p>
            <a:p>
              <a:pPr marL="358775"/>
              <a:r>
                <a:rPr lang="de-DE" sz="1000" dirty="0">
                  <a:solidFill>
                    <a:schemeClr val="tx1"/>
                  </a:solidFill>
                  <a:latin typeface="Inria Sans" pitchFamily="2" charset="0"/>
                </a:rPr>
                <a:t>Ausbau ÖPNV, Ladesäulen E-Autos</a:t>
              </a:r>
            </a:p>
          </p:txBody>
        </p:sp>
        <p:sp>
          <p:nvSpPr>
            <p:cNvPr id="29" name="Rechteck 28">
              <a:extLst>
                <a:ext uri="{FF2B5EF4-FFF2-40B4-BE49-F238E27FC236}">
                  <a16:creationId xmlns:a16="http://schemas.microsoft.com/office/drawing/2014/main" id="{CEE8F923-5A1E-84DD-9236-0C38EB3D13A5}"/>
                </a:ext>
              </a:extLst>
            </p:cNvPr>
            <p:cNvSpPr/>
            <p:nvPr/>
          </p:nvSpPr>
          <p:spPr>
            <a:xfrm>
              <a:off x="4012588" y="8816395"/>
              <a:ext cx="2570720" cy="754654"/>
            </a:xfrm>
            <a:prstGeom prst="rect">
              <a:avLst/>
            </a:prstGeom>
            <a:solidFill>
              <a:srgbClr val="EBF6F8"/>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358775"/>
              <a:r>
                <a:rPr lang="de-DE" sz="1000" b="1" dirty="0">
                  <a:solidFill>
                    <a:schemeClr val="accent1"/>
                  </a:solidFill>
                  <a:latin typeface="Inria Sans" pitchFamily="2" charset="0"/>
                </a:rPr>
                <a:t>Kommunikative Instrumente</a:t>
              </a:r>
              <a:endParaRPr lang="de-DE" sz="1000" dirty="0">
                <a:solidFill>
                  <a:schemeClr val="accent1"/>
                </a:solidFill>
                <a:latin typeface="Inria Sans" pitchFamily="2" charset="0"/>
              </a:endParaRPr>
            </a:p>
            <a:p>
              <a:pPr marL="358775"/>
              <a:r>
                <a:rPr lang="de-DE" sz="1000" dirty="0">
                  <a:solidFill>
                    <a:schemeClr val="tx1"/>
                  </a:solidFill>
                  <a:latin typeface="Inria Sans" pitchFamily="2" charset="0"/>
                </a:rPr>
                <a:t>Kampagnen, Labels, Beratungsangebote, Bildung, Aufklärung</a:t>
              </a:r>
            </a:p>
          </p:txBody>
        </p:sp>
        <p:pic>
          <p:nvPicPr>
            <p:cNvPr id="34" name="Grafik 33">
              <a:extLst>
                <a:ext uri="{FF2B5EF4-FFF2-40B4-BE49-F238E27FC236}">
                  <a16:creationId xmlns:a16="http://schemas.microsoft.com/office/drawing/2014/main" id="{33F68357-1E1D-154E-5A90-D7C24B2EAC47}"/>
                </a:ext>
              </a:extLst>
            </p:cNvPr>
            <p:cNvPicPr>
              <a:picLocks noChangeAspect="1"/>
            </p:cNvPicPr>
            <p:nvPr/>
          </p:nvPicPr>
          <p:blipFill>
            <a:blip r:embed="rId3">
              <a:duotone>
                <a:schemeClr val="accent3">
                  <a:shade val="45000"/>
                  <a:satMod val="135000"/>
                </a:schemeClr>
                <a:prstClr val="white"/>
              </a:duotone>
            </a:blip>
            <a:stretch>
              <a:fillRect/>
            </a:stretch>
          </p:blipFill>
          <p:spPr>
            <a:xfrm>
              <a:off x="4108908" y="7169722"/>
              <a:ext cx="270380" cy="270380"/>
            </a:xfrm>
            <a:prstGeom prst="rect">
              <a:avLst/>
            </a:prstGeom>
          </p:spPr>
        </p:pic>
        <p:pic>
          <p:nvPicPr>
            <p:cNvPr id="24" name="Grafik 23">
              <a:extLst>
                <a:ext uri="{FF2B5EF4-FFF2-40B4-BE49-F238E27FC236}">
                  <a16:creationId xmlns:a16="http://schemas.microsoft.com/office/drawing/2014/main" id="{C9D84BF0-1886-0001-CF52-594011AFAF0C}"/>
                </a:ext>
              </a:extLst>
            </p:cNvPr>
            <p:cNvPicPr>
              <a:picLocks noChangeAspect="1"/>
            </p:cNvPicPr>
            <p:nvPr/>
          </p:nvPicPr>
          <p:blipFill>
            <a:blip r:embed="rId4">
              <a:duotone>
                <a:schemeClr val="accent3">
                  <a:shade val="45000"/>
                  <a:satMod val="135000"/>
                </a:schemeClr>
                <a:prstClr val="white"/>
              </a:duotone>
            </a:blip>
            <a:stretch>
              <a:fillRect/>
            </a:stretch>
          </p:blipFill>
          <p:spPr>
            <a:xfrm>
              <a:off x="4108908" y="8114126"/>
              <a:ext cx="270380" cy="270380"/>
            </a:xfrm>
            <a:prstGeom prst="rect">
              <a:avLst/>
            </a:prstGeom>
          </p:spPr>
        </p:pic>
        <p:pic>
          <p:nvPicPr>
            <p:cNvPr id="25" name="Grafik 24">
              <a:extLst>
                <a:ext uri="{FF2B5EF4-FFF2-40B4-BE49-F238E27FC236}">
                  <a16:creationId xmlns:a16="http://schemas.microsoft.com/office/drawing/2014/main" id="{A3C3E0AE-5D4A-218B-6CEE-BC0A9BDF07A0}"/>
                </a:ext>
              </a:extLst>
            </p:cNvPr>
            <p:cNvPicPr>
              <a:picLocks noChangeAspect="1"/>
            </p:cNvPicPr>
            <p:nvPr/>
          </p:nvPicPr>
          <p:blipFill>
            <a:blip r:embed="rId5">
              <a:duotone>
                <a:schemeClr val="accent3">
                  <a:shade val="45000"/>
                  <a:satMod val="135000"/>
                </a:schemeClr>
                <a:prstClr val="white"/>
              </a:duotone>
            </a:blip>
            <a:stretch>
              <a:fillRect/>
            </a:stretch>
          </p:blipFill>
          <p:spPr>
            <a:xfrm>
              <a:off x="4080608" y="6200343"/>
              <a:ext cx="326980" cy="326980"/>
            </a:xfrm>
            <a:prstGeom prst="rect">
              <a:avLst/>
            </a:prstGeom>
          </p:spPr>
        </p:pic>
        <p:pic>
          <p:nvPicPr>
            <p:cNvPr id="26" name="Grafik 25">
              <a:extLst>
                <a:ext uri="{FF2B5EF4-FFF2-40B4-BE49-F238E27FC236}">
                  <a16:creationId xmlns:a16="http://schemas.microsoft.com/office/drawing/2014/main" id="{A52324A5-5C48-C9C8-FB3A-0538C500BEA3}"/>
                </a:ext>
              </a:extLst>
            </p:cNvPr>
            <p:cNvPicPr>
              <a:picLocks noChangeAspect="1"/>
            </p:cNvPicPr>
            <p:nvPr/>
          </p:nvPicPr>
          <p:blipFill>
            <a:blip r:embed="rId6">
              <a:duotone>
                <a:schemeClr val="accent3">
                  <a:shade val="45000"/>
                  <a:satMod val="135000"/>
                </a:schemeClr>
                <a:prstClr val="white"/>
              </a:duotone>
            </a:blip>
            <a:stretch>
              <a:fillRect/>
            </a:stretch>
          </p:blipFill>
          <p:spPr>
            <a:xfrm>
              <a:off x="4108908" y="5285970"/>
              <a:ext cx="270380" cy="270380"/>
            </a:xfrm>
            <a:prstGeom prst="rect">
              <a:avLst/>
            </a:prstGeom>
          </p:spPr>
        </p:pic>
        <p:pic>
          <p:nvPicPr>
            <p:cNvPr id="27" name="Grafik 26">
              <a:extLst>
                <a:ext uri="{FF2B5EF4-FFF2-40B4-BE49-F238E27FC236}">
                  <a16:creationId xmlns:a16="http://schemas.microsoft.com/office/drawing/2014/main" id="{0E1E6F04-6380-26B7-1AE8-88C066346E5E}"/>
                </a:ext>
              </a:extLst>
            </p:cNvPr>
            <p:cNvPicPr>
              <a:picLocks noChangeAspect="1"/>
            </p:cNvPicPr>
            <p:nvPr/>
          </p:nvPicPr>
          <p:blipFill>
            <a:blip r:embed="rId7">
              <a:duotone>
                <a:schemeClr val="accent3">
                  <a:shade val="45000"/>
                  <a:satMod val="135000"/>
                </a:schemeClr>
                <a:prstClr val="white"/>
              </a:duotone>
            </a:blip>
            <a:stretch>
              <a:fillRect/>
            </a:stretch>
          </p:blipFill>
          <p:spPr>
            <a:xfrm>
              <a:off x="4108908" y="4339408"/>
              <a:ext cx="270380" cy="270380"/>
            </a:xfrm>
            <a:prstGeom prst="rect">
              <a:avLst/>
            </a:prstGeom>
          </p:spPr>
        </p:pic>
        <p:grpSp>
          <p:nvGrpSpPr>
            <p:cNvPr id="30" name="Gruppieren 29">
              <a:extLst>
                <a:ext uri="{FF2B5EF4-FFF2-40B4-BE49-F238E27FC236}">
                  <a16:creationId xmlns:a16="http://schemas.microsoft.com/office/drawing/2014/main" id="{E7507843-291D-0833-559D-59FF876A2C8F}"/>
                </a:ext>
              </a:extLst>
            </p:cNvPr>
            <p:cNvGrpSpPr/>
            <p:nvPr/>
          </p:nvGrpSpPr>
          <p:grpSpPr>
            <a:xfrm>
              <a:off x="4088905" y="9089333"/>
              <a:ext cx="310386" cy="217270"/>
              <a:chOff x="-2342352" y="6518056"/>
              <a:chExt cx="300000" cy="210000"/>
            </a:xfrm>
            <a:solidFill>
              <a:srgbClr val="128491"/>
            </a:solidFill>
          </p:grpSpPr>
          <p:sp>
            <p:nvSpPr>
              <p:cNvPr id="31" name="Freihandform: Form 30">
                <a:extLst>
                  <a:ext uri="{FF2B5EF4-FFF2-40B4-BE49-F238E27FC236}">
                    <a16:creationId xmlns:a16="http://schemas.microsoft.com/office/drawing/2014/main" id="{E3FC7A2B-068E-A3D6-D688-05F7052D5F7B}"/>
                  </a:ext>
                </a:extLst>
              </p:cNvPr>
              <p:cNvSpPr/>
              <p:nvPr/>
            </p:nvSpPr>
            <p:spPr>
              <a:xfrm>
                <a:off x="-2342352" y="6518056"/>
                <a:ext cx="187500" cy="168750"/>
              </a:xfrm>
              <a:custGeom>
                <a:avLst/>
                <a:gdLst>
                  <a:gd name="connsiteX0" fmla="*/ 128584 w 187500"/>
                  <a:gd name="connsiteY0" fmla="*/ 27334 h 168750"/>
                  <a:gd name="connsiteX1" fmla="*/ 188584 w 187500"/>
                  <a:gd name="connsiteY1" fmla="*/ 27334 h 168750"/>
                  <a:gd name="connsiteX2" fmla="*/ 188584 w 187500"/>
                  <a:gd name="connsiteY2" fmla="*/ 16084 h 168750"/>
                  <a:gd name="connsiteX3" fmla="*/ 173584 w 187500"/>
                  <a:gd name="connsiteY3" fmla="*/ 1084 h 168750"/>
                  <a:gd name="connsiteX4" fmla="*/ 16084 w 187500"/>
                  <a:gd name="connsiteY4" fmla="*/ 1084 h 168750"/>
                  <a:gd name="connsiteX5" fmla="*/ 1084 w 187500"/>
                  <a:gd name="connsiteY5" fmla="*/ 16084 h 168750"/>
                  <a:gd name="connsiteX6" fmla="*/ 1084 w 187500"/>
                  <a:gd name="connsiteY6" fmla="*/ 117334 h 168750"/>
                  <a:gd name="connsiteX7" fmla="*/ 16084 w 187500"/>
                  <a:gd name="connsiteY7" fmla="*/ 132334 h 168750"/>
                  <a:gd name="connsiteX8" fmla="*/ 38584 w 187500"/>
                  <a:gd name="connsiteY8" fmla="*/ 132334 h 168750"/>
                  <a:gd name="connsiteX9" fmla="*/ 38584 w 187500"/>
                  <a:gd name="connsiteY9" fmla="*/ 169834 h 168750"/>
                  <a:gd name="connsiteX10" fmla="*/ 76084 w 187500"/>
                  <a:gd name="connsiteY10" fmla="*/ 132334 h 168750"/>
                  <a:gd name="connsiteX11" fmla="*/ 98584 w 187500"/>
                  <a:gd name="connsiteY11" fmla="*/ 132334 h 168750"/>
                  <a:gd name="connsiteX12" fmla="*/ 98584 w 187500"/>
                  <a:gd name="connsiteY12" fmla="*/ 57334 h 168750"/>
                  <a:gd name="connsiteX13" fmla="*/ 128584 w 187500"/>
                  <a:gd name="connsiteY13" fmla="*/ 27334 h 16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500" h="168750">
                    <a:moveTo>
                      <a:pt x="128584" y="27334"/>
                    </a:moveTo>
                    <a:lnTo>
                      <a:pt x="188584" y="27334"/>
                    </a:lnTo>
                    <a:lnTo>
                      <a:pt x="188584" y="16084"/>
                    </a:lnTo>
                    <a:cubicBezTo>
                      <a:pt x="188584" y="7834"/>
                      <a:pt x="181834" y="1084"/>
                      <a:pt x="173584" y="1084"/>
                    </a:cubicBezTo>
                    <a:lnTo>
                      <a:pt x="16084" y="1084"/>
                    </a:lnTo>
                    <a:cubicBezTo>
                      <a:pt x="7834" y="1084"/>
                      <a:pt x="1084" y="7834"/>
                      <a:pt x="1084" y="16084"/>
                    </a:cubicBezTo>
                    <a:lnTo>
                      <a:pt x="1084" y="117334"/>
                    </a:lnTo>
                    <a:cubicBezTo>
                      <a:pt x="1084" y="125584"/>
                      <a:pt x="7834" y="132334"/>
                      <a:pt x="16084" y="132334"/>
                    </a:cubicBezTo>
                    <a:lnTo>
                      <a:pt x="38584" y="132334"/>
                    </a:lnTo>
                    <a:lnTo>
                      <a:pt x="38584" y="169834"/>
                    </a:lnTo>
                    <a:lnTo>
                      <a:pt x="76084" y="132334"/>
                    </a:lnTo>
                    <a:lnTo>
                      <a:pt x="98584" y="132334"/>
                    </a:lnTo>
                    <a:lnTo>
                      <a:pt x="98584" y="57334"/>
                    </a:lnTo>
                    <a:cubicBezTo>
                      <a:pt x="98584" y="40834"/>
                      <a:pt x="112084" y="27334"/>
                      <a:pt x="128584" y="27334"/>
                    </a:cubicBezTo>
                    <a:close/>
                  </a:path>
                </a:pathLst>
              </a:custGeom>
              <a:grpFill/>
              <a:ln w="3671" cap="flat">
                <a:noFill/>
                <a:prstDash val="solid"/>
                <a:miter/>
              </a:ln>
            </p:spPr>
            <p:txBody>
              <a:bodyPr rtlCol="0" anchor="ctr"/>
              <a:lstStyle/>
              <a:p>
                <a:endParaRPr lang="de-DE"/>
              </a:p>
            </p:txBody>
          </p:sp>
          <p:sp>
            <p:nvSpPr>
              <p:cNvPr id="32" name="Freihandform: Form 31">
                <a:extLst>
                  <a:ext uri="{FF2B5EF4-FFF2-40B4-BE49-F238E27FC236}">
                    <a16:creationId xmlns:a16="http://schemas.microsoft.com/office/drawing/2014/main" id="{A32E9DA4-5D5F-90C5-F7AA-31DBA0C7F87D}"/>
                  </a:ext>
                </a:extLst>
              </p:cNvPr>
              <p:cNvSpPr/>
              <p:nvPr/>
            </p:nvSpPr>
            <p:spPr>
              <a:xfrm>
                <a:off x="-2229852" y="6559306"/>
                <a:ext cx="187500" cy="168750"/>
              </a:xfrm>
              <a:custGeom>
                <a:avLst/>
                <a:gdLst>
                  <a:gd name="connsiteX0" fmla="*/ 173584 w 187500"/>
                  <a:gd name="connsiteY0" fmla="*/ 1084 h 168750"/>
                  <a:gd name="connsiteX1" fmla="*/ 16084 w 187500"/>
                  <a:gd name="connsiteY1" fmla="*/ 1084 h 168750"/>
                  <a:gd name="connsiteX2" fmla="*/ 1084 w 187500"/>
                  <a:gd name="connsiteY2" fmla="*/ 16084 h 168750"/>
                  <a:gd name="connsiteX3" fmla="*/ 1084 w 187500"/>
                  <a:gd name="connsiteY3" fmla="*/ 117334 h 168750"/>
                  <a:gd name="connsiteX4" fmla="*/ 16084 w 187500"/>
                  <a:gd name="connsiteY4" fmla="*/ 132334 h 168750"/>
                  <a:gd name="connsiteX5" fmla="*/ 113584 w 187500"/>
                  <a:gd name="connsiteY5" fmla="*/ 132334 h 168750"/>
                  <a:gd name="connsiteX6" fmla="*/ 151084 w 187500"/>
                  <a:gd name="connsiteY6" fmla="*/ 169834 h 168750"/>
                  <a:gd name="connsiteX7" fmla="*/ 151084 w 187500"/>
                  <a:gd name="connsiteY7" fmla="*/ 132334 h 168750"/>
                  <a:gd name="connsiteX8" fmla="*/ 173584 w 187500"/>
                  <a:gd name="connsiteY8" fmla="*/ 132334 h 168750"/>
                  <a:gd name="connsiteX9" fmla="*/ 188584 w 187500"/>
                  <a:gd name="connsiteY9" fmla="*/ 117334 h 168750"/>
                  <a:gd name="connsiteX10" fmla="*/ 188584 w 187500"/>
                  <a:gd name="connsiteY10" fmla="*/ 16084 h 168750"/>
                  <a:gd name="connsiteX11" fmla="*/ 173584 w 187500"/>
                  <a:gd name="connsiteY11" fmla="*/ 1084 h 16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500" h="168750">
                    <a:moveTo>
                      <a:pt x="173584" y="1084"/>
                    </a:moveTo>
                    <a:lnTo>
                      <a:pt x="16084" y="1084"/>
                    </a:lnTo>
                    <a:cubicBezTo>
                      <a:pt x="7834" y="1084"/>
                      <a:pt x="1084" y="7834"/>
                      <a:pt x="1084" y="16084"/>
                    </a:cubicBezTo>
                    <a:lnTo>
                      <a:pt x="1084" y="117334"/>
                    </a:lnTo>
                    <a:cubicBezTo>
                      <a:pt x="1084" y="125584"/>
                      <a:pt x="7834" y="132334"/>
                      <a:pt x="16084" y="132334"/>
                    </a:cubicBezTo>
                    <a:lnTo>
                      <a:pt x="113584" y="132334"/>
                    </a:lnTo>
                    <a:lnTo>
                      <a:pt x="151084" y="169834"/>
                    </a:lnTo>
                    <a:lnTo>
                      <a:pt x="151084" y="132334"/>
                    </a:lnTo>
                    <a:lnTo>
                      <a:pt x="173584" y="132334"/>
                    </a:lnTo>
                    <a:cubicBezTo>
                      <a:pt x="181834" y="132334"/>
                      <a:pt x="188584" y="125584"/>
                      <a:pt x="188584" y="117334"/>
                    </a:cubicBezTo>
                    <a:lnTo>
                      <a:pt x="188584" y="16084"/>
                    </a:lnTo>
                    <a:cubicBezTo>
                      <a:pt x="188584" y="7834"/>
                      <a:pt x="181834" y="1084"/>
                      <a:pt x="173584" y="1084"/>
                    </a:cubicBezTo>
                    <a:close/>
                  </a:path>
                </a:pathLst>
              </a:custGeom>
              <a:grpFill/>
              <a:ln w="3671" cap="flat">
                <a:noFill/>
                <a:prstDash val="solid"/>
                <a:miter/>
              </a:ln>
            </p:spPr>
            <p:txBody>
              <a:bodyPr rtlCol="0" anchor="ctr"/>
              <a:lstStyle/>
              <a:p>
                <a:endParaRPr lang="de-DE"/>
              </a:p>
            </p:txBody>
          </p:sp>
        </p:grpSp>
      </p:grpSp>
      <p:graphicFrame>
        <p:nvGraphicFramePr>
          <p:cNvPr id="43" name="Tabelle 42">
            <a:extLst>
              <a:ext uri="{FF2B5EF4-FFF2-40B4-BE49-F238E27FC236}">
                <a16:creationId xmlns:a16="http://schemas.microsoft.com/office/drawing/2014/main" id="{A2D80BFC-8FF6-B7F5-E517-244FA1ADBBC0}"/>
              </a:ext>
            </a:extLst>
          </p:cNvPr>
          <p:cNvGraphicFramePr>
            <a:graphicFrameLocks noGrp="1"/>
          </p:cNvGraphicFramePr>
          <p:nvPr>
            <p:extLst>
              <p:ext uri="{D42A27DB-BD31-4B8C-83A1-F6EECF244321}">
                <p14:modId xmlns:p14="http://schemas.microsoft.com/office/powerpoint/2010/main" val="2116234182"/>
              </p:ext>
            </p:extLst>
          </p:nvPr>
        </p:nvGraphicFramePr>
        <p:xfrm>
          <a:off x="387860" y="4094366"/>
          <a:ext cx="2882871" cy="5490078"/>
        </p:xfrm>
        <a:graphic>
          <a:graphicData uri="http://schemas.openxmlformats.org/drawingml/2006/table">
            <a:tbl>
              <a:tblPr firstRow="1" firstCol="1" bandRow="1">
                <a:tableStyleId>{5C22544A-7EE6-4342-B048-85BDC9FD1C3A}</a:tableStyleId>
              </a:tblPr>
              <a:tblGrid>
                <a:gridCol w="2882871">
                  <a:extLst>
                    <a:ext uri="{9D8B030D-6E8A-4147-A177-3AD203B41FA5}">
                      <a16:colId xmlns:a16="http://schemas.microsoft.com/office/drawing/2014/main" val="3190265302"/>
                    </a:ext>
                  </a:extLst>
                </a:gridCol>
              </a:tblGrid>
              <a:tr h="307180">
                <a:tc>
                  <a:txBody>
                    <a:bodyPr/>
                    <a:lstStyle/>
                    <a:p>
                      <a:pPr>
                        <a:lnSpc>
                          <a:spcPct val="100000"/>
                        </a:lnSpc>
                        <a:spcAft>
                          <a:spcPts val="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Flüge unter 1.000 km werden verboten. </a:t>
                      </a:r>
                    </a:p>
                  </a:txBody>
                  <a:tcPr marL="72000" marR="72000" marT="36000" marB="36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550302605"/>
                  </a:ext>
                </a:extLst>
              </a:tr>
              <a:tr h="933039">
                <a:tc>
                  <a:txBody>
                    <a:bodyPr/>
                    <a:lstStyle/>
                    <a:p>
                      <a:pPr>
                        <a:lnSpc>
                          <a:spcPct val="100000"/>
                        </a:lnSpc>
                        <a:spcAft>
                          <a:spcPts val="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Die Mehrwertsteuer für pflanzliche Produkte wird reduziert. Dadurch können vegetarische und vegane Gerichte in öffentlichen Kantinen deutlich günstiger angeboten werden als Fleischmenüs.</a:t>
                      </a:r>
                    </a:p>
                  </a:txBody>
                  <a:tcPr marL="72000" marR="72000" marT="36000" marB="36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573834968"/>
                  </a:ext>
                </a:extLst>
              </a:tr>
              <a:tr h="515800">
                <a:tc>
                  <a:txBody>
                    <a:bodyPr/>
                    <a:lstStyle/>
                    <a:p>
                      <a:pPr>
                        <a:lnSpc>
                          <a:spcPct val="100000"/>
                        </a:lnSpc>
                        <a:spcAft>
                          <a:spcPts val="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Die Energieunternehmen formulieren eine Selbstverpflichtung, auf 100% erneuerbare Energien umzustellen. </a:t>
                      </a:r>
                    </a:p>
                  </a:txBody>
                  <a:tcPr marL="72000" marR="72000" marT="36000" marB="36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535768606"/>
                  </a:ext>
                </a:extLst>
              </a:tr>
              <a:tr h="515800">
                <a:tc>
                  <a:txBody>
                    <a:bodyPr/>
                    <a:lstStyle/>
                    <a:p>
                      <a:pPr>
                        <a:lnSpc>
                          <a:spcPct val="100000"/>
                        </a:lnSpc>
                        <a:spcAft>
                          <a:spcPts val="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Ökologisch und fair hergestellte Klamotten werden sichtbarer im Laden platziert.</a:t>
                      </a:r>
                    </a:p>
                  </a:txBody>
                  <a:tcPr marL="72000" marR="72000" marT="36000" marB="36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736919967"/>
                  </a:ext>
                </a:extLst>
              </a:tr>
              <a:tr h="933039">
                <a:tc>
                  <a:txBody>
                    <a:bodyPr/>
                    <a:lstStyle/>
                    <a:p>
                      <a:pPr>
                        <a:lnSpc>
                          <a:spcPct val="100000"/>
                        </a:lnSpc>
                        <a:spcAft>
                          <a:spcPts val="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Es wird eine groß angelegte </a:t>
                      </a:r>
                      <a:r>
                        <a:rPr lang="de-DE" sz="1000" b="0" dirty="0" err="1">
                          <a:solidFill>
                            <a:schemeClr val="tx1"/>
                          </a:solidFill>
                          <a:effectLst/>
                          <a:latin typeface="Inria Sans" pitchFamily="2" charset="0"/>
                          <a:ea typeface="Calibri" panose="020F0502020204030204" pitchFamily="34" charset="0"/>
                          <a:cs typeface="Times New Roman" panose="02020603050405020304" pitchFamily="18" charset="0"/>
                        </a:rPr>
                        <a:t>Social</a:t>
                      </a: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-Media-Kampagne durchgeführt. In der Kampagne wird darauf hingewiesen, dass Secondhand-Klamotten deutlich nachhaltiger sind als neue. </a:t>
                      </a:r>
                    </a:p>
                  </a:txBody>
                  <a:tcPr marL="72000" marR="72000" marT="36000" marB="36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1522691"/>
                  </a:ext>
                </a:extLst>
              </a:tr>
              <a:tr h="515800">
                <a:tc>
                  <a:txBody>
                    <a:bodyPr/>
                    <a:lstStyle/>
                    <a:p>
                      <a:pPr>
                        <a:lnSpc>
                          <a:spcPct val="100000"/>
                        </a:lnSpc>
                        <a:spcAft>
                          <a:spcPts val="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Die Installation von Balkonkraftwerken wird gesetzlich erleichtert.</a:t>
                      </a:r>
                    </a:p>
                  </a:txBody>
                  <a:tcPr marL="72000" marR="72000" marT="36000" marB="36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56178504"/>
                  </a:ext>
                </a:extLst>
              </a:tr>
              <a:tr h="515800">
                <a:tc>
                  <a:txBody>
                    <a:bodyPr/>
                    <a:lstStyle/>
                    <a:p>
                      <a:pPr>
                        <a:lnSpc>
                          <a:spcPct val="100000"/>
                        </a:lnSpc>
                        <a:spcAft>
                          <a:spcPts val="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Der Stadtrat ruft einen Runden Tisch „unsere klimaneutrale Stadt“ ins Leben.</a:t>
                      </a:r>
                    </a:p>
                  </a:txBody>
                  <a:tcPr marL="72000" marR="72000" marT="36000" marB="36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946655670"/>
                  </a:ext>
                </a:extLst>
              </a:tr>
              <a:tr h="515800">
                <a:tc>
                  <a:txBody>
                    <a:bodyPr/>
                    <a:lstStyle/>
                    <a:p>
                      <a:pPr>
                        <a:lnSpc>
                          <a:spcPct val="100000"/>
                        </a:lnSpc>
                        <a:spcAft>
                          <a:spcPts val="80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Der ländliche Raum wird flächendeckend mit ÖPNV ausgestattet.</a:t>
                      </a:r>
                      <a:endParaRPr lang="en-US" sz="10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85610654"/>
                  </a:ext>
                </a:extLst>
              </a:tr>
              <a:tr h="724420">
                <a:tc>
                  <a:txBody>
                    <a:bodyPr/>
                    <a:lstStyle/>
                    <a:p>
                      <a:pPr>
                        <a:lnSpc>
                          <a:spcPct val="100000"/>
                        </a:lnSpc>
                        <a:spcAft>
                          <a:spcPts val="80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Reparaturbonus – Privatpersonen bekommen 50% der Reparaturkosten von Elektrogeräten vom Land erstattet. </a:t>
                      </a:r>
                      <a:endParaRPr lang="en-US" sz="10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79928240"/>
                  </a:ext>
                </a:extLst>
              </a:tr>
            </a:tbl>
          </a:graphicData>
        </a:graphic>
      </p:graphicFrame>
      <p:grpSp>
        <p:nvGrpSpPr>
          <p:cNvPr id="65" name="Gruppieren 64">
            <a:extLst>
              <a:ext uri="{FF2B5EF4-FFF2-40B4-BE49-F238E27FC236}">
                <a16:creationId xmlns:a16="http://schemas.microsoft.com/office/drawing/2014/main" id="{4BB3A4C9-4EDB-7B09-C574-89C90DD0BB0D}"/>
              </a:ext>
              <a:ext uri="{C183D7F6-B498-43B3-948B-1728B52AA6E4}">
                <adec:decorative xmlns:adec="http://schemas.microsoft.com/office/drawing/2017/decorative" val="1"/>
              </a:ext>
            </a:extLst>
          </p:cNvPr>
          <p:cNvGrpSpPr/>
          <p:nvPr/>
        </p:nvGrpSpPr>
        <p:grpSpPr>
          <a:xfrm>
            <a:off x="3250331" y="4241800"/>
            <a:ext cx="762257" cy="4977507"/>
            <a:chOff x="3250331" y="4241800"/>
            <a:chExt cx="762257" cy="4977507"/>
          </a:xfrm>
        </p:grpSpPr>
        <p:cxnSp>
          <p:nvCxnSpPr>
            <p:cNvPr id="9" name="Gerade Verbindung mit Pfeil 8">
              <a:extLst>
                <a:ext uri="{FF2B5EF4-FFF2-40B4-BE49-F238E27FC236}">
                  <a16:creationId xmlns:a16="http://schemas.microsoft.com/office/drawing/2014/main" id="{07B5F515-5D91-A260-D83D-10B6B44974B1}"/>
                </a:ext>
              </a:extLst>
            </p:cNvPr>
            <p:cNvCxnSpPr>
              <a:cxnSpLocks/>
              <a:endCxn id="18" idx="1"/>
            </p:cNvCxnSpPr>
            <p:nvPr/>
          </p:nvCxnSpPr>
          <p:spPr bwMode="auto">
            <a:xfrm>
              <a:off x="3270731" y="4241800"/>
              <a:ext cx="741857" cy="2298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 name="Gerade Verbindung mit Pfeil 13">
              <a:extLst>
                <a:ext uri="{FF2B5EF4-FFF2-40B4-BE49-F238E27FC236}">
                  <a16:creationId xmlns:a16="http://schemas.microsoft.com/office/drawing/2014/main" id="{B3B9B0FF-5DB8-03C3-E518-A36324384442}"/>
                </a:ext>
              </a:extLst>
            </p:cNvPr>
            <p:cNvCxnSpPr>
              <a:cxnSpLocks/>
              <a:endCxn id="16" idx="1"/>
            </p:cNvCxnSpPr>
            <p:nvPr/>
          </p:nvCxnSpPr>
          <p:spPr bwMode="auto">
            <a:xfrm>
              <a:off x="3270731" y="4894491"/>
              <a:ext cx="741857" cy="52160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3" name="Gerade Verbindung mit Pfeil 22">
              <a:extLst>
                <a:ext uri="{FF2B5EF4-FFF2-40B4-BE49-F238E27FC236}">
                  <a16:creationId xmlns:a16="http://schemas.microsoft.com/office/drawing/2014/main" id="{23B1B6C8-76CE-587B-F544-AC91FF56A19F}"/>
                </a:ext>
              </a:extLst>
            </p:cNvPr>
            <p:cNvCxnSpPr>
              <a:cxnSpLocks/>
              <a:endCxn id="17" idx="1"/>
            </p:cNvCxnSpPr>
            <p:nvPr/>
          </p:nvCxnSpPr>
          <p:spPr bwMode="auto">
            <a:xfrm>
              <a:off x="3270731" y="5605850"/>
              <a:ext cx="741857" cy="75465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7" name="Gerade Verbindung mit Pfeil 36">
              <a:extLst>
                <a:ext uri="{FF2B5EF4-FFF2-40B4-BE49-F238E27FC236}">
                  <a16:creationId xmlns:a16="http://schemas.microsoft.com/office/drawing/2014/main" id="{18E11D25-0FE3-0E46-BE95-92D356F59355}"/>
                </a:ext>
              </a:extLst>
            </p:cNvPr>
            <p:cNvCxnSpPr>
              <a:cxnSpLocks/>
              <a:endCxn id="29" idx="1"/>
            </p:cNvCxnSpPr>
            <p:nvPr/>
          </p:nvCxnSpPr>
          <p:spPr bwMode="auto">
            <a:xfrm>
              <a:off x="3250331" y="6090824"/>
              <a:ext cx="762257" cy="310289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0" name="Gerade Verbindung mit Pfeil 39">
              <a:extLst>
                <a:ext uri="{FF2B5EF4-FFF2-40B4-BE49-F238E27FC236}">
                  <a16:creationId xmlns:a16="http://schemas.microsoft.com/office/drawing/2014/main" id="{FE263606-D6FA-04B7-77E0-D38EB40F7C57}"/>
                </a:ext>
              </a:extLst>
            </p:cNvPr>
            <p:cNvCxnSpPr>
              <a:cxnSpLocks/>
              <a:stCxn id="43" idx="3"/>
              <a:endCxn id="15" idx="1"/>
            </p:cNvCxnSpPr>
            <p:nvPr/>
          </p:nvCxnSpPr>
          <p:spPr bwMode="auto">
            <a:xfrm>
              <a:off x="3270731" y="6839405"/>
              <a:ext cx="741857" cy="140991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5" name="Gerade Verbindung mit Pfeil 44">
              <a:extLst>
                <a:ext uri="{FF2B5EF4-FFF2-40B4-BE49-F238E27FC236}">
                  <a16:creationId xmlns:a16="http://schemas.microsoft.com/office/drawing/2014/main" id="{7EFC026D-B294-A551-2E05-0FD571B5C0F6}"/>
                </a:ext>
              </a:extLst>
            </p:cNvPr>
            <p:cNvCxnSpPr>
              <a:cxnSpLocks/>
            </p:cNvCxnSpPr>
            <p:nvPr/>
          </p:nvCxnSpPr>
          <p:spPr bwMode="auto">
            <a:xfrm flipV="1">
              <a:off x="3250331" y="4609788"/>
              <a:ext cx="762257" cy="29651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8" name="Gerade Verbindung mit Pfeil 47">
              <a:extLst>
                <a:ext uri="{FF2B5EF4-FFF2-40B4-BE49-F238E27FC236}">
                  <a16:creationId xmlns:a16="http://schemas.microsoft.com/office/drawing/2014/main" id="{8FF5B476-A3AF-4957-B0AC-7AF870498F42}"/>
                </a:ext>
              </a:extLst>
            </p:cNvPr>
            <p:cNvCxnSpPr>
              <a:cxnSpLocks/>
            </p:cNvCxnSpPr>
            <p:nvPr/>
          </p:nvCxnSpPr>
          <p:spPr bwMode="auto">
            <a:xfrm flipV="1">
              <a:off x="3270731" y="6527323"/>
              <a:ext cx="716931" cy="154370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1" name="Gerade Verbindung mit Pfeil 50">
              <a:extLst>
                <a:ext uri="{FF2B5EF4-FFF2-40B4-BE49-F238E27FC236}">
                  <a16:creationId xmlns:a16="http://schemas.microsoft.com/office/drawing/2014/main" id="{B34948A8-2AD9-672C-7575-19486CED7ED6}"/>
                </a:ext>
              </a:extLst>
            </p:cNvPr>
            <p:cNvCxnSpPr>
              <a:cxnSpLocks/>
              <a:endCxn id="33" idx="1"/>
            </p:cNvCxnSpPr>
            <p:nvPr/>
          </p:nvCxnSpPr>
          <p:spPr bwMode="auto">
            <a:xfrm flipV="1">
              <a:off x="3250331" y="7304912"/>
              <a:ext cx="762257" cy="132173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4" name="Gerade Verbindung mit Pfeil 53">
              <a:extLst>
                <a:ext uri="{FF2B5EF4-FFF2-40B4-BE49-F238E27FC236}">
                  <a16:creationId xmlns:a16="http://schemas.microsoft.com/office/drawing/2014/main" id="{5AAC1E30-EE53-3531-9A1E-1038492615E4}"/>
                </a:ext>
              </a:extLst>
            </p:cNvPr>
            <p:cNvCxnSpPr>
              <a:cxnSpLocks/>
            </p:cNvCxnSpPr>
            <p:nvPr/>
          </p:nvCxnSpPr>
          <p:spPr bwMode="auto">
            <a:xfrm flipV="1">
              <a:off x="3250331" y="5599107"/>
              <a:ext cx="737331" cy="36202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nvGrpSpPr>
          <p:cNvPr id="61" name="Gruppieren 60">
            <a:extLst>
              <a:ext uri="{FF2B5EF4-FFF2-40B4-BE49-F238E27FC236}">
                <a16:creationId xmlns:a16="http://schemas.microsoft.com/office/drawing/2014/main" id="{7E90D3FB-8545-F0D5-9714-BB7CE7082ED6}"/>
              </a:ext>
              <a:ext uri="{C183D7F6-B498-43B3-948B-1728B52AA6E4}">
                <adec:decorative xmlns:adec="http://schemas.microsoft.com/office/drawing/2017/decorative" val="1"/>
              </a:ext>
            </a:extLst>
          </p:cNvPr>
          <p:cNvGrpSpPr/>
          <p:nvPr/>
        </p:nvGrpSpPr>
        <p:grpSpPr>
          <a:xfrm>
            <a:off x="6065519" y="10112362"/>
            <a:ext cx="850351" cy="226591"/>
            <a:chOff x="-3302864" y="2877944"/>
            <a:chExt cx="973023" cy="226591"/>
          </a:xfrm>
        </p:grpSpPr>
        <p:sp>
          <p:nvSpPr>
            <p:cNvPr id="62" name="Rechteck 61">
              <a:extLst>
                <a:ext uri="{FF2B5EF4-FFF2-40B4-BE49-F238E27FC236}">
                  <a16:creationId xmlns:a16="http://schemas.microsoft.com/office/drawing/2014/main" id="{9AFA2114-134A-ECD4-C7CE-45AD88B9082F}"/>
                </a:ext>
              </a:extLst>
            </p:cNvPr>
            <p:cNvSpPr/>
            <p:nvPr/>
          </p:nvSpPr>
          <p:spPr>
            <a:xfrm>
              <a:off x="-3193774" y="2877944"/>
              <a:ext cx="754850"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Lehrkräfte</a:t>
              </a:r>
              <a:endParaRPr lang="en-US" sz="1000" dirty="0">
                <a:solidFill>
                  <a:schemeClr val="bg1"/>
                </a:solidFill>
                <a:latin typeface="Inria Sans" pitchFamily="2" charset="0"/>
              </a:endParaRPr>
            </a:p>
          </p:txBody>
        </p:sp>
        <p:cxnSp>
          <p:nvCxnSpPr>
            <p:cNvPr id="63" name="Gerader Verbinder 62">
              <a:extLst>
                <a:ext uri="{FF2B5EF4-FFF2-40B4-BE49-F238E27FC236}">
                  <a16:creationId xmlns:a16="http://schemas.microsoft.com/office/drawing/2014/main" id="{414DB2EA-9151-A15C-D00C-7DDA1759AE7B}"/>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64" name="Gerader Verbinder 63">
              <a:extLst>
                <a:ext uri="{FF2B5EF4-FFF2-40B4-BE49-F238E27FC236}">
                  <a16:creationId xmlns:a16="http://schemas.microsoft.com/office/drawing/2014/main" id="{BF2AD45A-052C-F224-3ECF-CACD4FC2FCF3}"/>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spTree>
    <p:extLst>
      <p:ext uri="{BB962C8B-B14F-4D97-AF65-F5344CB8AC3E}">
        <p14:creationId xmlns:p14="http://schemas.microsoft.com/office/powerpoint/2010/main" val="622946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02F67B38-237F-807D-3B50-919B231FB41F}"/>
              </a:ext>
              <a:ext uri="{C183D7F6-B498-43B3-948B-1728B52AA6E4}">
                <adec:decorative xmlns:adec="http://schemas.microsoft.com/office/drawing/2017/decorative" val="1"/>
              </a:ext>
            </a:extLst>
          </p:cNvPr>
          <p:cNvSpPr/>
          <p:nvPr/>
        </p:nvSpPr>
        <p:spPr>
          <a:xfrm>
            <a:off x="386837" y="984737"/>
            <a:ext cx="3207367" cy="4872366"/>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spcAft>
                <a:spcPts val="600"/>
              </a:spcAft>
            </a:pPr>
            <a:endParaRPr lang="de-DE" sz="1200" b="1" dirty="0"/>
          </a:p>
        </p:txBody>
      </p:sp>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p:txBody>
          <a:bodyPr anchor="t"/>
          <a:lstStyle/>
          <a:p>
            <a:r>
              <a:rPr lang="de-DE" b="1" dirty="0">
                <a:latin typeface="Inria Sans" pitchFamily="2" charset="0"/>
              </a:rPr>
              <a:t>Überblick</a:t>
            </a:r>
          </a:p>
        </p:txBody>
      </p:sp>
      <p:sp>
        <p:nvSpPr>
          <p:cNvPr id="3" name="Fußzeilenplatzhalter 2">
            <a:extLst>
              <a:ext uri="{FF2B5EF4-FFF2-40B4-BE49-F238E27FC236}">
                <a16:creationId xmlns:a16="http://schemas.microsoft.com/office/drawing/2014/main" id="{8FB42991-6716-9AA5-E5DD-623B9900C9BA}"/>
              </a:ext>
              <a:ext uri="{C183D7F6-B498-43B3-948B-1728B52AA6E4}">
                <adec:decorative xmlns:adec="http://schemas.microsoft.com/office/drawing/2017/decorative" val="1"/>
              </a:ext>
            </a:extLst>
          </p:cNvPr>
          <p:cNvSpPr>
            <a:spLocks noGrp="1"/>
          </p:cNvSpPr>
          <p:nvPr>
            <p:ph type="ftr" sz="quarter" idx="10"/>
          </p:nvPr>
        </p:nvSpPr>
        <p:spPr/>
        <p:txBody>
          <a:bodyPr/>
          <a:lstStyle/>
          <a:p>
            <a:fld id="{9302D2D9-6C41-8943-9065-B4377A0BA008}" type="slidenum">
              <a:rPr lang="de-DE" smtClean="0">
                <a:latin typeface="Inria Sans" pitchFamily="2" charset="0"/>
              </a:rPr>
              <a:pPr/>
              <a:t>4</a:t>
            </a:fld>
            <a:endParaRPr lang="de-DE" dirty="0">
              <a:latin typeface="Inria Sans" pitchFamily="2" charset="0"/>
            </a:endParaRPr>
          </a:p>
        </p:txBody>
      </p:sp>
      <p:sp>
        <p:nvSpPr>
          <p:cNvPr id="4" name="Textplatzhalter 3">
            <a:extLst>
              <a:ext uri="{FF2B5EF4-FFF2-40B4-BE49-F238E27FC236}">
                <a16:creationId xmlns:a16="http://schemas.microsoft.com/office/drawing/2014/main" id="{AECE44BB-FAFE-000B-A5AF-DECE2E5104A9}"/>
              </a:ext>
            </a:extLst>
          </p:cNvPr>
          <p:cNvSpPr>
            <a:spLocks noGrp="1"/>
          </p:cNvSpPr>
          <p:nvPr>
            <p:ph type="body" sz="quarter" idx="21"/>
          </p:nvPr>
        </p:nvSpPr>
        <p:spPr>
          <a:xfrm>
            <a:off x="386837" y="984738"/>
            <a:ext cx="6786000" cy="8586865"/>
          </a:xfrm>
          <a:noFill/>
          <a:ln>
            <a:noFill/>
          </a:ln>
        </p:spPr>
        <p:txBody>
          <a:bodyPr vert="horz" wrap="square" lIns="0" tIns="0" rIns="0" bIns="0" numCol="2" spcCol="360000" anchor="t" anchorCtr="0" compatLnSpc="1">
            <a:prstTxWarp prst="textNoShape">
              <a:avLst/>
            </a:prstTxWarp>
          </a:bodyPr>
          <a:lstStyle/>
          <a:p>
            <a:pPr marL="177800" indent="0">
              <a:lnSpc>
                <a:spcPct val="100000"/>
              </a:lnSpc>
            </a:pPr>
            <a:br>
              <a:rPr lang="de-DE" sz="1200" b="1" dirty="0">
                <a:solidFill>
                  <a:schemeClr val="accent1"/>
                </a:solidFill>
                <a:latin typeface="Inria Sans" pitchFamily="2" charset="0"/>
              </a:rPr>
            </a:br>
            <a:r>
              <a:rPr lang="de-DE" sz="1200" b="1" dirty="0">
                <a:solidFill>
                  <a:schemeClr val="accent1"/>
                </a:solidFill>
                <a:latin typeface="Inria Sans" pitchFamily="2" charset="0"/>
              </a:rPr>
              <a:t>Zielgruppe: </a:t>
            </a:r>
          </a:p>
          <a:p>
            <a:pPr marL="266700" indent="-88900">
              <a:lnSpc>
                <a:spcPct val="100000"/>
              </a:lnSpc>
              <a:buClr>
                <a:schemeClr val="accent4"/>
              </a:buClr>
              <a:buFont typeface="Arial" panose="020B0604020202020204" pitchFamily="34" charset="0"/>
              <a:buChar char="•"/>
            </a:pPr>
            <a:r>
              <a:rPr lang="de-DE" sz="1000" dirty="0">
                <a:latin typeface="Inria Sans" pitchFamily="2" charset="0"/>
              </a:rPr>
              <a:t>Basismodul: Nachhaltigen Konsum verstehen: </a:t>
            </a:r>
            <a:br>
              <a:rPr lang="de-DE" sz="1000" dirty="0">
                <a:latin typeface="Inria Sans" pitchFamily="2" charset="0"/>
              </a:rPr>
            </a:br>
            <a:r>
              <a:rPr lang="de-DE" sz="1000" dirty="0">
                <a:latin typeface="Inria Sans" pitchFamily="2" charset="0"/>
              </a:rPr>
              <a:t>ab Klasse 8</a:t>
            </a:r>
          </a:p>
          <a:p>
            <a:pPr marL="266700" indent="-88900">
              <a:lnSpc>
                <a:spcPct val="100000"/>
              </a:lnSpc>
              <a:buClr>
                <a:schemeClr val="accent4"/>
              </a:buClr>
              <a:buFont typeface="Arial" panose="020B0604020202020204" pitchFamily="34" charset="0"/>
              <a:buChar char="•"/>
            </a:pPr>
            <a:r>
              <a:rPr lang="de-DE" sz="1000" dirty="0">
                <a:latin typeface="Inria Sans" pitchFamily="2" charset="0"/>
              </a:rPr>
              <a:t>Vertiefende Module: ab Klasse 10, Sekundarstufe II, Berufsschulen</a:t>
            </a:r>
          </a:p>
          <a:p>
            <a:pPr marL="177800" indent="0">
              <a:lnSpc>
                <a:spcPct val="100000"/>
              </a:lnSpc>
            </a:pPr>
            <a:r>
              <a:rPr lang="de-DE" sz="1200" b="1" dirty="0">
                <a:solidFill>
                  <a:schemeClr val="accent1"/>
                </a:solidFill>
                <a:latin typeface="Inria Sans" pitchFamily="2" charset="0"/>
              </a:rPr>
              <a:t>Zeitlicher Umfang: </a:t>
            </a:r>
          </a:p>
          <a:p>
            <a:pPr marL="266700" indent="-88900">
              <a:lnSpc>
                <a:spcPct val="100000"/>
              </a:lnSpc>
              <a:buClr>
                <a:schemeClr val="accent4"/>
              </a:buClr>
              <a:buFont typeface="Arial" panose="020B0604020202020204" pitchFamily="34" charset="0"/>
              <a:buChar char="•"/>
            </a:pPr>
            <a:r>
              <a:rPr lang="de-DE" sz="1000" dirty="0">
                <a:latin typeface="Inria Sans" pitchFamily="2" charset="0"/>
              </a:rPr>
              <a:t>Basismodul: 45 min</a:t>
            </a:r>
          </a:p>
          <a:p>
            <a:pPr marL="266700" indent="-88900">
              <a:lnSpc>
                <a:spcPct val="100000"/>
              </a:lnSpc>
              <a:buClr>
                <a:schemeClr val="accent4"/>
              </a:buClr>
              <a:buFont typeface="Arial" panose="020B0604020202020204" pitchFamily="34" charset="0"/>
              <a:buChar char="•"/>
            </a:pPr>
            <a:r>
              <a:rPr lang="de-DE" sz="1000" dirty="0">
                <a:latin typeface="Inria Sans" pitchFamily="2" charset="0"/>
              </a:rPr>
              <a:t>Vertiefungsmodule: 90 – 135 min / Modul</a:t>
            </a:r>
          </a:p>
          <a:p>
            <a:pPr marL="177800" indent="0">
              <a:lnSpc>
                <a:spcPct val="100000"/>
              </a:lnSpc>
            </a:pPr>
            <a:r>
              <a:rPr lang="de-DE" sz="1200" b="1" dirty="0">
                <a:solidFill>
                  <a:schemeClr val="accent1"/>
                </a:solidFill>
                <a:latin typeface="Inria Sans" pitchFamily="2" charset="0"/>
              </a:rPr>
              <a:t>Fächerbezug: </a:t>
            </a:r>
          </a:p>
          <a:p>
            <a:pPr marL="177800" indent="0">
              <a:lnSpc>
                <a:spcPct val="100000"/>
              </a:lnSpc>
            </a:pPr>
            <a:r>
              <a:rPr lang="de-DE" sz="1000" dirty="0">
                <a:latin typeface="Inria Sans" pitchFamily="2" charset="0"/>
              </a:rPr>
              <a:t>Sozialkunde, Geografie, Wirtschaft, Politik, Ethik, Philosophie, Hauswirtschaft</a:t>
            </a:r>
          </a:p>
          <a:p>
            <a:pPr marL="177800" indent="0">
              <a:lnSpc>
                <a:spcPct val="100000"/>
              </a:lnSpc>
            </a:pPr>
            <a:r>
              <a:rPr lang="de-DE" sz="1200" b="1" dirty="0">
                <a:solidFill>
                  <a:schemeClr val="accent1"/>
                </a:solidFill>
                <a:latin typeface="Inria Sans" pitchFamily="2" charset="0"/>
              </a:rPr>
              <a:t>Schlagworte: </a:t>
            </a:r>
          </a:p>
          <a:p>
            <a:pPr marL="177800" indent="0">
              <a:lnSpc>
                <a:spcPct val="100000"/>
              </a:lnSpc>
            </a:pPr>
            <a:r>
              <a:rPr lang="de-DE" sz="1000" dirty="0">
                <a:latin typeface="Inria Sans" pitchFamily="2" charset="0"/>
              </a:rPr>
              <a:t>Fußabdruck, Handabdruck, Konsumentscheidungen, nachhaltiger Lebensstil, individuelle und gesellschaftliche Verantwortung, gemeinsam handeln, politische Instrumente, Konflikte, Gerechtigkeit und Verteilung, Projektarbeit und Schulgestaltung</a:t>
            </a:r>
          </a:p>
          <a:p>
            <a:pPr marL="177800" indent="0">
              <a:lnSpc>
                <a:spcPct val="100000"/>
              </a:lnSpc>
            </a:pPr>
            <a:r>
              <a:rPr lang="de-DE" sz="1200" b="1" dirty="0">
                <a:solidFill>
                  <a:schemeClr val="accent1"/>
                </a:solidFill>
                <a:latin typeface="Inria Sans" pitchFamily="2" charset="0"/>
              </a:rPr>
              <a:t>Material für das Basismodul: </a:t>
            </a:r>
          </a:p>
          <a:p>
            <a:pPr marL="177800" indent="0">
              <a:lnSpc>
                <a:spcPct val="100000"/>
              </a:lnSpc>
            </a:pPr>
            <a:r>
              <a:rPr lang="de-DE" sz="1000" dirty="0">
                <a:latin typeface="Inria Sans" pitchFamily="2" charset="0"/>
              </a:rPr>
              <a:t>Ein Karten- oder </a:t>
            </a:r>
            <a:r>
              <a:rPr lang="de-DE" sz="1000" dirty="0" err="1">
                <a:latin typeface="Inria Sans" pitchFamily="2" charset="0"/>
              </a:rPr>
              <a:t>Dosenset</a:t>
            </a:r>
            <a:r>
              <a:rPr lang="de-DE" sz="1000" dirty="0">
                <a:latin typeface="Inria Sans" pitchFamily="2" charset="0"/>
              </a:rPr>
              <a:t> der Klimawaage reichen </a:t>
            </a:r>
            <a:br>
              <a:rPr lang="de-DE" sz="1000" dirty="0">
                <a:latin typeface="Inria Sans" pitchFamily="2" charset="0"/>
              </a:rPr>
            </a:br>
            <a:r>
              <a:rPr lang="de-DE" sz="1000" dirty="0">
                <a:latin typeface="Inria Sans" pitchFamily="2" charset="0"/>
              </a:rPr>
              <a:t>i.d.R. nicht aus, damit sich alle Schüler*innen aktiv beteiligen können. Wir empfehlen daher mehrere </a:t>
            </a:r>
            <a:br>
              <a:rPr lang="de-DE" sz="1000" dirty="0">
                <a:latin typeface="Inria Sans" pitchFamily="2" charset="0"/>
              </a:rPr>
            </a:br>
            <a:r>
              <a:rPr lang="de-DE" sz="1000" dirty="0">
                <a:latin typeface="Inria Sans" pitchFamily="2" charset="0"/>
              </a:rPr>
              <a:t>Sets auszudrucken </a:t>
            </a:r>
            <a:br>
              <a:rPr lang="de-DE" sz="1000" dirty="0">
                <a:latin typeface="Inria Sans" pitchFamily="2" charset="0"/>
              </a:rPr>
            </a:br>
            <a:r>
              <a:rPr lang="de-DE" sz="1000" dirty="0">
                <a:latin typeface="Inria Sans" pitchFamily="2" charset="0"/>
              </a:rPr>
              <a:t>(Link: </a:t>
            </a:r>
            <a:r>
              <a:rPr lang="de-DE" sz="1000" dirty="0">
                <a:latin typeface="Inria Sans" pitchFamily="2" charset="0"/>
                <a:hlinkClick r:id="rId2"/>
              </a:rPr>
              <a:t>Klimawaage-Kartenspiel zum Ausdrucken</a:t>
            </a:r>
            <a:r>
              <a:rPr lang="de-DE" sz="1000" dirty="0">
                <a:latin typeface="Inria Sans" pitchFamily="2" charset="0"/>
              </a:rPr>
              <a:t>).</a:t>
            </a:r>
          </a:p>
          <a:p>
            <a:pPr indent="0">
              <a:lnSpc>
                <a:spcPct val="100000"/>
              </a:lnSpc>
            </a:pPr>
            <a:endParaRPr lang="de-DE" sz="1000" dirty="0">
              <a:latin typeface="Inria Sans" pitchFamily="2" charset="0"/>
            </a:endParaRPr>
          </a:p>
          <a:p>
            <a:pPr indent="0">
              <a:lnSpc>
                <a:spcPct val="100000"/>
              </a:lnSpc>
            </a:pPr>
            <a:r>
              <a:rPr lang="de-DE" b="1" dirty="0">
                <a:solidFill>
                  <a:schemeClr val="accent1"/>
                </a:solidFill>
                <a:latin typeface="Inria Sans" pitchFamily="2" charset="0"/>
              </a:rPr>
              <a:t>Lernziele und Kompetenzen </a:t>
            </a:r>
          </a:p>
          <a:p>
            <a:pPr indent="0">
              <a:lnSpc>
                <a:spcPct val="100000"/>
              </a:lnSpc>
            </a:pPr>
            <a:r>
              <a:rPr lang="de-DE" sz="1200" b="1" dirty="0">
                <a:latin typeface="Inria Sans" pitchFamily="2" charset="0"/>
              </a:rPr>
              <a:t>Erkennen / Analysekompetenz</a:t>
            </a:r>
          </a:p>
          <a:p>
            <a:pPr indent="0">
              <a:lnSpc>
                <a:spcPct val="100000"/>
              </a:lnSpc>
              <a:buClr>
                <a:schemeClr val="accent4"/>
              </a:buClr>
            </a:pPr>
            <a:r>
              <a:rPr lang="de-DE" sz="1000" dirty="0">
                <a:latin typeface="Inria Sans" pitchFamily="2" charset="0"/>
              </a:rPr>
              <a:t>Die Schüler*innen</a:t>
            </a:r>
          </a:p>
          <a:p>
            <a:pPr marL="85725" indent="-85725">
              <a:lnSpc>
                <a:spcPct val="100000"/>
              </a:lnSpc>
              <a:buClr>
                <a:schemeClr val="accent4"/>
              </a:buClr>
              <a:buFont typeface="Arial" panose="020B0604020202020204" pitchFamily="34" charset="0"/>
              <a:buChar char="•"/>
            </a:pPr>
            <a:r>
              <a:rPr lang="de-DE" sz="1000" dirty="0">
                <a:latin typeface="Inria Sans" pitchFamily="2" charset="0"/>
              </a:rPr>
              <a:t>lernen das Instrument des ökologischen Fußabdrucks kennen und können es mit unterschiedlichen Lebensstilen, Konsumweisen und Einkommensgruppen in Verbindung bringen (M0, M1, M3).</a:t>
            </a:r>
          </a:p>
          <a:p>
            <a:pPr marL="85725" indent="-85725">
              <a:lnSpc>
                <a:spcPct val="100000"/>
              </a:lnSpc>
              <a:buClr>
                <a:schemeClr val="accent4"/>
              </a:buClr>
              <a:buFont typeface="Arial" panose="020B0604020202020204" pitchFamily="34" charset="0"/>
              <a:buChar char="•"/>
            </a:pPr>
            <a:r>
              <a:rPr lang="de-DE" sz="1000" dirty="0">
                <a:latin typeface="Inria Sans" pitchFamily="2" charset="0"/>
              </a:rPr>
              <a:t>verstehen das Konzept des Handabdrucks und erkennen, dass nachhaltiger Konsum eine Gemeinschaftsaufgabe ist – sowohl im persönlichen Umfeld als auch auf gesellschaftlicher Ebene (M1, M4).</a:t>
            </a:r>
          </a:p>
          <a:p>
            <a:pPr marL="85725" indent="-85725">
              <a:lnSpc>
                <a:spcPct val="100000"/>
              </a:lnSpc>
              <a:buClr>
                <a:schemeClr val="accent4"/>
              </a:buClr>
              <a:buFont typeface="Arial" panose="020B0604020202020204" pitchFamily="34" charset="0"/>
              <a:buChar char="•"/>
            </a:pPr>
            <a:r>
              <a:rPr lang="de-DE" sz="1000" dirty="0">
                <a:latin typeface="Inria Sans" pitchFamily="2" charset="0"/>
              </a:rPr>
              <a:t>untersuchen globale Ungleichheiten bei Emissionen und Ressourcenverbrauch (z. B. Vergleich Deutschland – Indien) und reflektieren historische Verantwortung (M3).</a:t>
            </a:r>
          </a:p>
          <a:p>
            <a:pPr marL="85725" indent="-85725">
              <a:lnSpc>
                <a:spcPct val="100000"/>
              </a:lnSpc>
              <a:buClr>
                <a:schemeClr val="accent4"/>
              </a:buClr>
              <a:buFont typeface="Arial" panose="020B0604020202020204" pitchFamily="34" charset="0"/>
              <a:buChar char="•"/>
            </a:pPr>
            <a:r>
              <a:rPr lang="de-DE" sz="1000" dirty="0">
                <a:latin typeface="Inria Sans" pitchFamily="2" charset="0"/>
              </a:rPr>
              <a:t>analysieren politische und wirtschaftliche Instrumente (z. B. Gesetze, Nudges, Kampagnen) und deren Wirksamkeit für nachhaltigen Konsum (M2).</a:t>
            </a:r>
          </a:p>
          <a:p>
            <a:pPr marL="85725" indent="-85725">
              <a:lnSpc>
                <a:spcPct val="100000"/>
              </a:lnSpc>
              <a:buClr>
                <a:schemeClr val="accent4"/>
              </a:buClr>
              <a:buFont typeface="Arial" panose="020B0604020202020204" pitchFamily="34" charset="0"/>
              <a:buChar char="•"/>
            </a:pPr>
            <a:endParaRPr lang="de-DE" sz="1000" dirty="0">
              <a:latin typeface="Inria Sans" pitchFamily="2" charset="0"/>
            </a:endParaRPr>
          </a:p>
          <a:p>
            <a:pPr marL="85725" indent="-85725">
              <a:lnSpc>
                <a:spcPct val="100000"/>
              </a:lnSpc>
              <a:buClr>
                <a:schemeClr val="accent4"/>
              </a:buClr>
              <a:buFont typeface="Arial" panose="020B0604020202020204" pitchFamily="34" charset="0"/>
              <a:buChar char="•"/>
            </a:pPr>
            <a:endParaRPr lang="de-DE" sz="1000" dirty="0">
              <a:latin typeface="Inria Sans" pitchFamily="2" charset="0"/>
            </a:endParaRPr>
          </a:p>
          <a:p>
            <a:pPr indent="0">
              <a:lnSpc>
                <a:spcPct val="100000"/>
              </a:lnSpc>
            </a:pPr>
            <a:r>
              <a:rPr lang="de-DE" sz="1200" b="1" dirty="0">
                <a:latin typeface="Inria Sans" pitchFamily="2" charset="0"/>
              </a:rPr>
              <a:t>Bewerten / Urteilskompetenz</a:t>
            </a:r>
          </a:p>
          <a:p>
            <a:pPr indent="0">
              <a:lnSpc>
                <a:spcPct val="100000"/>
              </a:lnSpc>
              <a:buClr>
                <a:schemeClr val="accent4"/>
              </a:buClr>
            </a:pPr>
            <a:r>
              <a:rPr lang="de-DE" sz="1000" dirty="0">
                <a:latin typeface="Inria Sans" pitchFamily="2" charset="0"/>
              </a:rPr>
              <a:t>Die Schüler*innen</a:t>
            </a:r>
          </a:p>
          <a:p>
            <a:pPr marL="85725" indent="-85725">
              <a:lnSpc>
                <a:spcPct val="100000"/>
              </a:lnSpc>
              <a:buClr>
                <a:schemeClr val="accent4"/>
              </a:buClr>
              <a:buFont typeface="Arial" panose="020B0604020202020204" pitchFamily="34" charset="0"/>
              <a:buChar char="•"/>
            </a:pPr>
            <a:r>
              <a:rPr lang="de-DE" sz="1000" dirty="0">
                <a:latin typeface="Inria Sans" pitchFamily="2" charset="0"/>
              </a:rPr>
              <a:t>unterscheiden wirksame Klimaschutzmaßnahmen („Big Points“) von weniger relevanten Handlungen („Peanuts“) und bewerten diese kritisch (M1, M4).</a:t>
            </a:r>
          </a:p>
          <a:p>
            <a:pPr marL="85725" indent="-85725">
              <a:lnSpc>
                <a:spcPct val="100000"/>
              </a:lnSpc>
              <a:buClr>
                <a:schemeClr val="accent4"/>
              </a:buClr>
              <a:buFont typeface="Arial" panose="020B0604020202020204" pitchFamily="34" charset="0"/>
              <a:buChar char="•"/>
            </a:pPr>
            <a:r>
              <a:rPr lang="de-DE" sz="1000" dirty="0">
                <a:latin typeface="Inria Sans" pitchFamily="2" charset="0"/>
              </a:rPr>
              <a:t>hinterfragen gängige Konsumtipps (z. B. „Plastiktüten vermeiden“) und priorisieren Maßnahmen nach ihrem Einsparpotenzial (M1).</a:t>
            </a:r>
          </a:p>
          <a:p>
            <a:pPr marL="85725" indent="-85725">
              <a:lnSpc>
                <a:spcPct val="100000"/>
              </a:lnSpc>
              <a:buClr>
                <a:schemeClr val="accent4"/>
              </a:buClr>
              <a:buFont typeface="Arial" panose="020B0604020202020204" pitchFamily="34" charset="0"/>
              <a:buChar char="•"/>
            </a:pPr>
            <a:r>
              <a:rPr lang="de-DE" sz="1000" dirty="0">
                <a:latin typeface="Inria Sans" pitchFamily="2" charset="0"/>
              </a:rPr>
              <a:t>nehmen verschiedene Perspektiven ein und beurteilen individuelle und gesellschaftliche Verantwortung (M2, M3).</a:t>
            </a:r>
          </a:p>
          <a:p>
            <a:pPr marL="85725" indent="-85725">
              <a:lnSpc>
                <a:spcPct val="100000"/>
              </a:lnSpc>
              <a:buClr>
                <a:schemeClr val="accent4"/>
              </a:buClr>
              <a:buFont typeface="Arial" panose="020B0604020202020204" pitchFamily="34" charset="0"/>
              <a:buChar char="•"/>
            </a:pPr>
            <a:r>
              <a:rPr lang="de-DE" sz="1000" dirty="0">
                <a:latin typeface="Inria Sans" pitchFamily="2" charset="0"/>
              </a:rPr>
              <a:t>reflektieren den Ansatz individueller Verantwortung und verbinden ihn mit sozialer Gerechtigkeit (M2, M3).</a:t>
            </a:r>
          </a:p>
          <a:p>
            <a:pPr marL="85725" indent="-85725">
              <a:lnSpc>
                <a:spcPct val="100000"/>
              </a:lnSpc>
              <a:buClr>
                <a:schemeClr val="accent4"/>
              </a:buClr>
              <a:buFont typeface="Arial" panose="020B0604020202020204" pitchFamily="34" charset="0"/>
              <a:buChar char="•"/>
            </a:pPr>
            <a:r>
              <a:rPr lang="de-DE" sz="1000" dirty="0">
                <a:latin typeface="Inria Sans" pitchFamily="2" charset="0"/>
              </a:rPr>
              <a:t>bewerten Klimaschutzpolitik (z. B. CO₂-Steuer, Lieferkettengesetz) und diskutieren Fairness und Umsetzbarkeit (M2, M3).</a:t>
            </a:r>
          </a:p>
          <a:p>
            <a:pPr marL="85725" indent="-85725">
              <a:lnSpc>
                <a:spcPct val="100000"/>
              </a:lnSpc>
              <a:buClr>
                <a:schemeClr val="accent4"/>
              </a:buClr>
              <a:buFont typeface="Arial" panose="020B0604020202020204" pitchFamily="34" charset="0"/>
              <a:buChar char="•"/>
            </a:pPr>
            <a:r>
              <a:rPr lang="de-DE" sz="1000" dirty="0">
                <a:latin typeface="Inria Sans" pitchFamily="2" charset="0"/>
              </a:rPr>
              <a:t>beurteilen Handlungsmacht und Einflussmöglichkeiten verschiedener Akteurinnen (M2).</a:t>
            </a:r>
          </a:p>
          <a:p>
            <a:pPr indent="0">
              <a:lnSpc>
                <a:spcPct val="100000"/>
              </a:lnSpc>
            </a:pPr>
            <a:r>
              <a:rPr lang="de-DE" sz="1200" b="1" dirty="0">
                <a:latin typeface="Inria Sans" pitchFamily="2" charset="0"/>
              </a:rPr>
              <a:t>Handlungskompetenz</a:t>
            </a:r>
          </a:p>
          <a:p>
            <a:pPr indent="0">
              <a:lnSpc>
                <a:spcPct val="100000"/>
              </a:lnSpc>
              <a:buClr>
                <a:schemeClr val="accent4"/>
              </a:buClr>
            </a:pPr>
            <a:r>
              <a:rPr lang="de-DE" sz="1000" dirty="0">
                <a:latin typeface="Inria Sans" pitchFamily="2" charset="0"/>
              </a:rPr>
              <a:t>Die Schüler*innen</a:t>
            </a:r>
          </a:p>
          <a:p>
            <a:pPr marL="85725" indent="-85725">
              <a:lnSpc>
                <a:spcPct val="100000"/>
              </a:lnSpc>
              <a:buClr>
                <a:schemeClr val="accent4"/>
              </a:buClr>
              <a:buFont typeface="Arial" panose="020B0604020202020204" pitchFamily="34" charset="0"/>
              <a:buChar char="•"/>
            </a:pPr>
            <a:r>
              <a:rPr lang="de-DE" sz="1000" dirty="0">
                <a:latin typeface="Inria Sans" pitchFamily="2" charset="0"/>
              </a:rPr>
              <a:t>kennen konkrete Handlungsansätze, um ihren Fußabdruck im Alltag zu reduzieren (M1, M4).</a:t>
            </a:r>
          </a:p>
          <a:p>
            <a:pPr marL="85725" indent="-85725">
              <a:lnSpc>
                <a:spcPct val="100000"/>
              </a:lnSpc>
              <a:buClr>
                <a:schemeClr val="accent4"/>
              </a:buClr>
              <a:buFont typeface="Arial" panose="020B0604020202020204" pitchFamily="34" charset="0"/>
              <a:buChar char="•"/>
            </a:pPr>
            <a:r>
              <a:rPr lang="de-DE" sz="1000" dirty="0">
                <a:latin typeface="Inria Sans" pitchFamily="2" charset="0"/>
              </a:rPr>
              <a:t>entwickeln Maßnahmen zur Vergrößerung ihres Handabdrucks und setzen diese motiviert um (M4).</a:t>
            </a:r>
          </a:p>
          <a:p>
            <a:pPr marL="85725" indent="-85725">
              <a:lnSpc>
                <a:spcPct val="100000"/>
              </a:lnSpc>
              <a:buClr>
                <a:schemeClr val="accent4"/>
              </a:buClr>
              <a:buFont typeface="Arial" panose="020B0604020202020204" pitchFamily="34" charset="0"/>
              <a:buChar char="•"/>
            </a:pPr>
            <a:r>
              <a:rPr lang="de-DE" sz="1000" dirty="0">
                <a:latin typeface="Inria Sans" pitchFamily="2" charset="0"/>
              </a:rPr>
              <a:t>planen und organisieren gemeinsame Projekte und üben Teamfähigkeit und Projektmanagement (M4).</a:t>
            </a:r>
          </a:p>
          <a:p>
            <a:pPr marL="85725" indent="-85725">
              <a:lnSpc>
                <a:spcPct val="100000"/>
              </a:lnSpc>
              <a:buClr>
                <a:schemeClr val="accent4"/>
              </a:buClr>
              <a:buFont typeface="Arial" panose="020B0604020202020204" pitchFamily="34" charset="0"/>
              <a:buChar char="•"/>
            </a:pPr>
            <a:r>
              <a:rPr lang="de-DE" sz="1000" dirty="0">
                <a:latin typeface="Inria Sans" pitchFamily="2" charset="0"/>
              </a:rPr>
              <a:t>finden Lösungsansätze für Interessenskonflikte und tragen zur Verständigung bei (M2, M4).</a:t>
            </a:r>
          </a:p>
          <a:p>
            <a:pPr marL="85725" indent="-85725">
              <a:lnSpc>
                <a:spcPct val="100000"/>
              </a:lnSpc>
              <a:buClr>
                <a:schemeClr val="accent4"/>
              </a:buClr>
              <a:buFont typeface="Arial" panose="020B0604020202020204" pitchFamily="34" charset="0"/>
              <a:buChar char="•"/>
            </a:pPr>
            <a:r>
              <a:rPr lang="de-DE" sz="1000" dirty="0">
                <a:latin typeface="Inria Sans" pitchFamily="2" charset="0"/>
              </a:rPr>
              <a:t>nutzen kreative Formate (z. B. Logos, </a:t>
            </a:r>
            <a:r>
              <a:rPr lang="de-DE" sz="1000" dirty="0" err="1">
                <a:latin typeface="Inria Sans" pitchFamily="2" charset="0"/>
              </a:rPr>
              <a:t>Social</a:t>
            </a:r>
            <a:r>
              <a:rPr lang="de-DE" sz="1000" dirty="0">
                <a:latin typeface="Inria Sans" pitchFamily="2" charset="0"/>
              </a:rPr>
              <a:t>-Media-Posts), um nachhaltigen Konsum zu fördern und andere zu motivieren (M2, M4).</a:t>
            </a:r>
          </a:p>
          <a:p>
            <a:pPr marL="85725" indent="-85725">
              <a:lnSpc>
                <a:spcPct val="100000"/>
              </a:lnSpc>
              <a:buClr>
                <a:schemeClr val="accent4"/>
              </a:buClr>
              <a:buFont typeface="Arial" panose="020B0604020202020204" pitchFamily="34" charset="0"/>
              <a:buChar char="•"/>
            </a:pPr>
            <a:endParaRPr lang="de-DE" sz="1000" dirty="0">
              <a:latin typeface="Inria Sans" pitchFamily="2" charset="0"/>
            </a:endParaRP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de-DE" b="1" i="0" u="none" strike="noStrike" kern="0" cap="none" spc="0" normalizeH="0" baseline="0" noProof="0" dirty="0">
                <a:ln>
                  <a:noFill/>
                </a:ln>
                <a:solidFill>
                  <a:schemeClr val="accent1"/>
                </a:solidFill>
                <a:effectLst/>
                <a:uLnTx/>
                <a:uFillTx/>
                <a:latin typeface="Inria Sans" pitchFamily="2" charset="0"/>
                <a:ea typeface="ＭＳ Ｐゴシック" charset="0"/>
              </a:rPr>
              <a:t>Bezüge zu den SDGs* </a:t>
            </a:r>
            <a:br>
              <a:rPr kumimoji="0" lang="de-DE" b="1" i="0" u="none" strike="noStrike" kern="0" cap="none" spc="0" normalizeH="0" baseline="0" noProof="0" dirty="0">
                <a:ln>
                  <a:noFill/>
                </a:ln>
                <a:solidFill>
                  <a:schemeClr val="accent1"/>
                </a:solidFill>
                <a:effectLst/>
                <a:uLnTx/>
                <a:uFillTx/>
                <a:latin typeface="Inria Sans" pitchFamily="2" charset="0"/>
                <a:ea typeface="ＭＳ Ｐゴシック" charset="0"/>
              </a:rPr>
            </a:br>
            <a:r>
              <a:rPr kumimoji="0" lang="de-DE" b="1" i="0" u="none" strike="noStrike" kern="0" cap="none" spc="0" normalizeH="0" baseline="0" noProof="0" dirty="0">
                <a:ln>
                  <a:noFill/>
                </a:ln>
                <a:solidFill>
                  <a:schemeClr val="accent1"/>
                </a:solidFill>
                <a:effectLst/>
                <a:uLnTx/>
                <a:uFillTx/>
                <a:latin typeface="Inria Sans" pitchFamily="2" charset="0"/>
                <a:ea typeface="ＭＳ Ｐゴシック" charset="0"/>
              </a:rPr>
              <a:t>in dieser Handreichung</a:t>
            </a:r>
          </a:p>
          <a:p>
            <a:pPr marL="719138" marR="0" lvl="0" indent="0" algn="l" defTabSz="914400" rtl="0" eaLnBrk="1" fontAlgn="base" latinLnBrk="0" hangingPunct="1">
              <a:lnSpc>
                <a:spcPct val="110000"/>
              </a:lnSpc>
              <a:spcBef>
                <a:spcPts val="0"/>
              </a:spcBef>
              <a:spcAft>
                <a:spcPts val="600"/>
              </a:spcAft>
              <a:buClrTx/>
              <a:buSzTx/>
              <a:buFontTx/>
              <a:buNone/>
              <a:tabLst/>
              <a:defRPr/>
            </a:pPr>
            <a:r>
              <a:rPr lang="de-DE" sz="1000" dirty="0">
                <a:latin typeface="Inria Sans" pitchFamily="2" charset="0"/>
              </a:rPr>
              <a:t>Schwerpunkt des Materials sind Maßnahmen, die einen nachhaltigen Lebensstil fördern. Der Fokus hierbei liegt nicht nur auf individuellen Verhaltensanpassungen, sondern an vor allem auf gemeinschaftlichen Veränderungen und wirkungsvollen Klimaschutzmaßnahmen. Das Material adressiert Ungleichheiten in Bezug auf Lebensstile und Emissionen innerhalb und zwischen Staaten.</a:t>
            </a: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kumimoji="0" lang="de-DE" sz="1000" b="1" i="0" u="none" strike="noStrike" kern="0" cap="none" spc="0" normalizeH="0" baseline="0" noProof="0" dirty="0">
                <a:ln>
                  <a:noFill/>
                </a:ln>
                <a:solidFill>
                  <a:srgbClr val="FFFFFF"/>
                </a:solidFill>
                <a:effectLst/>
                <a:uLnTx/>
                <a:uFillTx/>
                <a:latin typeface="Inria Sans" pitchFamily="2" charset="0"/>
                <a:ea typeface="ＭＳ Ｐゴシック" charset="0"/>
              </a:rPr>
              <a:t>Überblick</a:t>
            </a: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pic>
        <p:nvPicPr>
          <p:cNvPr id="7" name="Picture 14" descr="Verband der deutschen Lack- und Druckfarbenindustrie e.V. | 17 Ziele für  Mensch, Umwelt und Unternehmen">
            <a:extLst>
              <a:ext uri="{FF2B5EF4-FFF2-40B4-BE49-F238E27FC236}">
                <a16:creationId xmlns:a16="http://schemas.microsoft.com/office/drawing/2014/main" id="{84C9DED6-AEDF-FB45-79EB-581601CF4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237" y="8942936"/>
            <a:ext cx="583994" cy="5839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Nachhaltigkeitsziel 12 - Sport">
            <a:extLst>
              <a:ext uri="{FF2B5EF4-FFF2-40B4-BE49-F238E27FC236}">
                <a16:creationId xmlns:a16="http://schemas.microsoft.com/office/drawing/2014/main" id="{8914A356-0941-8E8B-8763-297AFAE90C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237" y="8305509"/>
            <a:ext cx="583378" cy="5839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platzhalter 4">
            <a:extLst>
              <a:ext uri="{FF2B5EF4-FFF2-40B4-BE49-F238E27FC236}">
                <a16:creationId xmlns:a16="http://schemas.microsoft.com/office/drawing/2014/main" id="{4F760EBF-3110-31A1-F479-C7281782169D}"/>
              </a:ext>
            </a:extLst>
          </p:cNvPr>
          <p:cNvSpPr txBox="1">
            <a:spLocks/>
          </p:cNvSpPr>
          <p:nvPr/>
        </p:nvSpPr>
        <p:spPr bwMode="auto">
          <a:xfrm>
            <a:off x="386837" y="9580417"/>
            <a:ext cx="6635755" cy="294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indent="-246596" algn="l" rtl="0" eaLnBrk="1" fontAlgn="base" hangingPunct="1">
              <a:lnSpc>
                <a:spcPct val="100000"/>
              </a:lnSpc>
              <a:spcBef>
                <a:spcPts val="0"/>
              </a:spcBef>
              <a:spcAft>
                <a:spcPts val="600"/>
              </a:spcAft>
              <a:defRPr sz="1400" b="0">
                <a:solidFill>
                  <a:schemeClr val="bg1"/>
                </a:solidFill>
                <a:latin typeface="+mn-lt"/>
                <a:ea typeface="ＭＳ Ｐゴシック" charset="0"/>
                <a:cs typeface="ＭＳ Ｐゴシック" charset="0"/>
              </a:defRPr>
            </a:lvl1pPr>
            <a:lvl2pPr marL="273050" indent="-273050" algn="l" rtl="0" eaLnBrk="1" fontAlgn="base" hangingPunct="1">
              <a:lnSpc>
                <a:spcPct val="90000"/>
              </a:lnSpc>
              <a:spcBef>
                <a:spcPts val="0"/>
              </a:spcBef>
              <a:spcAft>
                <a:spcPts val="600"/>
              </a:spcAft>
              <a:buClr>
                <a:schemeClr val="accent4"/>
              </a:buClr>
              <a:buSzPct val="120000"/>
              <a:buFont typeface="Arial" charset="0"/>
              <a:buChar char="•"/>
              <a:defRPr sz="1400">
                <a:solidFill>
                  <a:schemeClr val="tx1"/>
                </a:solidFill>
                <a:latin typeface="+mn-lt"/>
                <a:ea typeface="ＭＳ Ｐゴシック" charset="0"/>
              </a:defRPr>
            </a:lvl2pPr>
            <a:lvl3pPr marL="538163" indent="-268288" algn="l" rtl="0" eaLnBrk="1" fontAlgn="base" hangingPunct="1">
              <a:lnSpc>
                <a:spcPct val="90000"/>
              </a:lnSpc>
              <a:spcBef>
                <a:spcPts val="0"/>
              </a:spcBef>
              <a:spcAft>
                <a:spcPts val="600"/>
              </a:spcAft>
              <a:buClr>
                <a:schemeClr val="accent4"/>
              </a:buClr>
              <a:buSzPct val="120000"/>
              <a:buFont typeface="Arial" charset="0"/>
              <a:buChar char="•"/>
              <a:tabLst/>
              <a:defRPr sz="1400">
                <a:solidFill>
                  <a:schemeClr val="tx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indent="-269875" algn="l" rtl="0" eaLnBrk="1" fontAlgn="base" hangingPunct="1">
              <a:lnSpc>
                <a:spcPct val="90000"/>
              </a:lnSpc>
              <a:spcBef>
                <a:spcPts val="0"/>
              </a:spcBef>
              <a:spcAft>
                <a:spcPts val="600"/>
              </a:spcAft>
              <a:buClr>
                <a:schemeClr val="accent4"/>
              </a:buClr>
              <a:buFont typeface="Arial" panose="020B0604020202020204" pitchFamily="34" charset="0"/>
              <a:buChar char="•"/>
              <a:tabLst/>
              <a:defRPr sz="1400" b="0" i="0">
                <a:solidFill>
                  <a:schemeClr val="tx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r>
              <a:rPr lang="de-DE" sz="1000" i="1" kern="0" dirty="0">
                <a:solidFill>
                  <a:schemeClr val="tx1"/>
                </a:solidFill>
                <a:latin typeface="Inria Sans" pitchFamily="2" charset="0"/>
              </a:rPr>
              <a:t>* SDGs = </a:t>
            </a:r>
            <a:r>
              <a:rPr lang="de-DE" sz="1000" i="1" kern="0" dirty="0" err="1">
                <a:solidFill>
                  <a:schemeClr val="tx1"/>
                </a:solidFill>
                <a:latin typeface="Inria Sans" pitchFamily="2" charset="0"/>
                <a:hlinkClick r:id="rId5"/>
              </a:rPr>
              <a:t>Sustainable</a:t>
            </a:r>
            <a:r>
              <a:rPr lang="de-DE" sz="1000" i="1" kern="0" dirty="0">
                <a:solidFill>
                  <a:schemeClr val="tx1"/>
                </a:solidFill>
                <a:latin typeface="Inria Sans" pitchFamily="2" charset="0"/>
                <a:hlinkClick r:id="rId5"/>
              </a:rPr>
              <a:t> Development Goals </a:t>
            </a:r>
            <a:r>
              <a:rPr lang="de-DE" sz="1000" i="1" kern="0" dirty="0">
                <a:solidFill>
                  <a:schemeClr val="tx1"/>
                </a:solidFill>
                <a:latin typeface="Inria Sans" pitchFamily="2" charset="0"/>
              </a:rPr>
              <a:t>(dt.: Ziele für nachhaltige Entwicklung) der Vereinten Nationen </a:t>
            </a:r>
          </a:p>
        </p:txBody>
      </p:sp>
      <p:grpSp>
        <p:nvGrpSpPr>
          <p:cNvPr id="16" name="Gruppieren 15">
            <a:extLst>
              <a:ext uri="{FF2B5EF4-FFF2-40B4-BE49-F238E27FC236}">
                <a16:creationId xmlns:a16="http://schemas.microsoft.com/office/drawing/2014/main" id="{D1E3F472-11E6-84EC-CF8F-F5FAC342BF2F}"/>
              </a:ext>
              <a:ext uri="{C183D7F6-B498-43B3-948B-1728B52AA6E4}">
                <adec:decorative xmlns:adec="http://schemas.microsoft.com/office/drawing/2017/decorative" val="1"/>
              </a:ext>
            </a:extLst>
          </p:cNvPr>
          <p:cNvGrpSpPr/>
          <p:nvPr/>
        </p:nvGrpSpPr>
        <p:grpSpPr>
          <a:xfrm>
            <a:off x="6065519" y="10112362"/>
            <a:ext cx="850351" cy="226591"/>
            <a:chOff x="-3302864" y="2877944"/>
            <a:chExt cx="973023" cy="226591"/>
          </a:xfrm>
        </p:grpSpPr>
        <p:sp>
          <p:nvSpPr>
            <p:cNvPr id="17" name="Rechteck 16">
              <a:extLst>
                <a:ext uri="{FF2B5EF4-FFF2-40B4-BE49-F238E27FC236}">
                  <a16:creationId xmlns:a16="http://schemas.microsoft.com/office/drawing/2014/main" id="{34684046-DA56-DDCD-F1E1-33137BEAFB2E}"/>
                </a:ext>
              </a:extLst>
            </p:cNvPr>
            <p:cNvSpPr/>
            <p:nvPr/>
          </p:nvSpPr>
          <p:spPr>
            <a:xfrm>
              <a:off x="-3193774" y="2877944"/>
              <a:ext cx="754850"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Lehrkräfte</a:t>
              </a:r>
              <a:endParaRPr lang="en-US" sz="1000" dirty="0">
                <a:solidFill>
                  <a:schemeClr val="bg1"/>
                </a:solidFill>
                <a:latin typeface="Inria Sans" pitchFamily="2" charset="0"/>
              </a:endParaRPr>
            </a:p>
          </p:txBody>
        </p:sp>
        <p:cxnSp>
          <p:nvCxnSpPr>
            <p:cNvPr id="18" name="Gerader Verbinder 17">
              <a:extLst>
                <a:ext uri="{FF2B5EF4-FFF2-40B4-BE49-F238E27FC236}">
                  <a16:creationId xmlns:a16="http://schemas.microsoft.com/office/drawing/2014/main" id="{7994AC5C-217B-C046-7BB6-136C4F6C04CA}"/>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19" name="Gerader Verbinder 18">
              <a:extLst>
                <a:ext uri="{FF2B5EF4-FFF2-40B4-BE49-F238E27FC236}">
                  <a16:creationId xmlns:a16="http://schemas.microsoft.com/office/drawing/2014/main" id="{79A9237B-7020-0A01-708C-34C5D4FFBAF4}"/>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pic>
        <p:nvPicPr>
          <p:cNvPr id="12" name="Grafik 11" descr="Abb. SDG 10 - weniger Ungleichheiten">
            <a:extLst>
              <a:ext uri="{FF2B5EF4-FFF2-40B4-BE49-F238E27FC236}">
                <a16:creationId xmlns:a16="http://schemas.microsoft.com/office/drawing/2014/main" id="{2E4F1EE7-6775-9B8D-5EFD-F1719F2E0EF6}"/>
              </a:ext>
            </a:extLst>
          </p:cNvPr>
          <p:cNvPicPr>
            <a:picLocks noChangeAspect="1"/>
          </p:cNvPicPr>
          <p:nvPr/>
        </p:nvPicPr>
        <p:blipFill>
          <a:blip r:embed="rId6"/>
          <a:stretch>
            <a:fillRect/>
          </a:stretch>
        </p:blipFill>
        <p:spPr>
          <a:xfrm>
            <a:off x="3968238" y="7668698"/>
            <a:ext cx="583378" cy="583378"/>
          </a:xfrm>
          <a:prstGeom prst="rect">
            <a:avLst/>
          </a:prstGeom>
        </p:spPr>
      </p:pic>
    </p:spTree>
    <p:extLst>
      <p:ext uri="{BB962C8B-B14F-4D97-AF65-F5344CB8AC3E}">
        <p14:creationId xmlns:p14="http://schemas.microsoft.com/office/powerpoint/2010/main" val="32082061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a:xfrm>
            <a:off x="386837" y="344844"/>
            <a:ext cx="6786000" cy="887056"/>
          </a:xfrm>
        </p:spPr>
        <p:txBody>
          <a:bodyPr anchor="t"/>
          <a:lstStyle/>
          <a:p>
            <a:r>
              <a:rPr lang="de-DE" sz="2400" b="1" dirty="0">
                <a:latin typeface="Inria Sans" pitchFamily="2" charset="0"/>
              </a:rPr>
              <a:t>LM2 – Nachhaltigen Konsum fördern </a:t>
            </a:r>
            <a:br>
              <a:rPr lang="de-DE" sz="2400" b="1" dirty="0">
                <a:latin typeface="Inria Sans" pitchFamily="2" charset="0"/>
              </a:rPr>
            </a:br>
            <a:r>
              <a:rPr lang="de-DE" sz="2400" dirty="0">
                <a:latin typeface="Inria Sans" pitchFamily="2" charset="0"/>
              </a:rPr>
              <a:t>Lösungen</a:t>
            </a:r>
            <a:r>
              <a:rPr lang="de-DE" sz="2400" b="1" dirty="0">
                <a:latin typeface="Inria Sans" pitchFamily="2" charset="0"/>
              </a:rPr>
              <a:t> </a:t>
            </a:r>
            <a:r>
              <a:rPr lang="de-DE" sz="2400" dirty="0">
                <a:latin typeface="Inria Sans" pitchFamily="2" charset="0"/>
              </a:rPr>
              <a:t>Arbeitsblatt 2 &amp; 3</a:t>
            </a: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40</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lang="de-DE" sz="1000" b="1" dirty="0">
                <a:latin typeface="Inria Sans" pitchFamily="2" charset="0"/>
              </a:rPr>
              <a:t>LM2</a:t>
            </a:r>
            <a:endParaRPr lang="de-DE" sz="1000" b="1" dirty="0">
              <a:solidFill>
                <a:srgbClr val="FFFFFF"/>
              </a:solidFill>
              <a:latin typeface="Inria Sans" pitchFamily="2" charset="0"/>
            </a:endParaRP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sp>
        <p:nvSpPr>
          <p:cNvPr id="10" name="Rectangle 1">
            <a:extLst>
              <a:ext uri="{FF2B5EF4-FFF2-40B4-BE49-F238E27FC236}">
                <a16:creationId xmlns:a16="http://schemas.microsoft.com/office/drawing/2014/main" id="{2D83F613-D7A6-9F12-FD35-BC734810E13C}"/>
              </a:ext>
            </a:extLst>
          </p:cNvPr>
          <p:cNvSpPr/>
          <p:nvPr/>
        </p:nvSpPr>
        <p:spPr>
          <a:xfrm>
            <a:off x="387860" y="1374292"/>
            <a:ext cx="6784977" cy="828271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bIns="72000" rtlCol="0" anchor="t"/>
          <a:lstStyle/>
          <a:p>
            <a:pPr marR="0" lvl="0" algn="l" defTabSz="914400" rtl="0" eaLnBrk="1" fontAlgn="base" latinLnBrk="0" hangingPunct="1">
              <a:lnSpc>
                <a:spcPct val="120000"/>
              </a:lnSpc>
              <a:spcBef>
                <a:spcPct val="0"/>
              </a:spcBef>
              <a:spcAft>
                <a:spcPts val="600"/>
              </a:spcAft>
              <a:buClrTx/>
              <a:buSzTx/>
              <a:buFontTx/>
              <a:buNone/>
              <a:tabLst/>
              <a:defRPr/>
            </a:pPr>
            <a:r>
              <a:rPr kumimoji="0" lang="de-DE" sz="1600" b="1" i="0" u="none" strike="noStrike" kern="1200" cap="none" spc="0" normalizeH="0" baseline="0" noProof="0" dirty="0">
                <a:ln>
                  <a:noFill/>
                </a:ln>
                <a:solidFill>
                  <a:srgbClr val="007987"/>
                </a:solidFill>
                <a:effectLst/>
                <a:uLnTx/>
                <a:uFillTx/>
                <a:latin typeface="Inria Sans" pitchFamily="2" charset="0"/>
                <a:ea typeface="Calibri" panose="020F0502020204030204" pitchFamily="34" charset="0"/>
                <a:cs typeface="Times New Roman" panose="02020603050405020304" pitchFamily="18" charset="0"/>
              </a:rPr>
              <a:t>Thema 2: Fallbeispiel Modekette Nice</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a:t>
            </a:r>
          </a:p>
          <a:p>
            <a:pPr marR="0" lvl="0" algn="l" defTabSz="914400" rtl="0" eaLnBrk="1" fontAlgn="base" latinLnBrk="0" hangingPunct="1">
              <a:lnSpc>
                <a:spcPct val="120000"/>
              </a:lnSpc>
              <a:spcBef>
                <a:spcPct val="0"/>
              </a:spcBef>
              <a:spcAft>
                <a:spcPts val="600"/>
              </a:spcAft>
              <a:buClrTx/>
              <a:buSzTx/>
              <a:tabLst/>
              <a:defRPr/>
            </a:pPr>
            <a:r>
              <a:rPr kumimoji="0" lang="de-DE" sz="1100" b="1" i="0" u="none" strike="noStrike" kern="1200" cap="none" spc="0" normalizeH="0" baseline="0" noProof="0" dirty="0">
                <a:ln>
                  <a:noFill/>
                </a:ln>
                <a:solidFill>
                  <a:schemeClr val="accent1"/>
                </a:solidFill>
                <a:effectLst/>
                <a:uLnTx/>
                <a:uFillTx/>
                <a:latin typeface="Inria Sans" pitchFamily="2" charset="0"/>
                <a:ea typeface="Calibri" panose="020F0502020204030204" pitchFamily="34" charset="0"/>
                <a:cs typeface="Times New Roman" panose="02020603050405020304" pitchFamily="18" charset="0"/>
              </a:rPr>
              <a:t>Arbeitsauftrag 1: </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Bewerte die Maßnahme in Bezug auf ihre Wirksamkeit. Beantworte dazu folgende Fragen: </a:t>
            </a:r>
          </a:p>
          <a:p>
            <a:pPr marL="92075" marR="0" lvl="0" indent="-92075" algn="l" defTabSz="914400" rtl="0" eaLnBrk="1" fontAlgn="base" latinLnBrk="0" hangingPunct="1">
              <a:lnSpc>
                <a:spcPct val="120000"/>
              </a:lnSpc>
              <a:spcBef>
                <a:spcPct val="0"/>
              </a:spcBef>
              <a:spcAft>
                <a:spcPts val="600"/>
              </a:spcAft>
              <a:buClr>
                <a:schemeClr val="accent4"/>
              </a:buClr>
              <a:buSzTx/>
              <a:buFont typeface="Arial" panose="020B0604020202020204" pitchFamily="34" charset="0"/>
              <a:buChar char="•"/>
              <a:tabLst/>
              <a:defRPr/>
            </a:pP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Welches Instrument wird genutzt? </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sym typeface="Wingdings" panose="05000000000000000000" pitchFamily="2" charset="2"/>
              </a:rPr>
              <a:t> </a:t>
            </a:r>
            <a:r>
              <a:rPr kumimoji="0" lang="de-DE" sz="1100" i="1"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Nudge</a:t>
            </a: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92075" marR="0" lvl="0" indent="-92075" algn="l" defTabSz="914400" rtl="0" eaLnBrk="1" fontAlgn="base" latinLnBrk="0" hangingPunct="1">
              <a:lnSpc>
                <a:spcPct val="120000"/>
              </a:lnSpc>
              <a:spcBef>
                <a:spcPct val="0"/>
              </a:spcBef>
              <a:spcAft>
                <a:spcPts val="600"/>
              </a:spcAft>
              <a:buClr>
                <a:schemeClr val="accent4"/>
              </a:buClr>
              <a:buSzTx/>
              <a:buFont typeface="Arial" panose="020B0604020202020204" pitchFamily="34" charset="0"/>
              <a:buChar char="•"/>
              <a:tabLst/>
              <a:defRPr/>
            </a:pP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Welche positiven Effekte könnte die Maßnahme haben? </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sym typeface="Wingdings" panose="05000000000000000000" pitchFamily="2" charset="2"/>
              </a:rPr>
              <a:t> </a:t>
            </a:r>
            <a:r>
              <a:rPr lang="de-DE" sz="1100" i="1" dirty="0">
                <a:solidFill>
                  <a:srgbClr val="000000"/>
                </a:solidFill>
                <a:latin typeface="Inria Sans" pitchFamily="2" charset="0"/>
                <a:ea typeface="Calibri" panose="020F0502020204030204" pitchFamily="34" charset="0"/>
                <a:cs typeface="Times New Roman" panose="02020603050405020304" pitchFamily="18" charset="0"/>
              </a:rPr>
              <a:t>M</a:t>
            </a:r>
            <a:r>
              <a:rPr kumimoji="0" lang="de-DE" sz="1100" i="1"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ehr nachhaltige Mode wird gekauft, Imagegewinn für das Unternehmen</a:t>
            </a:r>
            <a:endPar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92075" marR="0" lvl="0" indent="-92075" algn="l" defTabSz="914400" rtl="0" eaLnBrk="1" fontAlgn="base" latinLnBrk="0" hangingPunct="1">
              <a:lnSpc>
                <a:spcPct val="120000"/>
              </a:lnSpc>
              <a:spcBef>
                <a:spcPct val="0"/>
              </a:spcBef>
              <a:spcAft>
                <a:spcPts val="600"/>
              </a:spcAft>
              <a:buClr>
                <a:schemeClr val="accent4"/>
              </a:buClr>
              <a:buSzTx/>
              <a:buFont typeface="Arial" panose="020B0604020202020204" pitchFamily="34" charset="0"/>
              <a:buChar char="•"/>
              <a:tabLst/>
              <a:defRPr/>
            </a:pP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Was kann die Maßnahme nicht leisten? Warum (nicht)? </a:t>
            </a:r>
            <a:r>
              <a:rPr kumimoji="0" lang="de-DE" sz="110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sym typeface="Wingdings" panose="05000000000000000000" pitchFamily="2" charset="2"/>
              </a:rPr>
              <a:t> </a:t>
            </a:r>
            <a:r>
              <a:rPr lang="de-DE" sz="1100" i="1" dirty="0">
                <a:solidFill>
                  <a:srgbClr val="000000"/>
                </a:solidFill>
                <a:latin typeface="Inria Sans" pitchFamily="2" charset="0"/>
                <a:ea typeface="Calibri" panose="020F0502020204030204" pitchFamily="34" charset="0"/>
                <a:cs typeface="Times New Roman" panose="02020603050405020304" pitchFamily="18" charset="0"/>
              </a:rPr>
              <a:t>I</a:t>
            </a:r>
            <a:r>
              <a:rPr kumimoji="0" lang="de-DE" sz="1100" i="1" u="none" strike="noStrike" kern="1200" cap="none" spc="0" normalizeH="0" baseline="0" noProof="0" dirty="0" err="1">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nsgesamt</a:t>
            </a:r>
            <a:r>
              <a:rPr kumimoji="0" lang="de-DE" sz="1100" i="1"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 eher geringer ökologischer Impact </a:t>
            </a:r>
          </a:p>
          <a:p>
            <a:pPr marL="0" marR="0" lvl="0" indent="0" algn="l" defTabSz="914400" rtl="0" eaLnBrk="1" fontAlgn="base" latinLnBrk="0" hangingPunct="1">
              <a:lnSpc>
                <a:spcPct val="120000"/>
              </a:lnSpc>
              <a:spcBef>
                <a:spcPct val="0"/>
              </a:spcBef>
              <a:spcAft>
                <a:spcPts val="600"/>
              </a:spcAft>
              <a:buClrTx/>
              <a:buSzTx/>
              <a:buFontTx/>
              <a:buNone/>
              <a:tabLst/>
              <a:defRPr/>
            </a:pPr>
            <a:r>
              <a:rPr kumimoji="0" lang="de-DE" sz="1100" b="1" i="0" u="none" strike="noStrike" kern="1200" cap="none" spc="0" normalizeH="0" baseline="0" noProof="0" dirty="0">
                <a:ln>
                  <a:noFill/>
                </a:ln>
                <a:solidFill>
                  <a:srgbClr val="007987"/>
                </a:solidFill>
                <a:effectLst/>
                <a:uLnTx/>
                <a:uFillTx/>
                <a:latin typeface="Inria Sans" pitchFamily="2" charset="0"/>
                <a:ea typeface="Calibri" panose="020F0502020204030204" pitchFamily="34" charset="0"/>
                <a:cs typeface="Times New Roman" panose="02020603050405020304" pitchFamily="18" charset="0"/>
              </a:rPr>
              <a:t>Arbeitsauftrag 2: </a:t>
            </a:r>
          </a:p>
          <a:p>
            <a:pPr marL="185738" marR="0" lvl="0" indent="-185738" algn="l" defTabSz="914400" rtl="0" eaLnBrk="1" fontAlgn="base" latinLnBrk="0" hangingPunct="1">
              <a:lnSpc>
                <a:spcPct val="120000"/>
              </a:lnSpc>
              <a:spcBef>
                <a:spcPct val="0"/>
              </a:spcBef>
              <a:spcAft>
                <a:spcPts val="60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1.	Welche Kritikpunkte werden in den sozialen Medien geäußert? Leite daraus unterschiedliche Anliegen und Forderungen verschiedener Interessengruppen ab. Fülle dafür die Tabelle aus.</a:t>
            </a:r>
          </a:p>
          <a:p>
            <a:pPr marL="185738" marR="0" lvl="0" indent="-185738" algn="l" defTabSz="914400" rtl="0" eaLnBrk="1" fontAlgn="base" latinLnBrk="0" hangingPunct="1">
              <a:lnSpc>
                <a:spcPct val="120000"/>
              </a:lnSpc>
              <a:spcBef>
                <a:spcPct val="0"/>
              </a:spcBef>
              <a:spcAft>
                <a:spcPts val="600"/>
              </a:spcAft>
              <a:buClrTx/>
              <a:buSzTx/>
              <a:buFontTx/>
              <a:buNone/>
              <a:tabLst/>
              <a:defRPr/>
            </a:pPr>
            <a:endPar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85738" marR="0" lvl="0" indent="-185738" algn="l" defTabSz="914400" rtl="0" eaLnBrk="1" fontAlgn="base" latinLnBrk="0" hangingPunct="1">
              <a:lnSpc>
                <a:spcPct val="120000"/>
              </a:lnSpc>
              <a:spcBef>
                <a:spcPct val="0"/>
              </a:spcBef>
              <a:spcAft>
                <a:spcPts val="600"/>
              </a:spcAft>
              <a:buClrTx/>
              <a:buSzTx/>
              <a:buFontTx/>
              <a:buNone/>
              <a:tabLst/>
              <a:defRPr/>
            </a:pPr>
            <a:endPar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85738" marR="0" lvl="0" indent="-185738" algn="l" defTabSz="914400" rtl="0" eaLnBrk="1" fontAlgn="base" latinLnBrk="0" hangingPunct="1">
              <a:lnSpc>
                <a:spcPct val="120000"/>
              </a:lnSpc>
              <a:spcBef>
                <a:spcPct val="0"/>
              </a:spcBef>
              <a:spcAft>
                <a:spcPts val="600"/>
              </a:spcAft>
              <a:buClrTx/>
              <a:buSzTx/>
              <a:buFontTx/>
              <a:buNone/>
              <a:tabLst/>
              <a:defRPr/>
            </a:pPr>
            <a:endPar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85738" marR="0" lvl="0" indent="-185738" algn="l" defTabSz="914400" rtl="0" eaLnBrk="1" fontAlgn="base" latinLnBrk="0" hangingPunct="1">
              <a:lnSpc>
                <a:spcPct val="120000"/>
              </a:lnSpc>
              <a:spcBef>
                <a:spcPct val="0"/>
              </a:spcBef>
              <a:spcAft>
                <a:spcPts val="600"/>
              </a:spcAft>
              <a:buClrTx/>
              <a:buSzTx/>
              <a:buFontTx/>
              <a:buNone/>
              <a:tabLst/>
              <a:defRPr/>
            </a:pPr>
            <a:endPar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85738" marR="0" lvl="0" indent="-185738" algn="l" defTabSz="914400" rtl="0" eaLnBrk="1" fontAlgn="base" latinLnBrk="0" hangingPunct="1">
              <a:lnSpc>
                <a:spcPct val="120000"/>
              </a:lnSpc>
              <a:spcBef>
                <a:spcPct val="0"/>
              </a:spcBef>
              <a:spcAft>
                <a:spcPts val="600"/>
              </a:spcAft>
              <a:buClrTx/>
              <a:buSzTx/>
              <a:buFontTx/>
              <a:buNone/>
              <a:tabLst/>
              <a:defRPr/>
            </a:pPr>
            <a:endPar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85738" marR="0" lvl="0" indent="-185738" algn="l" defTabSz="914400" rtl="0" eaLnBrk="1" fontAlgn="base" latinLnBrk="0" hangingPunct="1">
              <a:lnSpc>
                <a:spcPct val="120000"/>
              </a:lnSpc>
              <a:spcBef>
                <a:spcPct val="0"/>
              </a:spcBef>
              <a:spcAft>
                <a:spcPts val="600"/>
              </a:spcAft>
              <a:buClrTx/>
              <a:buSzTx/>
              <a:buFontTx/>
              <a:buNone/>
              <a:tabLst/>
              <a:defRPr/>
            </a:pPr>
            <a:endPar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85738" marR="0" lvl="0" indent="-185738" algn="l" defTabSz="914400" rtl="0" eaLnBrk="1" fontAlgn="base" latinLnBrk="0" hangingPunct="1">
              <a:lnSpc>
                <a:spcPct val="120000"/>
              </a:lnSpc>
              <a:spcBef>
                <a:spcPct val="0"/>
              </a:spcBef>
              <a:spcAft>
                <a:spcPts val="600"/>
              </a:spcAft>
              <a:buClrTx/>
              <a:buSzTx/>
              <a:buFontTx/>
              <a:buNone/>
              <a:tabLst/>
              <a:defRPr/>
            </a:pPr>
            <a:endPar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85738" marR="0" lvl="0" indent="-185738" algn="l" defTabSz="914400" rtl="0" eaLnBrk="1" fontAlgn="base" latinLnBrk="0" hangingPunct="1">
              <a:lnSpc>
                <a:spcPct val="120000"/>
              </a:lnSpc>
              <a:spcBef>
                <a:spcPct val="0"/>
              </a:spcBef>
              <a:spcAft>
                <a:spcPts val="600"/>
              </a:spcAft>
              <a:buClrTx/>
              <a:buSzTx/>
              <a:buFontTx/>
              <a:buNone/>
              <a:tabLst/>
              <a:defRPr/>
            </a:pPr>
            <a:endPar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85738" marR="0" lvl="0" indent="-185738" algn="l" defTabSz="914400" rtl="0" eaLnBrk="1" fontAlgn="base" latinLnBrk="0" hangingPunct="1">
              <a:lnSpc>
                <a:spcPct val="120000"/>
              </a:lnSpc>
              <a:spcBef>
                <a:spcPct val="0"/>
              </a:spcBef>
              <a:spcAft>
                <a:spcPts val="600"/>
              </a:spcAft>
              <a:buClrTx/>
              <a:buSzTx/>
              <a:buFontTx/>
              <a:buNone/>
              <a:tabLst/>
              <a:defRPr/>
            </a:pPr>
            <a:endPar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85738" marR="0" lvl="0" indent="-185738" algn="l" defTabSz="914400" rtl="0" eaLnBrk="1" fontAlgn="base" latinLnBrk="0" hangingPunct="1">
              <a:lnSpc>
                <a:spcPct val="120000"/>
              </a:lnSpc>
              <a:spcBef>
                <a:spcPct val="0"/>
              </a:spcBef>
              <a:spcAft>
                <a:spcPts val="60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2.	Identifiziere Konflikte zwischen den Interessengruppen. Fülle dafür die Tabelle aus. </a:t>
            </a:r>
          </a:p>
          <a:p>
            <a:pPr marL="185738" marR="0" lvl="0" indent="-185738" algn="l" defTabSz="914400" rtl="0" eaLnBrk="1" fontAlgn="base" latinLnBrk="0" hangingPunct="1">
              <a:lnSpc>
                <a:spcPct val="120000"/>
              </a:lnSpc>
              <a:spcBef>
                <a:spcPct val="0"/>
              </a:spcBef>
              <a:spcAft>
                <a:spcPts val="600"/>
              </a:spcAft>
              <a:buClrTx/>
              <a:buSzTx/>
              <a:buFontTx/>
              <a:buNone/>
              <a:tabLst/>
              <a:defRPr/>
            </a:pPr>
            <a:endPar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85738" marR="0" lvl="0" indent="-185738" algn="l" defTabSz="914400" rtl="0" eaLnBrk="1" fontAlgn="base" latinLnBrk="0" hangingPunct="1">
              <a:lnSpc>
                <a:spcPct val="120000"/>
              </a:lnSpc>
              <a:spcBef>
                <a:spcPct val="0"/>
              </a:spcBef>
              <a:spcAft>
                <a:spcPts val="600"/>
              </a:spcAft>
              <a:buClrTx/>
              <a:buSzTx/>
              <a:buFontTx/>
              <a:buNone/>
              <a:tabLst/>
              <a:defRPr/>
            </a:pPr>
            <a:endPar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85738" marR="0" lvl="0" indent="-185738" algn="l" defTabSz="914400" rtl="0" eaLnBrk="1" fontAlgn="base" latinLnBrk="0" hangingPunct="1">
              <a:lnSpc>
                <a:spcPct val="120000"/>
              </a:lnSpc>
              <a:spcBef>
                <a:spcPct val="0"/>
              </a:spcBef>
              <a:spcAft>
                <a:spcPts val="600"/>
              </a:spcAft>
              <a:buClrTx/>
              <a:buSzTx/>
              <a:buFontTx/>
              <a:buNone/>
              <a:tabLst/>
              <a:defRPr/>
            </a:pPr>
            <a:endPar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85738" marR="0" lvl="0" indent="-185738" algn="l" defTabSz="914400" rtl="0" eaLnBrk="1" fontAlgn="base" latinLnBrk="0" hangingPunct="1">
              <a:lnSpc>
                <a:spcPct val="120000"/>
              </a:lnSpc>
              <a:spcBef>
                <a:spcPct val="0"/>
              </a:spcBef>
              <a:spcAft>
                <a:spcPts val="600"/>
              </a:spcAft>
              <a:buClrTx/>
              <a:buSzTx/>
              <a:buFontTx/>
              <a:buNone/>
              <a:tabLst/>
              <a:defRPr/>
            </a:pPr>
            <a:endPar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85738" marR="0" lvl="0" indent="-185738" algn="l" defTabSz="914400" rtl="0" eaLnBrk="1" fontAlgn="base" latinLnBrk="0" hangingPunct="1">
              <a:lnSpc>
                <a:spcPct val="120000"/>
              </a:lnSpc>
              <a:spcBef>
                <a:spcPct val="0"/>
              </a:spcBef>
              <a:spcAft>
                <a:spcPts val="600"/>
              </a:spcAft>
              <a:buClrTx/>
              <a:buSzTx/>
              <a:buFontTx/>
              <a:buNone/>
              <a:tabLst/>
              <a:defRPr/>
            </a:pPr>
            <a:endPar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85738" marR="0" lvl="0" indent="-185738" algn="l" defTabSz="914400" rtl="0" eaLnBrk="1" fontAlgn="base" latinLnBrk="0" hangingPunct="1">
              <a:lnSpc>
                <a:spcPct val="120000"/>
              </a:lnSpc>
              <a:spcBef>
                <a:spcPct val="0"/>
              </a:spcBef>
              <a:spcAft>
                <a:spcPts val="600"/>
              </a:spcAft>
              <a:buClrTx/>
              <a:buSzTx/>
              <a:buFontTx/>
              <a:buNone/>
              <a:tabLst/>
              <a:defRPr/>
            </a:pPr>
            <a:endPar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marL="185738" marR="0" lvl="0" indent="-185738" algn="l" defTabSz="914400" rtl="0" eaLnBrk="1" fontAlgn="base" latinLnBrk="0" hangingPunct="1">
              <a:lnSpc>
                <a:spcPct val="120000"/>
              </a:lnSpc>
              <a:spcBef>
                <a:spcPct val="0"/>
              </a:spcBef>
              <a:spcAft>
                <a:spcPts val="60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rPr>
              <a:t>3.	Übertrage die Konflikte anschließend im Konflikt-Dreieck.</a:t>
            </a:r>
          </a:p>
          <a:p>
            <a:pPr marL="0" marR="0" lvl="0" indent="0" algn="l" defTabSz="914400" rtl="0" eaLnBrk="1" fontAlgn="base" latinLnBrk="0" hangingPunct="1">
              <a:lnSpc>
                <a:spcPct val="120000"/>
              </a:lnSpc>
              <a:spcBef>
                <a:spcPct val="0"/>
              </a:spcBef>
              <a:spcAft>
                <a:spcPts val="600"/>
              </a:spcAft>
              <a:buClrTx/>
              <a:buSzTx/>
              <a:buFontTx/>
              <a:buNone/>
              <a:tabLst/>
              <a:defRPr/>
            </a:pPr>
            <a:endParaRPr kumimoji="0" lang="de-DE" sz="1100" b="0" i="0" u="none" strike="noStrike" kern="1200" cap="none" spc="0" normalizeH="0" baseline="0" noProof="0" dirty="0">
              <a:ln>
                <a:noFill/>
              </a:ln>
              <a:solidFill>
                <a:srgbClr val="000000"/>
              </a:solidFill>
              <a:effectLst/>
              <a:uLnTx/>
              <a:uFillTx/>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p:txBody>
      </p:sp>
      <p:grpSp>
        <p:nvGrpSpPr>
          <p:cNvPr id="11" name="Gruppieren 10">
            <a:extLst>
              <a:ext uri="{FF2B5EF4-FFF2-40B4-BE49-F238E27FC236}">
                <a16:creationId xmlns:a16="http://schemas.microsoft.com/office/drawing/2014/main" id="{E491DDA4-4049-172F-0EDD-E0D6810CF918}"/>
              </a:ext>
              <a:ext uri="{C183D7F6-B498-43B3-948B-1728B52AA6E4}">
                <adec:decorative xmlns:adec="http://schemas.microsoft.com/office/drawing/2017/decorative" val="1"/>
              </a:ext>
            </a:extLst>
          </p:cNvPr>
          <p:cNvGrpSpPr/>
          <p:nvPr/>
        </p:nvGrpSpPr>
        <p:grpSpPr>
          <a:xfrm>
            <a:off x="6065519" y="10112362"/>
            <a:ext cx="850351" cy="226591"/>
            <a:chOff x="-3302864" y="2877944"/>
            <a:chExt cx="973023" cy="226591"/>
          </a:xfrm>
        </p:grpSpPr>
        <p:sp>
          <p:nvSpPr>
            <p:cNvPr id="12" name="Rechteck 11">
              <a:extLst>
                <a:ext uri="{FF2B5EF4-FFF2-40B4-BE49-F238E27FC236}">
                  <a16:creationId xmlns:a16="http://schemas.microsoft.com/office/drawing/2014/main" id="{A102362E-078F-5C82-A827-4B71439B43E6}"/>
                </a:ext>
              </a:extLst>
            </p:cNvPr>
            <p:cNvSpPr/>
            <p:nvPr/>
          </p:nvSpPr>
          <p:spPr>
            <a:xfrm>
              <a:off x="-3193774" y="2877944"/>
              <a:ext cx="754850"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Lehrkräfte</a:t>
              </a:r>
              <a:endParaRPr lang="en-US" sz="1000" dirty="0">
                <a:solidFill>
                  <a:schemeClr val="bg1"/>
                </a:solidFill>
                <a:latin typeface="Inria Sans" pitchFamily="2" charset="0"/>
              </a:endParaRPr>
            </a:p>
          </p:txBody>
        </p:sp>
        <p:cxnSp>
          <p:nvCxnSpPr>
            <p:cNvPr id="13" name="Gerader Verbinder 12">
              <a:extLst>
                <a:ext uri="{FF2B5EF4-FFF2-40B4-BE49-F238E27FC236}">
                  <a16:creationId xmlns:a16="http://schemas.microsoft.com/office/drawing/2014/main" id="{1765B0EF-62BE-71A7-84E1-C9C90C8CC40B}"/>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14" name="Gerader Verbinder 13">
              <a:extLst>
                <a:ext uri="{FF2B5EF4-FFF2-40B4-BE49-F238E27FC236}">
                  <a16:creationId xmlns:a16="http://schemas.microsoft.com/office/drawing/2014/main" id="{15A95045-0A1F-7D5C-99BC-22A8EFB6C342}"/>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graphicFrame>
        <p:nvGraphicFramePr>
          <p:cNvPr id="7" name="Tabelle 6">
            <a:extLst>
              <a:ext uri="{FF2B5EF4-FFF2-40B4-BE49-F238E27FC236}">
                <a16:creationId xmlns:a16="http://schemas.microsoft.com/office/drawing/2014/main" id="{0B634978-AC2D-FBF2-7C22-F5192EC44CCB}"/>
              </a:ext>
            </a:extLst>
          </p:cNvPr>
          <p:cNvGraphicFramePr>
            <a:graphicFrameLocks noGrp="1"/>
          </p:cNvGraphicFramePr>
          <p:nvPr>
            <p:extLst>
              <p:ext uri="{D42A27DB-BD31-4B8C-83A1-F6EECF244321}">
                <p14:modId xmlns:p14="http://schemas.microsoft.com/office/powerpoint/2010/main" val="629019525"/>
              </p:ext>
            </p:extLst>
          </p:nvPr>
        </p:nvGraphicFramePr>
        <p:xfrm>
          <a:off x="386837" y="3815396"/>
          <a:ext cx="6783957" cy="2334825"/>
        </p:xfrm>
        <a:graphic>
          <a:graphicData uri="http://schemas.openxmlformats.org/drawingml/2006/table">
            <a:tbl>
              <a:tblPr firstRow="1" firstCol="1" bandRow="1">
                <a:tableStyleId>{5C22544A-7EE6-4342-B048-85BDC9FD1C3A}</a:tableStyleId>
              </a:tblPr>
              <a:tblGrid>
                <a:gridCol w="1146688">
                  <a:extLst>
                    <a:ext uri="{9D8B030D-6E8A-4147-A177-3AD203B41FA5}">
                      <a16:colId xmlns:a16="http://schemas.microsoft.com/office/drawing/2014/main" val="3190265302"/>
                    </a:ext>
                  </a:extLst>
                </a:gridCol>
                <a:gridCol w="1559172">
                  <a:extLst>
                    <a:ext uri="{9D8B030D-6E8A-4147-A177-3AD203B41FA5}">
                      <a16:colId xmlns:a16="http://schemas.microsoft.com/office/drawing/2014/main" val="761159586"/>
                    </a:ext>
                  </a:extLst>
                </a:gridCol>
                <a:gridCol w="2095500">
                  <a:extLst>
                    <a:ext uri="{9D8B030D-6E8A-4147-A177-3AD203B41FA5}">
                      <a16:colId xmlns:a16="http://schemas.microsoft.com/office/drawing/2014/main" val="886073639"/>
                    </a:ext>
                  </a:extLst>
                </a:gridCol>
                <a:gridCol w="1982597">
                  <a:extLst>
                    <a:ext uri="{9D8B030D-6E8A-4147-A177-3AD203B41FA5}">
                      <a16:colId xmlns:a16="http://schemas.microsoft.com/office/drawing/2014/main" val="3620492352"/>
                    </a:ext>
                  </a:extLst>
                </a:gridCol>
              </a:tblGrid>
              <a:tr h="177015">
                <a:tc>
                  <a:txBody>
                    <a:bodyPr/>
                    <a:lstStyle/>
                    <a:p>
                      <a:pPr algn="ctr">
                        <a:lnSpc>
                          <a:spcPct val="107000"/>
                        </a:lnSpc>
                        <a:spcAft>
                          <a:spcPts val="800"/>
                        </a:spcAft>
                      </a:pPr>
                      <a:r>
                        <a:rPr lang="de-DE" sz="900" b="1" dirty="0">
                          <a:solidFill>
                            <a:schemeClr val="tx1"/>
                          </a:solidFill>
                          <a:effectLst/>
                          <a:latin typeface="Inria Sans" pitchFamily="2" charset="0"/>
                          <a:ea typeface="Calibri" panose="020F0502020204030204" pitchFamily="34" charset="0"/>
                          <a:cs typeface="Times New Roman" panose="02020603050405020304" pitchFamily="18" charset="0"/>
                        </a:rPr>
                        <a:t>Interessengruppe</a:t>
                      </a:r>
                      <a:endParaRPr lang="de-DE" sz="9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900" b="1" dirty="0">
                          <a:solidFill>
                            <a:schemeClr val="tx1"/>
                          </a:solidFill>
                          <a:effectLst/>
                          <a:latin typeface="Inria Sans" pitchFamily="2" charset="0"/>
                          <a:ea typeface="Calibri" panose="020F0502020204030204" pitchFamily="34" charset="0"/>
                          <a:cs typeface="Times New Roman" panose="02020603050405020304" pitchFamily="18" charset="0"/>
                        </a:rPr>
                        <a:t>Ziele / Was ist ihnen wichtig?</a:t>
                      </a:r>
                      <a:endParaRPr lang="de-DE" sz="9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900" b="1" dirty="0">
                          <a:solidFill>
                            <a:schemeClr val="tx1"/>
                          </a:solidFill>
                          <a:effectLst/>
                          <a:latin typeface="Inria Sans" pitchFamily="2" charset="0"/>
                          <a:ea typeface="Calibri" panose="020F0502020204030204" pitchFamily="34" charset="0"/>
                          <a:cs typeface="Times New Roman" panose="02020603050405020304" pitchFamily="18" charset="0"/>
                        </a:rPr>
                        <a:t>Kritik an Nice</a:t>
                      </a:r>
                      <a:endParaRPr lang="de-DE" sz="9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900" b="1" dirty="0">
                          <a:solidFill>
                            <a:schemeClr val="tx1"/>
                          </a:solidFill>
                          <a:effectLst/>
                          <a:latin typeface="Inria Sans" pitchFamily="2" charset="0"/>
                          <a:ea typeface="Calibri" panose="020F0502020204030204" pitchFamily="34" charset="0"/>
                          <a:cs typeface="Times New Roman" panose="02020603050405020304" pitchFamily="18" charset="0"/>
                        </a:rPr>
                        <a:t>Mögliche Forderungen</a:t>
                      </a:r>
                      <a:endParaRPr lang="de-DE" sz="9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81522691"/>
                  </a:ext>
                </a:extLst>
              </a:tr>
              <a:tr h="365099">
                <a:tc>
                  <a:txBody>
                    <a:bodyPr/>
                    <a:lstStyle/>
                    <a:p>
                      <a:pPr algn="ctr">
                        <a:lnSpc>
                          <a:spcPct val="107000"/>
                        </a:lnSpc>
                        <a:spcAft>
                          <a:spcPts val="800"/>
                        </a:spcAft>
                      </a:pP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Umweltbewusst*r Konsument*in</a:t>
                      </a:r>
                    </a:p>
                  </a:txBody>
                  <a:tcPr marL="36000" marR="3600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0000"/>
                        </a:lnSpc>
                        <a:spcAft>
                          <a:spcPts val="800"/>
                        </a:spcAft>
                      </a:pPr>
                      <a:r>
                        <a:rPr lang="de-DE" sz="900" i="1" dirty="0">
                          <a:effectLst/>
                          <a:latin typeface="Inria Sans" pitchFamily="2" charset="0"/>
                          <a:ea typeface="Calibri" panose="020F0502020204030204" pitchFamily="34" charset="0"/>
                          <a:cs typeface="Times New Roman" panose="02020603050405020304" pitchFamily="18" charset="0"/>
                        </a:rPr>
                        <a:t>Echte Öko-Mode kaufen, Greenwashing vermeiden</a:t>
                      </a:r>
                      <a:endParaRPr lang="en-US" sz="900" i="1" dirty="0">
                        <a:effectLst/>
                        <a:latin typeface="Inria Sans" pitchFamily="2" charset="0"/>
                        <a:ea typeface="Calibri" panose="020F0502020204030204" pitchFamily="34" charset="0"/>
                        <a:cs typeface="Times New Roman" panose="02020603050405020304" pitchFamily="18" charset="0"/>
                      </a:endParaRPr>
                    </a:p>
                  </a:txBody>
                  <a:tcPr marL="36000" marR="3600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0000"/>
                        </a:lnSpc>
                        <a:spcAft>
                          <a:spcPts val="800"/>
                        </a:spcAft>
                      </a:pPr>
                      <a:r>
                        <a:rPr lang="de-DE" sz="900" i="1" dirty="0">
                          <a:effectLst/>
                          <a:latin typeface="Inria Sans" pitchFamily="2" charset="0"/>
                          <a:ea typeface="Calibri" panose="020F0502020204030204" pitchFamily="34" charset="0"/>
                          <a:cs typeface="Times New Roman" panose="02020603050405020304" pitchFamily="18" charset="0"/>
                        </a:rPr>
                        <a:t>"Die Kriterien sind zu lasch – wo sind GOTS oder Blauer Engel?"</a:t>
                      </a:r>
                      <a:endParaRPr lang="en-US" sz="900" i="1" dirty="0">
                        <a:effectLst/>
                        <a:latin typeface="Inria Sans" pitchFamily="2" charset="0"/>
                        <a:ea typeface="Calibri" panose="020F0502020204030204" pitchFamily="34" charset="0"/>
                        <a:cs typeface="Times New Roman" panose="02020603050405020304" pitchFamily="18" charset="0"/>
                      </a:endParaRPr>
                    </a:p>
                  </a:txBody>
                  <a:tcPr marL="36000" marR="3600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Nur zertifizierte Mode sollte als nachhaltig beworben werden.</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645115734"/>
                  </a:ext>
                </a:extLst>
              </a:tr>
              <a:tr h="365099">
                <a:tc>
                  <a:txBody>
                    <a:bodyPr/>
                    <a:lstStyle/>
                    <a:p>
                      <a:pPr algn="ctr">
                        <a:lnSpc>
                          <a:spcPct val="107000"/>
                        </a:lnSpc>
                        <a:spcAft>
                          <a:spcPts val="800"/>
                        </a:spcAft>
                      </a:pP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Preisbewusste*r </a:t>
                      </a:r>
                      <a:b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b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Konsument*in</a:t>
                      </a:r>
                    </a:p>
                  </a:txBody>
                  <a:tcPr marL="36000" marR="3600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0000"/>
                        </a:lnSpc>
                        <a:spcAft>
                          <a:spcPts val="800"/>
                        </a:spcAft>
                      </a:pPr>
                      <a:r>
                        <a:rPr lang="de-DE" sz="900" i="1" dirty="0">
                          <a:effectLst/>
                          <a:latin typeface="Inria Sans" pitchFamily="2" charset="0"/>
                          <a:ea typeface="Calibri" panose="020F0502020204030204" pitchFamily="34" charset="0"/>
                          <a:cs typeface="Times New Roman" panose="02020603050405020304" pitchFamily="18" charset="0"/>
                        </a:rPr>
                        <a:t>Günstige Mode kaufen.</a:t>
                      </a:r>
                      <a:endParaRPr lang="en-US" sz="900" i="1" dirty="0">
                        <a:effectLst/>
                        <a:latin typeface="Inria Sans" pitchFamily="2" charset="0"/>
                        <a:ea typeface="Calibri" panose="020F0502020204030204" pitchFamily="34" charset="0"/>
                        <a:cs typeface="Times New Roman" panose="02020603050405020304" pitchFamily="18" charset="0"/>
                      </a:endParaRPr>
                    </a:p>
                  </a:txBody>
                  <a:tcPr marL="36000" marR="3600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0000"/>
                        </a:lnSpc>
                        <a:spcAft>
                          <a:spcPts val="800"/>
                        </a:spcAft>
                      </a:pPr>
                      <a:r>
                        <a:rPr lang="de-DE" sz="900" i="1" dirty="0">
                          <a:effectLst/>
                          <a:latin typeface="Inria Sans" pitchFamily="2" charset="0"/>
                          <a:ea typeface="Calibri" panose="020F0502020204030204" pitchFamily="34" charset="0"/>
                          <a:cs typeface="Times New Roman" panose="02020603050405020304" pitchFamily="18" charset="0"/>
                        </a:rPr>
                        <a:t>"Nachhaltige Mode ist zu teuer!"</a:t>
                      </a:r>
                      <a:endParaRPr lang="en-US" sz="900" i="1" dirty="0">
                        <a:effectLst/>
                        <a:latin typeface="Inria Sans" pitchFamily="2" charset="0"/>
                        <a:ea typeface="Calibri" panose="020F0502020204030204" pitchFamily="34" charset="0"/>
                        <a:cs typeface="Times New Roman" panose="02020603050405020304" pitchFamily="18" charset="0"/>
                      </a:endParaRPr>
                    </a:p>
                  </a:txBody>
                  <a:tcPr marL="36000" marR="3600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nachhaltige Mode günstiger anbieten, Mietmodelle, Secondhand-Shop</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4056178504"/>
                  </a:ext>
                </a:extLst>
              </a:tr>
              <a:tr h="351589">
                <a:tc>
                  <a:txBody>
                    <a:bodyPr/>
                    <a:lstStyle/>
                    <a:p>
                      <a:pPr algn="ctr">
                        <a:lnSpc>
                          <a:spcPct val="107000"/>
                        </a:lnSpc>
                        <a:spcAft>
                          <a:spcPts val="800"/>
                        </a:spcAft>
                      </a:pP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Nice Unternehmen</a:t>
                      </a:r>
                    </a:p>
                  </a:txBody>
                  <a:tcPr marL="36000" marR="3600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Faire Löhne und Arbeitsbedingungen.</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0000"/>
                        </a:lnSpc>
                        <a:spcAft>
                          <a:spcPts val="800"/>
                        </a:spcAft>
                      </a:pPr>
                      <a:r>
                        <a:rPr lang="de-DE" sz="900" i="1" dirty="0">
                          <a:effectLst/>
                          <a:latin typeface="Inria Sans" pitchFamily="2" charset="0"/>
                          <a:ea typeface="Calibri" panose="020F0502020204030204" pitchFamily="34" charset="0"/>
                          <a:cs typeface="Times New Roman" panose="02020603050405020304" pitchFamily="18" charset="0"/>
                        </a:rPr>
                        <a:t>"Die Klamotten sind teuer, aber wir verdienen kaum etwas!"</a:t>
                      </a:r>
                      <a:endParaRPr lang="en-US" sz="900" i="1" dirty="0">
                        <a:effectLst/>
                        <a:latin typeface="Inria Sans" pitchFamily="2" charset="0"/>
                        <a:ea typeface="Calibri" panose="020F0502020204030204" pitchFamily="34" charset="0"/>
                        <a:cs typeface="Times New Roman" panose="02020603050405020304" pitchFamily="18" charset="0"/>
                      </a:endParaRPr>
                    </a:p>
                  </a:txBody>
                  <a:tcPr marL="36000" marR="3600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0000"/>
                        </a:lnSpc>
                        <a:spcAft>
                          <a:spcPts val="800"/>
                        </a:spcAft>
                      </a:pPr>
                      <a:r>
                        <a:rPr lang="de-DE" sz="900" i="1">
                          <a:effectLst/>
                          <a:latin typeface="Inria Sans" pitchFamily="2" charset="0"/>
                          <a:ea typeface="Calibri" panose="020F0502020204030204" pitchFamily="34" charset="0"/>
                          <a:cs typeface="Times New Roman" panose="02020603050405020304" pitchFamily="18" charset="0"/>
                        </a:rPr>
                        <a:t>Gesetze für existenzsichernde Löhne in der Textilindustrie.</a:t>
                      </a:r>
                      <a:endParaRPr lang="en-US" sz="900" i="1">
                        <a:effectLst/>
                        <a:latin typeface="Inria Sans" pitchFamily="2" charset="0"/>
                        <a:ea typeface="Calibri" panose="020F0502020204030204" pitchFamily="34" charset="0"/>
                        <a:cs typeface="Times New Roman" panose="02020603050405020304" pitchFamily="18" charset="0"/>
                      </a:endParaRPr>
                    </a:p>
                  </a:txBody>
                  <a:tcPr marL="36000" marR="3600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946655670"/>
                  </a:ext>
                </a:extLst>
              </a:tr>
              <a:tr h="527383">
                <a:tc>
                  <a:txBody>
                    <a:bodyPr/>
                    <a:lstStyle/>
                    <a:p>
                      <a:pPr algn="ctr">
                        <a:lnSpc>
                          <a:spcPct val="107000"/>
                        </a:lnSpc>
                        <a:spcAft>
                          <a:spcPts val="800"/>
                        </a:spcAft>
                      </a:pP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Näher*innen</a:t>
                      </a:r>
                    </a:p>
                  </a:txBody>
                  <a:tcPr marL="36000" marR="3600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0000"/>
                        </a:lnSpc>
                        <a:spcAft>
                          <a:spcPts val="800"/>
                        </a:spcAft>
                      </a:pPr>
                      <a:r>
                        <a:rPr lang="de-DE" sz="900" i="1" dirty="0">
                          <a:effectLst/>
                          <a:latin typeface="Inria Sans" pitchFamily="2" charset="0"/>
                          <a:ea typeface="Calibri" panose="020F0502020204030204" pitchFamily="34" charset="0"/>
                          <a:cs typeface="Times New Roman" panose="02020603050405020304" pitchFamily="18" charset="0"/>
                        </a:rPr>
                        <a:t>Image verbessern, Umsatz steigern.</a:t>
                      </a:r>
                      <a:endParaRPr lang="en-US" sz="900" i="1" dirty="0">
                        <a:effectLst/>
                        <a:latin typeface="Inria Sans" pitchFamily="2" charset="0"/>
                        <a:ea typeface="Calibri" panose="020F0502020204030204" pitchFamily="34" charset="0"/>
                        <a:cs typeface="Times New Roman" panose="02020603050405020304" pitchFamily="18" charset="0"/>
                      </a:endParaRPr>
                    </a:p>
                  </a:txBody>
                  <a:tcPr marL="36000" marR="3600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0000"/>
                        </a:lnSpc>
                        <a:spcAft>
                          <a:spcPts val="800"/>
                        </a:spcAft>
                      </a:pPr>
                      <a:r>
                        <a:rPr lang="de-DE" sz="900" i="1" dirty="0">
                          <a:effectLst/>
                          <a:latin typeface="Inria Sans" pitchFamily="2" charset="0"/>
                          <a:ea typeface="Calibri" panose="020F0502020204030204" pitchFamily="34" charset="0"/>
                          <a:cs typeface="Times New Roman" panose="02020603050405020304" pitchFamily="18" charset="0"/>
                        </a:rPr>
                        <a:t>"Wir machen schon viel, aber die Kritik bleibt."</a:t>
                      </a:r>
                      <a:endParaRPr lang="en-US" sz="900" i="1" dirty="0">
                        <a:effectLst/>
                        <a:latin typeface="Inria Sans" pitchFamily="2" charset="0"/>
                        <a:ea typeface="Calibri" panose="020F0502020204030204" pitchFamily="34" charset="0"/>
                        <a:cs typeface="Times New Roman" panose="02020603050405020304" pitchFamily="18" charset="0"/>
                      </a:endParaRPr>
                    </a:p>
                  </a:txBody>
                  <a:tcPr marL="36000" marR="3600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nSpc>
                          <a:spcPct val="100000"/>
                        </a:lnSpc>
                        <a:spcAft>
                          <a:spcPts val="800"/>
                        </a:spcAft>
                      </a:pPr>
                      <a:r>
                        <a:rPr lang="de-DE" sz="900" i="1" dirty="0">
                          <a:effectLst/>
                          <a:latin typeface="Inria Sans" pitchFamily="2" charset="0"/>
                          <a:ea typeface="Calibri" panose="020F0502020204030204" pitchFamily="34" charset="0"/>
                          <a:cs typeface="Times New Roman" panose="02020603050405020304" pitchFamily="18" charset="0"/>
                        </a:rPr>
                        <a:t>Mode darf nicht zu teuer werden. Wenn alle nachhaltiger werden, gibt es weniger Preiskampf nach unten.</a:t>
                      </a:r>
                      <a:endParaRPr lang="en-US" sz="900" i="1" dirty="0">
                        <a:effectLst/>
                        <a:latin typeface="Inria Sans" pitchFamily="2" charset="0"/>
                        <a:ea typeface="Calibri" panose="020F0502020204030204" pitchFamily="34" charset="0"/>
                        <a:cs typeface="Times New Roman" panose="02020603050405020304" pitchFamily="18" charset="0"/>
                      </a:endParaRPr>
                    </a:p>
                  </a:txBody>
                  <a:tcPr marL="36000" marR="3600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85610654"/>
                  </a:ext>
                </a:extLst>
              </a:tr>
              <a:tr h="527383">
                <a:tc>
                  <a:txBody>
                    <a:bodyPr/>
                    <a:lstStyle/>
                    <a:p>
                      <a:pPr algn="ctr">
                        <a:lnSpc>
                          <a:spcPct val="107000"/>
                        </a:lnSpc>
                        <a:spcAft>
                          <a:spcPts val="800"/>
                        </a:spcAft>
                      </a:pP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Umweltschutz-organisation</a:t>
                      </a:r>
                    </a:p>
                  </a:txBody>
                  <a:tcPr marL="36000" marR="36000"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l" defTabSz="1391900" rtl="0" eaLnBrk="1" latinLnBrk="0" hangingPunct="1">
                        <a:lnSpc>
                          <a:spcPct val="100000"/>
                        </a:lnSpc>
                        <a:spcAft>
                          <a:spcPts val="800"/>
                        </a:spcAft>
                      </a:pPr>
                      <a:r>
                        <a:rPr lang="de-DE" sz="900" i="1" kern="1200" dirty="0">
                          <a:solidFill>
                            <a:schemeClr val="dk1"/>
                          </a:solidFill>
                          <a:effectLst/>
                          <a:latin typeface="Inria Sans" pitchFamily="2" charset="0"/>
                          <a:ea typeface="Calibri" panose="020F0502020204030204" pitchFamily="34" charset="0"/>
                          <a:cs typeface="Times New Roman" panose="02020603050405020304" pitchFamily="18" charset="0"/>
                        </a:rPr>
                        <a:t>Weniger Konsum an Kleidung, nachhaltige Kleidung herstellen</a:t>
                      </a:r>
                      <a:endParaRPr lang="en-US" sz="900" i="1" kern="1200" dirty="0">
                        <a:solidFill>
                          <a:schemeClr val="dk1"/>
                        </a:solidFill>
                        <a:effectLst/>
                        <a:latin typeface="Inria Sans" pitchFamily="2" charset="0"/>
                        <a:ea typeface="Calibri" panose="020F0502020204030204" pitchFamily="34" charset="0"/>
                        <a:cs typeface="Times New Roman" panose="02020603050405020304" pitchFamily="18" charset="0"/>
                      </a:endParaRPr>
                    </a:p>
                  </a:txBody>
                  <a:tcPr marL="36000" marR="3600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l" defTabSz="1391900" rtl="0" eaLnBrk="1" latinLnBrk="0" hangingPunct="1">
                        <a:lnSpc>
                          <a:spcPct val="100000"/>
                        </a:lnSpc>
                        <a:spcAft>
                          <a:spcPts val="800"/>
                        </a:spcAft>
                      </a:pPr>
                      <a:r>
                        <a:rPr lang="de-DE" sz="900" i="1" kern="1200" dirty="0">
                          <a:solidFill>
                            <a:schemeClr val="dk1"/>
                          </a:solidFill>
                          <a:effectLst/>
                          <a:latin typeface="Inria Sans" pitchFamily="2" charset="0"/>
                          <a:ea typeface="Calibri" panose="020F0502020204030204" pitchFamily="34" charset="0"/>
                          <a:cs typeface="Times New Roman" panose="02020603050405020304" pitchFamily="18" charset="0"/>
                        </a:rPr>
                        <a:t>„Es braucht insgesamt weniger Kleidung. Verkauft Kleidung, die länger hält und beendet kurzfristige Saisonmode.“</a:t>
                      </a:r>
                      <a:endParaRPr lang="en-US" sz="900" i="1" kern="1200" dirty="0">
                        <a:solidFill>
                          <a:schemeClr val="dk1"/>
                        </a:solidFill>
                        <a:effectLst/>
                        <a:latin typeface="Inria Sans" pitchFamily="2" charset="0"/>
                        <a:ea typeface="Calibri" panose="020F0502020204030204" pitchFamily="34" charset="0"/>
                        <a:cs typeface="Times New Roman" panose="02020603050405020304" pitchFamily="18" charset="0"/>
                      </a:endParaRPr>
                    </a:p>
                  </a:txBody>
                  <a:tcPr marL="36000" marR="3600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l" defTabSz="1391900" rtl="0" eaLnBrk="1" latinLnBrk="0" hangingPunct="1">
                        <a:lnSpc>
                          <a:spcPct val="100000"/>
                        </a:lnSpc>
                        <a:spcAft>
                          <a:spcPts val="800"/>
                        </a:spcAft>
                      </a:pPr>
                      <a:r>
                        <a:rPr lang="de-DE" sz="900" i="1" kern="1200" dirty="0">
                          <a:solidFill>
                            <a:schemeClr val="dk1"/>
                          </a:solidFill>
                          <a:effectLst/>
                          <a:latin typeface="Inria Sans" pitchFamily="2" charset="0"/>
                          <a:ea typeface="Calibri" panose="020F0502020204030204" pitchFamily="34" charset="0"/>
                          <a:cs typeface="Times New Roman" panose="02020603050405020304" pitchFamily="18" charset="0"/>
                        </a:rPr>
                        <a:t>Langlebige Kleidung verkaufen; weniger Trends</a:t>
                      </a:r>
                      <a:endParaRPr lang="en-US" sz="900" i="1" kern="1200" dirty="0">
                        <a:solidFill>
                          <a:schemeClr val="dk1"/>
                        </a:solidFill>
                        <a:effectLst/>
                        <a:latin typeface="Inria Sans" pitchFamily="2" charset="0"/>
                        <a:ea typeface="Calibri" panose="020F0502020204030204" pitchFamily="34" charset="0"/>
                        <a:cs typeface="Times New Roman" panose="02020603050405020304" pitchFamily="18" charset="0"/>
                      </a:endParaRPr>
                    </a:p>
                  </a:txBody>
                  <a:tcPr marL="36000" marR="36000" marT="0" marB="0" anchor="ctr">
                    <a:lnL w="635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79928240"/>
                  </a:ext>
                </a:extLst>
              </a:tr>
            </a:tbl>
          </a:graphicData>
        </a:graphic>
      </p:graphicFrame>
      <p:graphicFrame>
        <p:nvGraphicFramePr>
          <p:cNvPr id="8" name="Tabelle 7">
            <a:extLst>
              <a:ext uri="{FF2B5EF4-FFF2-40B4-BE49-F238E27FC236}">
                <a16:creationId xmlns:a16="http://schemas.microsoft.com/office/drawing/2014/main" id="{850924DA-0812-76C6-4673-B9B3E0C4B3CD}"/>
              </a:ext>
            </a:extLst>
          </p:cNvPr>
          <p:cNvGraphicFramePr>
            <a:graphicFrameLocks noGrp="1"/>
          </p:cNvGraphicFramePr>
          <p:nvPr>
            <p:extLst>
              <p:ext uri="{D42A27DB-BD31-4B8C-83A1-F6EECF244321}">
                <p14:modId xmlns:p14="http://schemas.microsoft.com/office/powerpoint/2010/main" val="1317979874"/>
              </p:ext>
            </p:extLst>
          </p:nvPr>
        </p:nvGraphicFramePr>
        <p:xfrm>
          <a:off x="386837" y="6560222"/>
          <a:ext cx="6783956" cy="1651932"/>
        </p:xfrm>
        <a:graphic>
          <a:graphicData uri="http://schemas.openxmlformats.org/drawingml/2006/table">
            <a:tbl>
              <a:tblPr firstRow="1" firstCol="1" bandRow="1">
                <a:tableStyleId>{5C22544A-7EE6-4342-B048-85BDC9FD1C3A}</a:tableStyleId>
              </a:tblPr>
              <a:tblGrid>
                <a:gridCol w="1546230">
                  <a:extLst>
                    <a:ext uri="{9D8B030D-6E8A-4147-A177-3AD203B41FA5}">
                      <a16:colId xmlns:a16="http://schemas.microsoft.com/office/drawing/2014/main" val="3190265302"/>
                    </a:ext>
                  </a:extLst>
                </a:gridCol>
                <a:gridCol w="1546230">
                  <a:extLst>
                    <a:ext uri="{9D8B030D-6E8A-4147-A177-3AD203B41FA5}">
                      <a16:colId xmlns:a16="http://schemas.microsoft.com/office/drawing/2014/main" val="761159586"/>
                    </a:ext>
                  </a:extLst>
                </a:gridCol>
                <a:gridCol w="3691496">
                  <a:extLst>
                    <a:ext uri="{9D8B030D-6E8A-4147-A177-3AD203B41FA5}">
                      <a16:colId xmlns:a16="http://schemas.microsoft.com/office/drawing/2014/main" val="3620492352"/>
                    </a:ext>
                  </a:extLst>
                </a:gridCol>
              </a:tblGrid>
              <a:tr h="169782">
                <a:tc>
                  <a:txBody>
                    <a:bodyPr/>
                    <a:lstStyle/>
                    <a:p>
                      <a:pPr algn="ctr">
                        <a:lnSpc>
                          <a:spcPct val="107000"/>
                        </a:lnSpc>
                        <a:spcAft>
                          <a:spcPts val="800"/>
                        </a:spcAft>
                      </a:pPr>
                      <a:r>
                        <a:rPr lang="de-DE" sz="900" b="1" dirty="0">
                          <a:solidFill>
                            <a:schemeClr val="tx1"/>
                          </a:solidFill>
                          <a:effectLst/>
                          <a:latin typeface="Inria Sans" pitchFamily="2" charset="0"/>
                          <a:ea typeface="Calibri" panose="020F0502020204030204" pitchFamily="34" charset="0"/>
                          <a:cs typeface="Times New Roman" panose="02020603050405020304" pitchFamily="18" charset="0"/>
                        </a:rPr>
                        <a:t>Interessengruppe 1</a:t>
                      </a:r>
                    </a:p>
                  </a:txBody>
                  <a:tcPr marL="68580" marR="68580" marT="0" marB="0" anchor="ctr">
                    <a:lnL w="9525"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900" b="1" dirty="0">
                          <a:solidFill>
                            <a:schemeClr val="tx1"/>
                          </a:solidFill>
                          <a:effectLst/>
                          <a:latin typeface="Inria Sans" pitchFamily="2" charset="0"/>
                          <a:ea typeface="Calibri" panose="020F0502020204030204" pitchFamily="34" charset="0"/>
                          <a:cs typeface="Times New Roman" panose="02020603050405020304" pitchFamily="18" charset="0"/>
                        </a:rPr>
                        <a:t>Interessengruppe 2</a:t>
                      </a:r>
                    </a:p>
                  </a:txBody>
                  <a:tcPr marL="68580" marR="6858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900" b="1" dirty="0">
                          <a:solidFill>
                            <a:schemeClr val="tx1"/>
                          </a:solidFill>
                          <a:effectLst/>
                          <a:latin typeface="Inria Sans" pitchFamily="2" charset="0"/>
                          <a:ea typeface="Calibri" panose="020F0502020204030204" pitchFamily="34" charset="0"/>
                          <a:cs typeface="Times New Roman" panose="02020603050405020304" pitchFamily="18" charset="0"/>
                        </a:rPr>
                        <a:t>Konflikt</a:t>
                      </a:r>
                    </a:p>
                  </a:txBody>
                  <a:tcPr marL="68580" marR="68580" marT="0" marB="0" anchor="ctr">
                    <a:lnL w="6350" cap="flat" cmpd="sng" algn="ctr">
                      <a:solidFill>
                        <a:schemeClr val="accent4"/>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81522691"/>
                  </a:ext>
                </a:extLst>
              </a:tr>
              <a:tr h="350180">
                <a:tc>
                  <a:txBody>
                    <a:bodyPr/>
                    <a:lstStyle/>
                    <a:p>
                      <a:pPr algn="ctr">
                        <a:lnSpc>
                          <a:spcPct val="107000"/>
                        </a:lnSpc>
                        <a:spcAft>
                          <a:spcPts val="800"/>
                        </a:spcAft>
                      </a:pP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Näher*innen</a:t>
                      </a:r>
                    </a:p>
                  </a:txBody>
                  <a:tcPr marL="68580" marR="68580" marT="0" marB="0" anchor="ctr">
                    <a:lnL w="9525"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Nice</a:t>
                      </a:r>
                    </a:p>
                  </a:txBody>
                  <a:tcPr marL="68580" marR="6858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900" b="1" i="1" dirty="0">
                          <a:effectLst/>
                          <a:latin typeface="Inria Sans" pitchFamily="2" charset="0"/>
                          <a:ea typeface="Calibri" panose="020F0502020204030204" pitchFamily="34" charset="0"/>
                          <a:cs typeface="Times New Roman" panose="02020603050405020304" pitchFamily="18" charset="0"/>
                        </a:rPr>
                        <a:t>Soziales vs. Wirtschaft</a:t>
                      </a:r>
                      <a:r>
                        <a:rPr lang="de-DE" sz="900" i="1" dirty="0">
                          <a:effectLst/>
                          <a:latin typeface="Inria Sans" pitchFamily="2" charset="0"/>
                          <a:ea typeface="Calibri" panose="020F0502020204030204" pitchFamily="34" charset="0"/>
                          <a:cs typeface="Times New Roman" panose="02020603050405020304" pitchFamily="18" charset="0"/>
                        </a:rPr>
                        <a:t>: </a:t>
                      </a:r>
                      <a:br>
                        <a:rPr lang="de-DE" sz="900" i="1" dirty="0">
                          <a:effectLst/>
                          <a:latin typeface="Inria Sans" pitchFamily="2" charset="0"/>
                          <a:ea typeface="Calibri" panose="020F0502020204030204" pitchFamily="34" charset="0"/>
                          <a:cs typeface="Times New Roman" panose="02020603050405020304" pitchFamily="18" charset="0"/>
                        </a:rPr>
                      </a:br>
                      <a:r>
                        <a:rPr lang="de-DE" sz="900" i="1" dirty="0">
                          <a:effectLst/>
                          <a:latin typeface="Inria Sans" pitchFamily="2" charset="0"/>
                          <a:ea typeface="Calibri" panose="020F0502020204030204" pitchFamily="34" charset="0"/>
                          <a:cs typeface="Times New Roman" panose="02020603050405020304" pitchFamily="18" charset="0"/>
                        </a:rPr>
                        <a:t>höhere Löhne vs. Gewinn erwirtschaften</a:t>
                      </a:r>
                      <a:endParaRPr lang="en-US" sz="900" i="1" dirty="0">
                        <a:effectLst/>
                        <a:latin typeface="Inria Sans" pitchFamily="2"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accent4"/>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645115734"/>
                  </a:ext>
                </a:extLst>
              </a:tr>
              <a:tr h="350180">
                <a:tc>
                  <a:txBody>
                    <a:bodyPr/>
                    <a:lstStyle/>
                    <a:p>
                      <a:pPr algn="ctr">
                        <a:lnSpc>
                          <a:spcPct val="107000"/>
                        </a:lnSpc>
                        <a:spcAft>
                          <a:spcPts val="800"/>
                        </a:spcAft>
                      </a:pP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Umweltbewusste*r Konsument*in</a:t>
                      </a:r>
                    </a:p>
                  </a:txBody>
                  <a:tcPr marL="68580" marR="68580" marT="0" marB="0" anchor="ctr">
                    <a:lnL w="9525"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Preisbewusste*r </a:t>
                      </a:r>
                      <a:b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b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Konsument*in </a:t>
                      </a:r>
                    </a:p>
                  </a:txBody>
                  <a:tcPr marL="68580" marR="6858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900" b="1" i="1" dirty="0">
                          <a:effectLst/>
                          <a:latin typeface="Inria Sans" pitchFamily="2" charset="0"/>
                          <a:ea typeface="Calibri" panose="020F0502020204030204" pitchFamily="34" charset="0"/>
                          <a:cs typeface="Times New Roman" panose="02020603050405020304" pitchFamily="18" charset="0"/>
                        </a:rPr>
                        <a:t>Ökologie vs. Wirtschaft/Soziales</a:t>
                      </a:r>
                      <a:r>
                        <a:rPr lang="de-DE" sz="900" i="1" dirty="0">
                          <a:effectLst/>
                          <a:latin typeface="Inria Sans" pitchFamily="2" charset="0"/>
                          <a:ea typeface="Calibri" panose="020F0502020204030204" pitchFamily="34" charset="0"/>
                          <a:cs typeface="Times New Roman" panose="02020603050405020304" pitchFamily="18" charset="0"/>
                        </a:rPr>
                        <a:t>: </a:t>
                      </a:r>
                      <a:br>
                        <a:rPr lang="de-DE" sz="900" i="1" dirty="0">
                          <a:effectLst/>
                          <a:latin typeface="Inria Sans" pitchFamily="2" charset="0"/>
                          <a:ea typeface="Calibri" panose="020F0502020204030204" pitchFamily="34" charset="0"/>
                          <a:cs typeface="Times New Roman" panose="02020603050405020304" pitchFamily="18" charset="0"/>
                        </a:rPr>
                      </a:br>
                      <a:r>
                        <a:rPr lang="de-DE" sz="900" i="1" dirty="0">
                          <a:effectLst/>
                          <a:latin typeface="Inria Sans" pitchFamily="2" charset="0"/>
                          <a:ea typeface="Calibri" panose="020F0502020204030204" pitchFamily="34" charset="0"/>
                          <a:cs typeface="Times New Roman" panose="02020603050405020304" pitchFamily="18" charset="0"/>
                        </a:rPr>
                        <a:t>nachhaltige Mode vs. günstige Mode / Teilhabe</a:t>
                      </a:r>
                      <a:endParaRPr lang="en-US" sz="900" i="1" dirty="0">
                        <a:effectLst/>
                        <a:latin typeface="Inria Sans" pitchFamily="2"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accent4"/>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419411081"/>
                  </a:ext>
                </a:extLst>
              </a:tr>
              <a:tr h="350180">
                <a:tc>
                  <a:txBody>
                    <a:bodyPr/>
                    <a:lstStyle/>
                    <a:p>
                      <a:pPr algn="ctr">
                        <a:lnSpc>
                          <a:spcPct val="107000"/>
                        </a:lnSpc>
                        <a:spcAft>
                          <a:spcPts val="800"/>
                        </a:spcAft>
                      </a:pP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Umweltschutzorganisation</a:t>
                      </a:r>
                    </a:p>
                  </a:txBody>
                  <a:tcPr marL="68580" marR="68580" marT="0" marB="0" anchor="ctr">
                    <a:lnL w="9525"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Nice</a:t>
                      </a:r>
                    </a:p>
                  </a:txBody>
                  <a:tcPr marL="68580" marR="6858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900" b="1" i="1" dirty="0">
                          <a:effectLst/>
                          <a:latin typeface="Inria Sans" pitchFamily="2" charset="0"/>
                          <a:ea typeface="Calibri" panose="020F0502020204030204" pitchFamily="34" charset="0"/>
                          <a:cs typeface="Times New Roman" panose="02020603050405020304" pitchFamily="18" charset="0"/>
                        </a:rPr>
                        <a:t>Ökologie vs. Wirtschaft:</a:t>
                      </a:r>
                      <a:r>
                        <a:rPr lang="de-DE" sz="900" i="1" dirty="0">
                          <a:effectLst/>
                          <a:latin typeface="Inria Sans" pitchFamily="2" charset="0"/>
                          <a:ea typeface="Calibri" panose="020F0502020204030204" pitchFamily="34" charset="0"/>
                          <a:cs typeface="Times New Roman" panose="02020603050405020304" pitchFamily="18" charset="0"/>
                        </a:rPr>
                        <a:t> </a:t>
                      </a:r>
                      <a:br>
                        <a:rPr lang="de-DE" sz="900" i="1" dirty="0">
                          <a:effectLst/>
                          <a:latin typeface="Inria Sans" pitchFamily="2" charset="0"/>
                          <a:ea typeface="Calibri" panose="020F0502020204030204" pitchFamily="34" charset="0"/>
                          <a:cs typeface="Times New Roman" panose="02020603050405020304" pitchFamily="18" charset="0"/>
                        </a:rPr>
                      </a:br>
                      <a:r>
                        <a:rPr lang="de-DE" sz="900" i="1" dirty="0">
                          <a:effectLst/>
                          <a:latin typeface="Inria Sans" pitchFamily="2" charset="0"/>
                          <a:ea typeface="Calibri" panose="020F0502020204030204" pitchFamily="34" charset="0"/>
                          <a:cs typeface="Times New Roman" panose="02020603050405020304" pitchFamily="18" charset="0"/>
                        </a:rPr>
                        <a:t>weniger Konsum vs. Modetrends </a:t>
                      </a:r>
                      <a:endParaRPr lang="en-US" sz="900" i="1" dirty="0">
                        <a:effectLst/>
                        <a:latin typeface="Inria Sans" pitchFamily="2"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accent4"/>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4056178504"/>
                  </a:ext>
                </a:extLst>
              </a:tr>
              <a:tr h="350180">
                <a:tc>
                  <a:txBody>
                    <a:bodyPr/>
                    <a:lstStyle/>
                    <a:p>
                      <a:pPr algn="ctr">
                        <a:lnSpc>
                          <a:spcPct val="107000"/>
                        </a:lnSpc>
                        <a:spcAft>
                          <a:spcPts val="800"/>
                        </a:spcAft>
                      </a:pP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Umweltschutzorganisation</a:t>
                      </a:r>
                    </a:p>
                  </a:txBody>
                  <a:tcPr marL="68580" marR="68580" marT="0" marB="0" anchor="ctr">
                    <a:lnL w="9525"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gn="ctr">
                        <a:lnSpc>
                          <a:spcPct val="107000"/>
                        </a:lnSpc>
                        <a:spcAft>
                          <a:spcPts val="800"/>
                        </a:spcAft>
                      </a:pP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Nice</a:t>
                      </a:r>
                    </a:p>
                  </a:txBody>
                  <a:tcPr marL="68580" marR="68580" marT="0" marB="0" anchor="ctr">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gn="ctr">
                        <a:lnSpc>
                          <a:spcPct val="107000"/>
                        </a:lnSpc>
                        <a:spcAft>
                          <a:spcPts val="800"/>
                        </a:spcAft>
                      </a:pPr>
                      <a:r>
                        <a:rPr lang="de-DE" sz="900" b="1" i="1" dirty="0">
                          <a:effectLst/>
                          <a:latin typeface="Inria Sans" pitchFamily="2" charset="0"/>
                          <a:ea typeface="Calibri" panose="020F0502020204030204" pitchFamily="34" charset="0"/>
                          <a:cs typeface="Times New Roman" panose="02020603050405020304" pitchFamily="18" charset="0"/>
                        </a:rPr>
                        <a:t>Ökologie </a:t>
                      </a:r>
                      <a:r>
                        <a:rPr lang="de-DE" sz="900" b="1" i="1" dirty="0" err="1">
                          <a:effectLst/>
                          <a:latin typeface="Inria Sans" pitchFamily="2" charset="0"/>
                          <a:ea typeface="Calibri" panose="020F0502020204030204" pitchFamily="34" charset="0"/>
                          <a:cs typeface="Times New Roman" panose="02020603050405020304" pitchFamily="18" charset="0"/>
                        </a:rPr>
                        <a:t>vs</a:t>
                      </a:r>
                      <a:r>
                        <a:rPr lang="de-DE" sz="900" b="1" i="1" dirty="0">
                          <a:effectLst/>
                          <a:latin typeface="Inria Sans" pitchFamily="2" charset="0"/>
                          <a:ea typeface="Calibri" panose="020F0502020204030204" pitchFamily="34" charset="0"/>
                          <a:cs typeface="Times New Roman" panose="02020603050405020304" pitchFamily="18" charset="0"/>
                        </a:rPr>
                        <a:t> Wirtschaft</a:t>
                      </a:r>
                      <a:r>
                        <a:rPr lang="de-DE" sz="900" i="1" dirty="0">
                          <a:effectLst/>
                          <a:latin typeface="Inria Sans" pitchFamily="2" charset="0"/>
                          <a:ea typeface="Calibri" panose="020F0502020204030204" pitchFamily="34" charset="0"/>
                          <a:cs typeface="Times New Roman" panose="02020603050405020304" pitchFamily="18" charset="0"/>
                        </a:rPr>
                        <a:t>: </a:t>
                      </a:r>
                      <a:br>
                        <a:rPr lang="de-DE" sz="900" i="1" dirty="0">
                          <a:effectLst/>
                          <a:latin typeface="Inria Sans" pitchFamily="2" charset="0"/>
                          <a:ea typeface="Calibri" panose="020F0502020204030204" pitchFamily="34" charset="0"/>
                          <a:cs typeface="Times New Roman" panose="02020603050405020304" pitchFamily="18" charset="0"/>
                        </a:rPr>
                      </a:br>
                      <a:r>
                        <a:rPr lang="de-DE" sz="900" i="1" dirty="0">
                          <a:effectLst/>
                          <a:latin typeface="Inria Sans" pitchFamily="2" charset="0"/>
                          <a:ea typeface="Calibri" panose="020F0502020204030204" pitchFamily="34" charset="0"/>
                          <a:cs typeface="Times New Roman" panose="02020603050405020304" pitchFamily="18" charset="0"/>
                        </a:rPr>
                        <a:t>echte Nachhaltigkeit und strenge Label vs. Marketing und Greenwashing</a:t>
                      </a:r>
                      <a:endParaRPr lang="en-US" sz="900" i="1" dirty="0">
                        <a:effectLst/>
                        <a:latin typeface="Inria Sans" pitchFamily="2"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accent4"/>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946655670"/>
                  </a:ext>
                </a:extLst>
              </a:tr>
            </a:tbl>
          </a:graphicData>
        </a:graphic>
      </p:graphicFrame>
      <p:grpSp>
        <p:nvGrpSpPr>
          <p:cNvPr id="21" name="Gruppieren 20">
            <a:extLst>
              <a:ext uri="{FF2B5EF4-FFF2-40B4-BE49-F238E27FC236}">
                <a16:creationId xmlns:a16="http://schemas.microsoft.com/office/drawing/2014/main" id="{EE24D3B9-DC1B-A177-3346-D14F6FDE864D}"/>
              </a:ext>
              <a:ext uri="{C183D7F6-B498-43B3-948B-1728B52AA6E4}">
                <adec:decorative xmlns:adec="http://schemas.microsoft.com/office/drawing/2017/decorative" val="1"/>
              </a:ext>
            </a:extLst>
          </p:cNvPr>
          <p:cNvGrpSpPr/>
          <p:nvPr/>
        </p:nvGrpSpPr>
        <p:grpSpPr>
          <a:xfrm>
            <a:off x="386837" y="8528925"/>
            <a:ext cx="6786000" cy="1216988"/>
            <a:chOff x="6582860" y="7517896"/>
            <a:chExt cx="9921480" cy="1625494"/>
          </a:xfrm>
        </p:grpSpPr>
        <p:sp>
          <p:nvSpPr>
            <p:cNvPr id="9" name="Gleichschenkliges Dreieck 8">
              <a:extLst>
                <a:ext uri="{FF2B5EF4-FFF2-40B4-BE49-F238E27FC236}">
                  <a16:creationId xmlns:a16="http://schemas.microsoft.com/office/drawing/2014/main" id="{D2EF78BA-5E6A-8C3B-D9A8-362D06AABE30}"/>
                </a:ext>
                <a:ext uri="{C183D7F6-B498-43B3-948B-1728B52AA6E4}">
                  <adec:decorative xmlns:adec="http://schemas.microsoft.com/office/drawing/2017/decorative" val="1"/>
                </a:ext>
              </a:extLst>
            </p:cNvPr>
            <p:cNvSpPr/>
            <p:nvPr/>
          </p:nvSpPr>
          <p:spPr>
            <a:xfrm>
              <a:off x="9210899" y="7608339"/>
              <a:ext cx="3733361" cy="1535051"/>
            </a:xfrm>
            <a:prstGeom prst="triangle">
              <a:avLst/>
            </a:prstGeom>
            <a:solidFill>
              <a:srgbClr val="EB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900" dirty="0">
                <a:solidFill>
                  <a:schemeClr val="bg1"/>
                </a:solidFill>
                <a:latin typeface="BundesSans Web Regular"/>
              </a:endParaRPr>
            </a:p>
          </p:txBody>
        </p:sp>
        <p:sp>
          <p:nvSpPr>
            <p:cNvPr id="15" name="Rechteck 14">
              <a:extLst>
                <a:ext uri="{FF2B5EF4-FFF2-40B4-BE49-F238E27FC236}">
                  <a16:creationId xmlns:a16="http://schemas.microsoft.com/office/drawing/2014/main" id="{C2105282-04DB-7658-1007-6101679E7DCD}"/>
                </a:ext>
              </a:extLst>
            </p:cNvPr>
            <p:cNvSpPr/>
            <p:nvPr/>
          </p:nvSpPr>
          <p:spPr>
            <a:xfrm>
              <a:off x="10536368" y="7793244"/>
              <a:ext cx="1082424" cy="308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r>
                <a:rPr lang="de-DE" sz="900" i="1" dirty="0">
                  <a:solidFill>
                    <a:schemeClr val="accent1"/>
                  </a:solidFill>
                  <a:latin typeface="Inria Sans" pitchFamily="2" charset="0"/>
                </a:rPr>
                <a:t>Soziales</a:t>
              </a:r>
            </a:p>
          </p:txBody>
        </p:sp>
        <p:sp>
          <p:nvSpPr>
            <p:cNvPr id="16" name="Rechteck 15">
              <a:extLst>
                <a:ext uri="{FF2B5EF4-FFF2-40B4-BE49-F238E27FC236}">
                  <a16:creationId xmlns:a16="http://schemas.microsoft.com/office/drawing/2014/main" id="{868A1481-31C7-D645-F89A-AAD45C966514}"/>
                </a:ext>
              </a:extLst>
            </p:cNvPr>
            <p:cNvSpPr/>
            <p:nvPr/>
          </p:nvSpPr>
          <p:spPr>
            <a:xfrm>
              <a:off x="9302968" y="8828170"/>
              <a:ext cx="1082424" cy="308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r>
                <a:rPr lang="de-DE" sz="900" i="1" dirty="0">
                  <a:solidFill>
                    <a:schemeClr val="accent1"/>
                  </a:solidFill>
                  <a:latin typeface="Inria Sans" pitchFamily="2" charset="0"/>
                </a:rPr>
                <a:t>Ökologie</a:t>
              </a:r>
            </a:p>
          </p:txBody>
        </p:sp>
        <p:sp>
          <p:nvSpPr>
            <p:cNvPr id="17" name="Rechteck 16">
              <a:extLst>
                <a:ext uri="{FF2B5EF4-FFF2-40B4-BE49-F238E27FC236}">
                  <a16:creationId xmlns:a16="http://schemas.microsoft.com/office/drawing/2014/main" id="{7E474477-7703-186B-4A1A-EA4FE6B33234}"/>
                </a:ext>
              </a:extLst>
            </p:cNvPr>
            <p:cNvSpPr/>
            <p:nvPr/>
          </p:nvSpPr>
          <p:spPr>
            <a:xfrm>
              <a:off x="11698105" y="8828171"/>
              <a:ext cx="1082424" cy="308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r>
                <a:rPr lang="de-DE" sz="900" i="1" dirty="0">
                  <a:solidFill>
                    <a:schemeClr val="accent1"/>
                  </a:solidFill>
                  <a:latin typeface="Inria Sans" pitchFamily="2" charset="0"/>
                </a:rPr>
                <a:t>Wirtschaft</a:t>
              </a:r>
            </a:p>
          </p:txBody>
        </p:sp>
        <p:sp>
          <p:nvSpPr>
            <p:cNvPr id="18" name="Rechteck 17">
              <a:extLst>
                <a:ext uri="{FF2B5EF4-FFF2-40B4-BE49-F238E27FC236}">
                  <a16:creationId xmlns:a16="http://schemas.microsoft.com/office/drawing/2014/main" id="{9CF17F5D-C364-D1BE-DAB4-B8C79AF3A293}"/>
                </a:ext>
              </a:extLst>
            </p:cNvPr>
            <p:cNvSpPr/>
            <p:nvPr/>
          </p:nvSpPr>
          <p:spPr>
            <a:xfrm>
              <a:off x="12770979" y="8600576"/>
              <a:ext cx="3733361" cy="389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de-DE" sz="900" i="1" dirty="0">
                  <a:solidFill>
                    <a:schemeClr val="tx1"/>
                  </a:solidFill>
                  <a:effectLst/>
                  <a:latin typeface="Inria Sans" pitchFamily="2" charset="0"/>
                  <a:ea typeface="Times New Roman" panose="02020603050405020304" pitchFamily="18" charset="0"/>
                </a:rPr>
                <a:t>Nice – Gewinn erzielen, Kleidung soll nicht zu teuer sein</a:t>
              </a:r>
              <a:endParaRPr lang="en-US" sz="900" i="1" dirty="0">
                <a:solidFill>
                  <a:schemeClr val="tx1"/>
                </a:solidFill>
                <a:effectLst/>
                <a:latin typeface="Inria Sans" pitchFamily="2" charset="0"/>
                <a:ea typeface="Times New Roman" panose="02020603050405020304" pitchFamily="18" charset="0"/>
              </a:endParaRPr>
            </a:p>
          </p:txBody>
        </p:sp>
        <p:sp>
          <p:nvSpPr>
            <p:cNvPr id="19" name="Rechteck 18">
              <a:extLst>
                <a:ext uri="{FF2B5EF4-FFF2-40B4-BE49-F238E27FC236}">
                  <a16:creationId xmlns:a16="http://schemas.microsoft.com/office/drawing/2014/main" id="{5F1FA08B-FEF0-F5C9-B0AE-2FC99431616C}"/>
                </a:ext>
              </a:extLst>
            </p:cNvPr>
            <p:cNvSpPr/>
            <p:nvPr/>
          </p:nvSpPr>
          <p:spPr>
            <a:xfrm>
              <a:off x="6582860" y="8647942"/>
              <a:ext cx="2653186" cy="389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r>
                <a:rPr lang="de-DE" sz="900" i="1" dirty="0">
                  <a:solidFill>
                    <a:schemeClr val="tx1"/>
                  </a:solidFill>
                  <a:effectLst/>
                  <a:latin typeface="Inria Sans" pitchFamily="2" charset="0"/>
                  <a:ea typeface="Times New Roman" panose="02020603050405020304" pitchFamily="18" charset="0"/>
                </a:rPr>
                <a:t>strengere Label, weniger Klamottenkonsum </a:t>
              </a:r>
              <a:endParaRPr lang="en-US" sz="900" i="1" dirty="0">
                <a:solidFill>
                  <a:schemeClr val="tx1"/>
                </a:solidFill>
                <a:effectLst/>
                <a:latin typeface="Inria Sans" pitchFamily="2" charset="0"/>
                <a:ea typeface="Times New Roman" panose="02020603050405020304" pitchFamily="18" charset="0"/>
              </a:endParaRPr>
            </a:p>
          </p:txBody>
        </p:sp>
        <p:sp>
          <p:nvSpPr>
            <p:cNvPr id="20" name="Rechteck 19">
              <a:extLst>
                <a:ext uri="{FF2B5EF4-FFF2-40B4-BE49-F238E27FC236}">
                  <a16:creationId xmlns:a16="http://schemas.microsoft.com/office/drawing/2014/main" id="{269EEBD3-1A9F-4554-5A6E-93AEDCFF409C}"/>
                </a:ext>
              </a:extLst>
            </p:cNvPr>
            <p:cNvSpPr/>
            <p:nvPr/>
          </p:nvSpPr>
          <p:spPr>
            <a:xfrm>
              <a:off x="11482433" y="7517896"/>
              <a:ext cx="4867328" cy="389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de-DE" sz="900" i="1" dirty="0">
                  <a:solidFill>
                    <a:schemeClr val="tx1"/>
                  </a:solidFill>
                  <a:effectLst/>
                  <a:latin typeface="Inria Sans" pitchFamily="2" charset="0"/>
                  <a:ea typeface="Times New Roman" panose="02020603050405020304" pitchFamily="18" charset="0"/>
                </a:rPr>
                <a:t>Näher*innen wollen faire Löhne; Konsument*innen mit wenig Geld wollen am Konsum teilhaben</a:t>
              </a:r>
              <a:endParaRPr lang="en-US" sz="900" i="1" dirty="0">
                <a:solidFill>
                  <a:schemeClr val="tx1"/>
                </a:solidFill>
                <a:effectLst/>
                <a:latin typeface="Inria Sans" pitchFamily="2" charset="0"/>
                <a:ea typeface="Times New Roman" panose="02020603050405020304" pitchFamily="18" charset="0"/>
              </a:endParaRPr>
            </a:p>
          </p:txBody>
        </p:sp>
      </p:grpSp>
    </p:spTree>
    <p:extLst>
      <p:ext uri="{BB962C8B-B14F-4D97-AF65-F5344CB8AC3E}">
        <p14:creationId xmlns:p14="http://schemas.microsoft.com/office/powerpoint/2010/main" val="31361416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a:xfrm>
            <a:off x="386837" y="344844"/>
            <a:ext cx="6786000" cy="887056"/>
          </a:xfrm>
        </p:spPr>
        <p:txBody>
          <a:bodyPr anchor="t"/>
          <a:lstStyle/>
          <a:p>
            <a:r>
              <a:rPr lang="de-DE" sz="2400" b="1" dirty="0">
                <a:latin typeface="Inria Sans" pitchFamily="2" charset="0"/>
              </a:rPr>
              <a:t>LM2 – Nachhaltigen Konsum fördern </a:t>
            </a:r>
            <a:br>
              <a:rPr lang="de-DE" sz="2400" b="1" dirty="0">
                <a:latin typeface="Inria Sans" pitchFamily="2" charset="0"/>
              </a:rPr>
            </a:br>
            <a:r>
              <a:rPr lang="de-DE" sz="2400" dirty="0">
                <a:latin typeface="Inria Sans" pitchFamily="2" charset="0"/>
              </a:rPr>
              <a:t>Lösungen</a:t>
            </a:r>
            <a:r>
              <a:rPr lang="de-DE" sz="2400" b="1" dirty="0">
                <a:latin typeface="Inria Sans" pitchFamily="2" charset="0"/>
              </a:rPr>
              <a:t> </a:t>
            </a:r>
            <a:r>
              <a:rPr lang="de-DE" sz="2400" dirty="0">
                <a:latin typeface="Inria Sans" pitchFamily="2" charset="0"/>
              </a:rPr>
              <a:t>Arbeitsblatt 4 (1/4)</a:t>
            </a: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41</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lang="de-DE" sz="1000" b="1" dirty="0">
                <a:latin typeface="Inria Sans" pitchFamily="2" charset="0"/>
              </a:rPr>
              <a:t>LM2</a:t>
            </a:r>
            <a:endParaRPr lang="de-DE" sz="1000" b="1" dirty="0">
              <a:solidFill>
                <a:srgbClr val="FFFFFF"/>
              </a:solidFill>
              <a:latin typeface="Inria Sans" pitchFamily="2" charset="0"/>
            </a:endParaRP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graphicFrame>
        <p:nvGraphicFramePr>
          <p:cNvPr id="9" name="Tabelle 8">
            <a:extLst>
              <a:ext uri="{FF2B5EF4-FFF2-40B4-BE49-F238E27FC236}">
                <a16:creationId xmlns:a16="http://schemas.microsoft.com/office/drawing/2014/main" id="{333FFE61-7AC0-AFD6-B4F6-AB83AC8EC6C0}"/>
              </a:ext>
            </a:extLst>
          </p:cNvPr>
          <p:cNvGraphicFramePr>
            <a:graphicFrameLocks noGrp="1"/>
          </p:cNvGraphicFramePr>
          <p:nvPr/>
        </p:nvGraphicFramePr>
        <p:xfrm>
          <a:off x="387860" y="1292230"/>
          <a:ext cx="6783960" cy="4079258"/>
        </p:xfrm>
        <a:graphic>
          <a:graphicData uri="http://schemas.openxmlformats.org/drawingml/2006/table">
            <a:tbl>
              <a:tblPr firstRow="1" firstCol="1" bandRow="1">
                <a:tableStyleId>{5C22544A-7EE6-4342-B048-85BDC9FD1C3A}</a:tableStyleId>
              </a:tblPr>
              <a:tblGrid>
                <a:gridCol w="1722975">
                  <a:extLst>
                    <a:ext uri="{9D8B030D-6E8A-4147-A177-3AD203B41FA5}">
                      <a16:colId xmlns:a16="http://schemas.microsoft.com/office/drawing/2014/main" val="1616022411"/>
                    </a:ext>
                  </a:extLst>
                </a:gridCol>
                <a:gridCol w="1722975">
                  <a:extLst>
                    <a:ext uri="{9D8B030D-6E8A-4147-A177-3AD203B41FA5}">
                      <a16:colId xmlns:a16="http://schemas.microsoft.com/office/drawing/2014/main" val="2531744115"/>
                    </a:ext>
                  </a:extLst>
                </a:gridCol>
                <a:gridCol w="1722975">
                  <a:extLst>
                    <a:ext uri="{9D8B030D-6E8A-4147-A177-3AD203B41FA5}">
                      <a16:colId xmlns:a16="http://schemas.microsoft.com/office/drawing/2014/main" val="869135047"/>
                    </a:ext>
                  </a:extLst>
                </a:gridCol>
                <a:gridCol w="323007">
                  <a:extLst>
                    <a:ext uri="{9D8B030D-6E8A-4147-A177-3AD203B41FA5}">
                      <a16:colId xmlns:a16="http://schemas.microsoft.com/office/drawing/2014/main" val="2687503716"/>
                    </a:ext>
                  </a:extLst>
                </a:gridCol>
                <a:gridCol w="323007">
                  <a:extLst>
                    <a:ext uri="{9D8B030D-6E8A-4147-A177-3AD203B41FA5}">
                      <a16:colId xmlns:a16="http://schemas.microsoft.com/office/drawing/2014/main" val="1662737022"/>
                    </a:ext>
                  </a:extLst>
                </a:gridCol>
                <a:gridCol w="323007">
                  <a:extLst>
                    <a:ext uri="{9D8B030D-6E8A-4147-A177-3AD203B41FA5}">
                      <a16:colId xmlns:a16="http://schemas.microsoft.com/office/drawing/2014/main" val="1233211114"/>
                    </a:ext>
                  </a:extLst>
                </a:gridCol>
                <a:gridCol w="323007">
                  <a:extLst>
                    <a:ext uri="{9D8B030D-6E8A-4147-A177-3AD203B41FA5}">
                      <a16:colId xmlns:a16="http://schemas.microsoft.com/office/drawing/2014/main" val="1317215247"/>
                    </a:ext>
                  </a:extLst>
                </a:gridCol>
                <a:gridCol w="323007">
                  <a:extLst>
                    <a:ext uri="{9D8B030D-6E8A-4147-A177-3AD203B41FA5}">
                      <a16:colId xmlns:a16="http://schemas.microsoft.com/office/drawing/2014/main" val="3532313206"/>
                    </a:ext>
                  </a:extLst>
                </a:gridCol>
              </a:tblGrid>
              <a:tr h="708027">
                <a:tc gridSpan="8">
                  <a:txBody>
                    <a:bodyPr/>
                    <a:lstStyle/>
                    <a:p>
                      <a:pPr marL="1254125" indent="-171450">
                        <a:lnSpc>
                          <a:spcPct val="110000"/>
                        </a:lnSpc>
                        <a:spcAft>
                          <a:spcPts val="60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Rechercheauftrag: </a:t>
                      </a:r>
                      <a:r>
                        <a:rPr lang="de-DE" sz="1100" b="0" dirty="0">
                          <a:solidFill>
                            <a:schemeClr val="tx1"/>
                          </a:solidFill>
                          <a:effectLst/>
                          <a:latin typeface="Inria Sans" pitchFamily="2" charset="0"/>
                          <a:ea typeface="Calibri" panose="020F0502020204030204" pitchFamily="34" charset="0"/>
                          <a:cs typeface="Times New Roman" panose="02020603050405020304" pitchFamily="18" charset="0"/>
                        </a:rPr>
                        <a:t>Was könnte Aisha tun, um ihre Situation zu verbessern? </a:t>
                      </a:r>
                    </a:p>
                    <a:p>
                      <a:pPr marL="1254125" indent="-171450">
                        <a:lnSpc>
                          <a:spcPct val="110000"/>
                        </a:lnSpc>
                        <a:spcAft>
                          <a:spcPts val="600"/>
                        </a:spcAft>
                      </a:pPr>
                      <a:r>
                        <a:rPr lang="de-DE" sz="1100" b="0" dirty="0">
                          <a:solidFill>
                            <a:schemeClr val="tx1"/>
                          </a:solidFill>
                          <a:effectLst/>
                          <a:latin typeface="Inria Sans" pitchFamily="2" charset="0"/>
                          <a:ea typeface="Calibri" panose="020F0502020204030204" pitchFamily="34" charset="0"/>
                          <a:cs typeface="Times New Roman" panose="02020603050405020304" pitchFamily="18" charset="0"/>
                        </a:rPr>
                        <a:t>Recherchiere zu Gewerkschaften.</a:t>
                      </a:r>
                    </a:p>
                    <a:p>
                      <a:pPr marL="1254125" indent="-171450">
                        <a:lnSpc>
                          <a:spcPct val="110000"/>
                        </a:lnSpc>
                        <a:spcAft>
                          <a:spcPts val="600"/>
                        </a:spcAft>
                        <a:buClr>
                          <a:schemeClr val="accent4"/>
                        </a:buClr>
                        <a:buFont typeface="Arial" panose="020B0604020202020204" pitchFamily="34" charset="0"/>
                        <a:buChar char="•"/>
                      </a:pPr>
                      <a:r>
                        <a:rPr lang="de-DE" sz="1100" b="0" dirty="0">
                          <a:solidFill>
                            <a:schemeClr val="tx1"/>
                          </a:solidFill>
                          <a:effectLst/>
                          <a:latin typeface="Inria Sans" pitchFamily="2" charset="0"/>
                          <a:ea typeface="Calibri" panose="020F0502020204030204" pitchFamily="34" charset="0"/>
                          <a:cs typeface="Times New Roman" panose="02020603050405020304" pitchFamily="18" charset="0"/>
                          <a:hlinkClick r:id="rId3"/>
                        </a:rPr>
                        <a:t>https://www.inkota.de/themen/kleidung-schuhe/kleidung/starke-arbeiterinnen</a:t>
                      </a:r>
                      <a:endParaRPr lang="de-DE" sz="1100" b="0" dirty="0">
                        <a:solidFill>
                          <a:schemeClr val="tx1"/>
                        </a:solidFill>
                        <a:effectLst/>
                        <a:latin typeface="Inria Sans" pitchFamily="2" charset="0"/>
                        <a:ea typeface="Calibri" panose="020F0502020204030204" pitchFamily="34" charset="0"/>
                        <a:cs typeface="Times New Roman" panose="02020603050405020304" pitchFamily="18" charset="0"/>
                      </a:endParaRPr>
                    </a:p>
                    <a:p>
                      <a:pPr marL="1254125" indent="-171450">
                        <a:lnSpc>
                          <a:spcPct val="110000"/>
                        </a:lnSpc>
                        <a:spcAft>
                          <a:spcPts val="600"/>
                        </a:spcAft>
                        <a:buClr>
                          <a:schemeClr val="accent4"/>
                        </a:buClr>
                        <a:buFont typeface="Arial" panose="020B0604020202020204" pitchFamily="34" charset="0"/>
                        <a:buChar char="•"/>
                      </a:pPr>
                      <a:r>
                        <a:rPr lang="de-DE" sz="1100" b="0" dirty="0">
                          <a:solidFill>
                            <a:schemeClr val="tx1"/>
                          </a:solidFill>
                          <a:effectLst/>
                          <a:latin typeface="Inria Sans" pitchFamily="2" charset="0"/>
                          <a:ea typeface="Calibri" panose="020F0502020204030204" pitchFamily="34" charset="0"/>
                          <a:cs typeface="Times New Roman" panose="02020603050405020304" pitchFamily="18" charset="0"/>
                          <a:hlinkClick r:id="rId4"/>
                        </a:rPr>
                        <a:t>https://www.amnesty.de/informieren/amnesty-journal/bangladesch-modeindustrie-arbeitsbedingungen-interview-kalpona-akter</a:t>
                      </a:r>
                      <a:r>
                        <a:rPr lang="de-DE" sz="1100" b="0" dirty="0">
                          <a:solidFill>
                            <a:schemeClr val="tx1"/>
                          </a:solidFill>
                          <a:effectLst/>
                          <a:latin typeface="Inria Sans" pitchFamily="2" charset="0"/>
                          <a:ea typeface="Calibri" panose="020F0502020204030204" pitchFamily="34" charset="0"/>
                          <a:cs typeface="Times New Roman" panose="02020603050405020304" pitchFamily="18" charset="0"/>
                        </a:rPr>
                        <a:t> </a:t>
                      </a: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ctr">
                        <a:lnSpc>
                          <a:spcPct val="110000"/>
                        </a:lnSpc>
                        <a:spcAft>
                          <a:spcPts val="60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ctr">
                        <a:lnSpc>
                          <a:spcPct val="110000"/>
                        </a:lnSpc>
                        <a:spcAft>
                          <a:spcPts val="60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ctr">
                        <a:lnSpc>
                          <a:spcPct val="110000"/>
                        </a:lnSpc>
                        <a:spcAft>
                          <a:spcPts val="60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9051261"/>
                  </a:ext>
                </a:extLst>
              </a:tr>
              <a:tr h="708027">
                <a:tc>
                  <a:txBody>
                    <a:bodyPr/>
                    <a:lstStyle/>
                    <a:p>
                      <a:pPr algn="ctr">
                        <a:lnSpc>
                          <a:spcPct val="110000"/>
                        </a:lnSpc>
                        <a:spcAft>
                          <a:spcPts val="600"/>
                        </a:spcAft>
                      </a:pPr>
                      <a:r>
                        <a:rPr lang="de-DE" sz="1100" b="1" dirty="0">
                          <a:solidFill>
                            <a:schemeClr val="tx1"/>
                          </a:solidFill>
                          <a:effectLst/>
                          <a:latin typeface="Inria Sans" pitchFamily="2" charset="0"/>
                          <a:cs typeface="Times New Roman" panose="02020603050405020304" pitchFamily="18" charset="0"/>
                        </a:rPr>
                        <a:t>Was sind die Ziele von Aisha?</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10000"/>
                        </a:lnSpc>
                        <a:spcAft>
                          <a:spcPts val="60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Welche Forderungen formuliert Aisha?</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10000"/>
                        </a:lnSpc>
                        <a:spcAft>
                          <a:spcPts val="60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Was könnte Aisha tun?</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gridSpan="5">
                  <a:txBody>
                    <a:bodyPr/>
                    <a:lstStyle/>
                    <a:p>
                      <a:pPr algn="ctr">
                        <a:lnSpc>
                          <a:spcPct val="110000"/>
                        </a:lnSpc>
                        <a:spcAft>
                          <a:spcPts val="60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Formuliere ein Motto für deine Persona.</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60788550"/>
                  </a:ext>
                </a:extLst>
              </a:tr>
              <a:tr h="1620000">
                <a:tc>
                  <a:txBody>
                    <a:bodyPr/>
                    <a:lstStyle/>
                    <a:p>
                      <a:pPr algn="ctr">
                        <a:lnSpc>
                          <a:spcPct val="107000"/>
                        </a:lnSpc>
                        <a:spcAft>
                          <a:spcPts val="800"/>
                        </a:spcAft>
                      </a:pPr>
                      <a:r>
                        <a:rPr lang="de-DE" sz="1100" b="0" i="1" dirty="0">
                          <a:solidFill>
                            <a:schemeClr val="tx1"/>
                          </a:solidFill>
                          <a:effectLst/>
                          <a:latin typeface="Inria Sans" pitchFamily="2" charset="0"/>
                          <a:ea typeface="Calibri" panose="020F0502020204030204" pitchFamily="34" charset="0"/>
                          <a:cs typeface="Times New Roman" panose="02020603050405020304" pitchFamily="18" charset="0"/>
                        </a:rPr>
                        <a:t>Faire Löhne, </a:t>
                      </a:r>
                      <a:br>
                        <a:rPr lang="de-DE" sz="1100" b="0" i="1" dirty="0">
                          <a:solidFill>
                            <a:schemeClr val="tx1"/>
                          </a:solidFill>
                          <a:effectLst/>
                          <a:latin typeface="Inria Sans" pitchFamily="2" charset="0"/>
                          <a:ea typeface="Calibri" panose="020F0502020204030204" pitchFamily="34" charset="0"/>
                          <a:cs typeface="Times New Roman" panose="02020603050405020304" pitchFamily="18" charset="0"/>
                        </a:rPr>
                      </a:br>
                      <a:r>
                        <a:rPr lang="de-DE" sz="1100" b="0" i="1" dirty="0">
                          <a:solidFill>
                            <a:schemeClr val="tx1"/>
                          </a:solidFill>
                          <a:effectLst/>
                          <a:latin typeface="Inria Sans" pitchFamily="2" charset="0"/>
                          <a:ea typeface="Calibri" panose="020F0502020204030204" pitchFamily="34" charset="0"/>
                          <a:cs typeface="Times New Roman" panose="02020603050405020304" pitchFamily="18" charset="0"/>
                        </a:rPr>
                        <a:t>sichere Arbeit</a:t>
                      </a:r>
                      <a:endParaRPr lang="en-US" sz="1100" b="0" i="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9525" marR="9525" marT="9525" marB="9525"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1100" b="0" i="1" dirty="0">
                          <a:solidFill>
                            <a:schemeClr val="tx1"/>
                          </a:solidFill>
                          <a:effectLst/>
                          <a:latin typeface="Inria Sans" pitchFamily="2" charset="0"/>
                          <a:ea typeface="Calibri" panose="020F0502020204030204" pitchFamily="34" charset="0"/>
                          <a:cs typeface="Times New Roman" panose="02020603050405020304" pitchFamily="18" charset="0"/>
                        </a:rPr>
                        <a:t>Existenzsichernde Löhne (200 €/Monat)</a:t>
                      </a:r>
                      <a:endParaRPr lang="en-US" sz="1100" b="0" i="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9525" marR="9525" marT="9525" marB="9525"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07000"/>
                        </a:lnSpc>
                        <a:spcAft>
                          <a:spcPts val="800"/>
                        </a:spcAft>
                      </a:pPr>
                      <a:r>
                        <a:rPr lang="de-DE" sz="1100" b="0" i="1" dirty="0">
                          <a:solidFill>
                            <a:schemeClr val="tx1"/>
                          </a:solidFill>
                          <a:effectLst/>
                          <a:latin typeface="Inria Sans" pitchFamily="2" charset="0"/>
                          <a:ea typeface="Calibri" panose="020F0502020204030204" pitchFamily="34" charset="0"/>
                          <a:cs typeface="Times New Roman" panose="02020603050405020304" pitchFamily="18" charset="0"/>
                        </a:rPr>
                        <a:t>Gewerkschaft gründen, Streik organisieren</a:t>
                      </a:r>
                      <a:endParaRPr lang="en-US" sz="1100" b="0" i="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9525" marR="9525" marT="9525" marB="9525"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gridSpan="5">
                  <a:txBody>
                    <a:bodyPr/>
                    <a:lstStyle/>
                    <a:p>
                      <a:pPr algn="ctr">
                        <a:lnSpc>
                          <a:spcPct val="110000"/>
                        </a:lnSpc>
                        <a:spcAft>
                          <a:spcPts val="600"/>
                        </a:spcAft>
                      </a:pPr>
                      <a:r>
                        <a:rPr lang="de-DE" sz="1100" b="0" i="1" dirty="0">
                          <a:solidFill>
                            <a:schemeClr val="tx1"/>
                          </a:solidFill>
                          <a:effectLst/>
                          <a:latin typeface="Inria Sans" pitchFamily="2" charset="0"/>
                          <a:ea typeface="Calibri" panose="020F0502020204030204" pitchFamily="34" charset="0"/>
                          <a:cs typeface="Times New Roman" panose="02020603050405020304" pitchFamily="18" charset="0"/>
                        </a:rPr>
                        <a:t>„Ich nähe eure Klamotten – aber ich kann mir keine leisten.“</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266912104"/>
                  </a:ext>
                </a:extLst>
              </a:tr>
              <a:tr h="468000">
                <a:tc gridSpan="3">
                  <a:txBody>
                    <a:bodyPr/>
                    <a:lstStyle/>
                    <a:p>
                      <a:pPr>
                        <a:lnSpc>
                          <a:spcPct val="110000"/>
                        </a:lnSpc>
                        <a:spcAft>
                          <a:spcPts val="60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Wie groß ist der Einfluss der Persona, eine wirkliche Verbesserung der Situation zu erzielen? Schätze und vergebe 1 bis 5 Punkte (1 = wenig Einfluss, 5 = sehr viel Einfluss).</a:t>
                      </a: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nSpc>
                          <a:spcPct val="110000"/>
                        </a:lnSpc>
                        <a:spcAft>
                          <a:spcPts val="600"/>
                        </a:spcAft>
                      </a:pPr>
                      <a:endParaRPr lang="de-DE" sz="11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nSpc>
                          <a:spcPct val="110000"/>
                        </a:lnSpc>
                        <a:spcAft>
                          <a:spcPts val="600"/>
                        </a:spcAft>
                      </a:pPr>
                      <a:endParaRPr lang="de-DE" sz="11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10000"/>
                        </a:lnSpc>
                        <a:spcAft>
                          <a:spcPts val="600"/>
                        </a:spcAft>
                      </a:pPr>
                      <a:r>
                        <a:rPr lang="de-DE" sz="1000" b="0" dirty="0">
                          <a:effectLst/>
                          <a:latin typeface="Inria Sans" pitchFamily="2" charset="0"/>
                          <a:ea typeface="Calibri" panose="020F0502020204030204" pitchFamily="34" charset="0"/>
                          <a:cs typeface="Times New Roman" panose="02020603050405020304" pitchFamily="18" charset="0"/>
                        </a:rPr>
                        <a:t>1</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accent3">
                        <a:lumMod val="20000"/>
                        <a:lumOff val="80000"/>
                      </a:schemeClr>
                    </a:solidFill>
                  </a:tcPr>
                </a:tc>
                <a:tc>
                  <a:txBody>
                    <a:bodyPr/>
                    <a:lstStyle/>
                    <a:p>
                      <a:pPr algn="ctr">
                        <a:lnSpc>
                          <a:spcPct val="110000"/>
                        </a:lnSpc>
                        <a:spcAft>
                          <a:spcPts val="600"/>
                        </a:spcAft>
                      </a:pPr>
                      <a:r>
                        <a:rPr lang="de-DE" sz="1000" b="0" dirty="0">
                          <a:effectLst/>
                          <a:latin typeface="Inria Sans" pitchFamily="2" charset="0"/>
                          <a:ea typeface="Calibri" panose="020F0502020204030204" pitchFamily="34" charset="0"/>
                          <a:cs typeface="Times New Roman" panose="02020603050405020304" pitchFamily="18" charset="0"/>
                        </a:rPr>
                        <a:t>2</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10000"/>
                        </a:lnSpc>
                        <a:spcAft>
                          <a:spcPts val="600"/>
                        </a:spcAft>
                      </a:pPr>
                      <a:r>
                        <a:rPr lang="de-DE" sz="1000" b="0" dirty="0">
                          <a:effectLst/>
                          <a:latin typeface="Inria Sans" pitchFamily="2" charset="0"/>
                          <a:ea typeface="Calibri" panose="020F0502020204030204" pitchFamily="34" charset="0"/>
                          <a:cs typeface="Times New Roman" panose="02020603050405020304" pitchFamily="18" charset="0"/>
                        </a:rPr>
                        <a:t>3</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10000"/>
                        </a:lnSpc>
                        <a:spcAft>
                          <a:spcPts val="600"/>
                        </a:spcAft>
                      </a:pPr>
                      <a:r>
                        <a:rPr lang="de-DE" sz="1000" b="0" dirty="0">
                          <a:effectLst/>
                          <a:latin typeface="Inria Sans" pitchFamily="2" charset="0"/>
                          <a:ea typeface="Calibri" panose="020F0502020204030204" pitchFamily="34" charset="0"/>
                          <a:cs typeface="Times New Roman" panose="02020603050405020304" pitchFamily="18" charset="0"/>
                        </a:rPr>
                        <a:t>4</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10000"/>
                        </a:lnSpc>
                        <a:spcAft>
                          <a:spcPts val="600"/>
                        </a:spcAft>
                      </a:pPr>
                      <a:r>
                        <a:rPr lang="de-DE" sz="1000" b="0" dirty="0">
                          <a:effectLst/>
                          <a:latin typeface="Inria Sans" pitchFamily="2" charset="0"/>
                          <a:ea typeface="Calibri" panose="020F0502020204030204" pitchFamily="34" charset="0"/>
                          <a:cs typeface="Times New Roman" panose="02020603050405020304" pitchFamily="18" charset="0"/>
                        </a:rPr>
                        <a:t>5</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912309945"/>
                  </a:ext>
                </a:extLst>
              </a:tr>
            </a:tbl>
          </a:graphicData>
        </a:graphic>
      </p:graphicFrame>
      <p:graphicFrame>
        <p:nvGraphicFramePr>
          <p:cNvPr id="19" name="Tabelle 18">
            <a:extLst>
              <a:ext uri="{FF2B5EF4-FFF2-40B4-BE49-F238E27FC236}">
                <a16:creationId xmlns:a16="http://schemas.microsoft.com/office/drawing/2014/main" id="{B1CA5508-8D7D-BF43-2725-1FAA93EBB67D}"/>
              </a:ext>
            </a:extLst>
          </p:cNvPr>
          <p:cNvGraphicFramePr>
            <a:graphicFrameLocks noGrp="1"/>
          </p:cNvGraphicFramePr>
          <p:nvPr/>
        </p:nvGraphicFramePr>
        <p:xfrm>
          <a:off x="387860" y="5525603"/>
          <a:ext cx="6783956" cy="4187462"/>
        </p:xfrm>
        <a:graphic>
          <a:graphicData uri="http://schemas.openxmlformats.org/drawingml/2006/table">
            <a:tbl>
              <a:tblPr firstRow="1" firstCol="1" bandRow="1">
                <a:tableStyleId>{5C22544A-7EE6-4342-B048-85BDC9FD1C3A}</a:tableStyleId>
              </a:tblPr>
              <a:tblGrid>
                <a:gridCol w="1695989">
                  <a:extLst>
                    <a:ext uri="{9D8B030D-6E8A-4147-A177-3AD203B41FA5}">
                      <a16:colId xmlns:a16="http://schemas.microsoft.com/office/drawing/2014/main" val="1616022411"/>
                    </a:ext>
                  </a:extLst>
                </a:gridCol>
                <a:gridCol w="1695989">
                  <a:extLst>
                    <a:ext uri="{9D8B030D-6E8A-4147-A177-3AD203B41FA5}">
                      <a16:colId xmlns:a16="http://schemas.microsoft.com/office/drawing/2014/main" val="2531744115"/>
                    </a:ext>
                  </a:extLst>
                </a:gridCol>
                <a:gridCol w="1695989">
                  <a:extLst>
                    <a:ext uri="{9D8B030D-6E8A-4147-A177-3AD203B41FA5}">
                      <a16:colId xmlns:a16="http://schemas.microsoft.com/office/drawing/2014/main" val="869135047"/>
                    </a:ext>
                  </a:extLst>
                </a:gridCol>
                <a:gridCol w="339198">
                  <a:extLst>
                    <a:ext uri="{9D8B030D-6E8A-4147-A177-3AD203B41FA5}">
                      <a16:colId xmlns:a16="http://schemas.microsoft.com/office/drawing/2014/main" val="2687503716"/>
                    </a:ext>
                  </a:extLst>
                </a:gridCol>
                <a:gridCol w="339198">
                  <a:extLst>
                    <a:ext uri="{9D8B030D-6E8A-4147-A177-3AD203B41FA5}">
                      <a16:colId xmlns:a16="http://schemas.microsoft.com/office/drawing/2014/main" val="3103460619"/>
                    </a:ext>
                  </a:extLst>
                </a:gridCol>
                <a:gridCol w="339197">
                  <a:extLst>
                    <a:ext uri="{9D8B030D-6E8A-4147-A177-3AD203B41FA5}">
                      <a16:colId xmlns:a16="http://schemas.microsoft.com/office/drawing/2014/main" val="498657504"/>
                    </a:ext>
                  </a:extLst>
                </a:gridCol>
                <a:gridCol w="339198">
                  <a:extLst>
                    <a:ext uri="{9D8B030D-6E8A-4147-A177-3AD203B41FA5}">
                      <a16:colId xmlns:a16="http://schemas.microsoft.com/office/drawing/2014/main" val="673119724"/>
                    </a:ext>
                  </a:extLst>
                </a:gridCol>
                <a:gridCol w="339198">
                  <a:extLst>
                    <a:ext uri="{9D8B030D-6E8A-4147-A177-3AD203B41FA5}">
                      <a16:colId xmlns:a16="http://schemas.microsoft.com/office/drawing/2014/main" val="6086397"/>
                    </a:ext>
                  </a:extLst>
                </a:gridCol>
              </a:tblGrid>
              <a:tr h="708027">
                <a:tc gridSpan="8">
                  <a:txBody>
                    <a:bodyPr/>
                    <a:lstStyle/>
                    <a:p>
                      <a:pPr marL="1079500" indent="3175">
                        <a:lnSpc>
                          <a:spcPct val="110000"/>
                        </a:lnSpc>
                        <a:spcAft>
                          <a:spcPts val="60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Rechercheauftrag: </a:t>
                      </a:r>
                      <a:r>
                        <a:rPr lang="de-DE" sz="1100" b="0" dirty="0">
                          <a:solidFill>
                            <a:schemeClr val="tx1"/>
                          </a:solidFill>
                          <a:effectLst/>
                          <a:latin typeface="Inria Sans" pitchFamily="2" charset="0"/>
                          <a:ea typeface="Calibri" panose="020F0502020204030204" pitchFamily="34" charset="0"/>
                          <a:cs typeface="Times New Roman" panose="02020603050405020304" pitchFamily="18" charset="0"/>
                        </a:rPr>
                        <a:t>Wie viel kostet ein Fairtrade T-Shirt im Vergleich zu einem Fast-Fashion T-Shirt?</a:t>
                      </a:r>
                    </a:p>
                    <a:p>
                      <a:pPr marL="1079500" indent="3175">
                        <a:lnSpc>
                          <a:spcPct val="110000"/>
                        </a:lnSpc>
                        <a:spcAft>
                          <a:spcPts val="600"/>
                        </a:spcAft>
                      </a:pPr>
                      <a:r>
                        <a:rPr lang="de-DE" sz="1100" b="0" dirty="0">
                          <a:solidFill>
                            <a:schemeClr val="tx1"/>
                          </a:solidFill>
                          <a:effectLst/>
                          <a:latin typeface="Inria Sans" pitchFamily="2" charset="0"/>
                          <a:ea typeface="Calibri" panose="020F0502020204030204" pitchFamily="34" charset="0"/>
                          <a:cs typeface="Times New Roman" panose="02020603050405020304" pitchFamily="18" charset="0"/>
                        </a:rPr>
                        <a:t>Informiere dich, was Verbraucher*innen tun können. </a:t>
                      </a:r>
                    </a:p>
                    <a:p>
                      <a:pPr marL="1254125" indent="-171450">
                        <a:lnSpc>
                          <a:spcPct val="110000"/>
                        </a:lnSpc>
                        <a:spcAft>
                          <a:spcPts val="600"/>
                        </a:spcAft>
                        <a:buClr>
                          <a:schemeClr val="accent4"/>
                        </a:buClr>
                        <a:buFont typeface="Arial" panose="020B0604020202020204" pitchFamily="34" charset="0"/>
                        <a:buChar char="•"/>
                      </a:pPr>
                      <a:r>
                        <a:rPr lang="de-DE" sz="1100" b="0" dirty="0">
                          <a:solidFill>
                            <a:schemeClr val="tx1"/>
                          </a:solidFill>
                          <a:effectLst/>
                          <a:latin typeface="Inria Sans" pitchFamily="2" charset="0"/>
                          <a:ea typeface="Calibri" panose="020F0502020204030204" pitchFamily="34" charset="0"/>
                          <a:cs typeface="Times New Roman" panose="02020603050405020304" pitchFamily="18" charset="0"/>
                          <a:hlinkClick r:id="rId5"/>
                        </a:rPr>
                        <a:t>https://www.umweltbundesamt.de/umwelttipps-fuer-den-alltag/haushalt-wohnen/bekleidung#gewusst-wie</a:t>
                      </a:r>
                      <a:r>
                        <a:rPr lang="de-DE" sz="1100" b="0" dirty="0">
                          <a:solidFill>
                            <a:schemeClr val="tx1"/>
                          </a:solidFill>
                          <a:effectLst/>
                          <a:latin typeface="Inria Sans" pitchFamily="2" charset="0"/>
                          <a:ea typeface="Calibri" panose="020F0502020204030204" pitchFamily="34" charset="0"/>
                          <a:cs typeface="Times New Roman" panose="02020603050405020304" pitchFamily="18" charset="0"/>
                        </a:rPr>
                        <a:t> </a:t>
                      </a:r>
                      <a:br>
                        <a:rPr lang="de-DE" sz="1100" b="0" dirty="0">
                          <a:solidFill>
                            <a:schemeClr val="tx1"/>
                          </a:solidFill>
                          <a:effectLst/>
                          <a:latin typeface="Inria Sans" pitchFamily="2" charset="0"/>
                          <a:ea typeface="Calibri" panose="020F0502020204030204" pitchFamily="34" charset="0"/>
                          <a:cs typeface="Times New Roman" panose="02020603050405020304" pitchFamily="18" charset="0"/>
                        </a:rPr>
                      </a:b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ctr">
                        <a:lnSpc>
                          <a:spcPct val="110000"/>
                        </a:lnSpc>
                        <a:spcAft>
                          <a:spcPts val="60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ctr">
                        <a:lnSpc>
                          <a:spcPct val="110000"/>
                        </a:lnSpc>
                        <a:spcAft>
                          <a:spcPts val="60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ctr">
                        <a:lnSpc>
                          <a:spcPct val="110000"/>
                        </a:lnSpc>
                        <a:spcAft>
                          <a:spcPts val="60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9051261"/>
                  </a:ext>
                </a:extLst>
              </a:tr>
              <a:tr h="708027">
                <a:tc>
                  <a:txBody>
                    <a:bodyPr/>
                    <a:lstStyle/>
                    <a:p>
                      <a:pPr algn="ctr">
                        <a:lnSpc>
                          <a:spcPct val="110000"/>
                        </a:lnSpc>
                        <a:spcAft>
                          <a:spcPts val="600"/>
                        </a:spcAft>
                      </a:pPr>
                      <a:r>
                        <a:rPr lang="de-DE" sz="1100" b="1" dirty="0">
                          <a:solidFill>
                            <a:schemeClr val="tx1"/>
                          </a:solidFill>
                          <a:effectLst/>
                          <a:latin typeface="Inria Sans" pitchFamily="2" charset="0"/>
                          <a:cs typeface="Times New Roman" panose="02020603050405020304" pitchFamily="18" charset="0"/>
                        </a:rPr>
                        <a:t>Was sind die Ziele von Tom?</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10000"/>
                        </a:lnSpc>
                        <a:spcAft>
                          <a:spcPts val="60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Welche Forderungen formuliert Tom?</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10000"/>
                        </a:lnSpc>
                        <a:spcAft>
                          <a:spcPts val="60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Was könnte Tom tun?</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gridSpan="5">
                  <a:txBody>
                    <a:bodyPr/>
                    <a:lstStyle/>
                    <a:p>
                      <a:pPr algn="ctr">
                        <a:lnSpc>
                          <a:spcPct val="110000"/>
                        </a:lnSpc>
                        <a:spcAft>
                          <a:spcPts val="60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Formuliere ein Motto für deine Persona.</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60788550"/>
                  </a:ext>
                </a:extLst>
              </a:tr>
              <a:tr h="1620000">
                <a:tc>
                  <a:txBody>
                    <a:bodyPr/>
                    <a:lstStyle/>
                    <a:p>
                      <a:pPr marL="0" algn="ctr" defTabSz="1391900" rtl="0" eaLnBrk="1" latinLnBrk="0" hangingPunct="1">
                        <a:lnSpc>
                          <a:spcPct val="107000"/>
                        </a:lnSpc>
                        <a:spcAft>
                          <a:spcPts val="800"/>
                        </a:spcAft>
                      </a:pPr>
                      <a:r>
                        <a:rPr lang="de-DE" sz="1100" b="0" i="1" kern="1200" dirty="0">
                          <a:solidFill>
                            <a:schemeClr val="tx1"/>
                          </a:solidFill>
                          <a:effectLst/>
                          <a:latin typeface="Inria Sans" pitchFamily="2" charset="0"/>
                          <a:ea typeface="Calibri" panose="020F0502020204030204" pitchFamily="34" charset="0"/>
                          <a:cs typeface="Times New Roman" panose="02020603050405020304" pitchFamily="18" charset="0"/>
                        </a:rPr>
                        <a:t>Günstige &amp; </a:t>
                      </a:r>
                      <a:br>
                        <a:rPr lang="de-DE" sz="1100" b="0" i="1" kern="1200" dirty="0">
                          <a:solidFill>
                            <a:schemeClr val="tx1"/>
                          </a:solidFill>
                          <a:effectLst/>
                          <a:latin typeface="Inria Sans" pitchFamily="2" charset="0"/>
                          <a:ea typeface="Calibri" panose="020F0502020204030204" pitchFamily="34" charset="0"/>
                          <a:cs typeface="Times New Roman" panose="02020603050405020304" pitchFamily="18" charset="0"/>
                        </a:rPr>
                      </a:br>
                      <a:r>
                        <a:rPr lang="de-DE" sz="1100" b="0" i="1" kern="1200" dirty="0">
                          <a:solidFill>
                            <a:schemeClr val="tx1"/>
                          </a:solidFill>
                          <a:effectLst/>
                          <a:latin typeface="Inria Sans" pitchFamily="2" charset="0"/>
                          <a:ea typeface="Calibri" panose="020F0502020204030204" pitchFamily="34" charset="0"/>
                          <a:cs typeface="Times New Roman" panose="02020603050405020304" pitchFamily="18" charset="0"/>
                        </a:rPr>
                        <a:t>coole Klamotten</a:t>
                      </a:r>
                      <a:endParaRPr lang="en-US" sz="1100" b="0" i="1" kern="12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9525" marR="9525" marT="9525" marB="9525"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marL="0" algn="ctr" defTabSz="1391900" rtl="0" eaLnBrk="1" latinLnBrk="0" hangingPunct="1">
                        <a:lnSpc>
                          <a:spcPct val="107000"/>
                        </a:lnSpc>
                        <a:spcAft>
                          <a:spcPts val="800"/>
                        </a:spcAft>
                      </a:pPr>
                      <a:r>
                        <a:rPr lang="de-DE" sz="1100" b="0" i="1" kern="1200" dirty="0">
                          <a:solidFill>
                            <a:schemeClr val="tx1"/>
                          </a:solidFill>
                          <a:effectLst/>
                          <a:latin typeface="Inria Sans" pitchFamily="2" charset="0"/>
                          <a:ea typeface="Calibri" panose="020F0502020204030204" pitchFamily="34" charset="0"/>
                          <a:cs typeface="Times New Roman" panose="02020603050405020304" pitchFamily="18" charset="0"/>
                        </a:rPr>
                        <a:t>Öko-Mode unter 10 €</a:t>
                      </a:r>
                      <a:endParaRPr lang="en-US" sz="1100" b="0" i="1" kern="12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9525" marR="9525" marT="9525" marB="9525"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marL="0" algn="ctr" defTabSz="1391900" rtl="0" eaLnBrk="1" latinLnBrk="0" hangingPunct="1">
                        <a:lnSpc>
                          <a:spcPct val="107000"/>
                        </a:lnSpc>
                        <a:spcAft>
                          <a:spcPts val="800"/>
                        </a:spcAft>
                      </a:pPr>
                      <a:r>
                        <a:rPr lang="de-DE" sz="1100" b="0" i="1" kern="1200" dirty="0">
                          <a:solidFill>
                            <a:schemeClr val="tx1"/>
                          </a:solidFill>
                          <a:effectLst/>
                          <a:latin typeface="Inria Sans" pitchFamily="2" charset="0"/>
                          <a:ea typeface="Calibri" panose="020F0502020204030204" pitchFamily="34" charset="0"/>
                          <a:cs typeface="Times New Roman" panose="02020603050405020304" pitchFamily="18" charset="0"/>
                        </a:rPr>
                        <a:t>Secondhand-Apps nutzen, Freunde überzeugen</a:t>
                      </a:r>
                      <a:endParaRPr lang="en-US" sz="1100" b="0" i="1" kern="12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9525" marR="9525" marT="9525" marB="9525"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gridSpan="5">
                  <a:txBody>
                    <a:bodyPr/>
                    <a:lstStyle/>
                    <a:p>
                      <a:pPr marL="0" algn="ctr" defTabSz="1391900" rtl="0" eaLnBrk="1" latinLnBrk="0" hangingPunct="1">
                        <a:lnSpc>
                          <a:spcPct val="107000"/>
                        </a:lnSpc>
                        <a:spcAft>
                          <a:spcPts val="800"/>
                        </a:spcAft>
                      </a:pPr>
                      <a:r>
                        <a:rPr lang="de-DE" sz="1100" b="0" i="1" kern="1200" dirty="0">
                          <a:solidFill>
                            <a:schemeClr val="tx1"/>
                          </a:solidFill>
                          <a:effectLst/>
                          <a:latin typeface="Inria Sans" pitchFamily="2" charset="0"/>
                          <a:ea typeface="Calibri" panose="020F0502020204030204" pitchFamily="34" charset="0"/>
                          <a:cs typeface="Times New Roman" panose="02020603050405020304" pitchFamily="18" charset="0"/>
                        </a:rPr>
                        <a:t>„Mir ist es wichtig dazuzugehören.“</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66912104"/>
                  </a:ext>
                </a:extLst>
              </a:tr>
              <a:tr h="396000">
                <a:tc gridSpan="3">
                  <a:txBody>
                    <a:bodyPr/>
                    <a:lstStyle/>
                    <a:p>
                      <a:pPr>
                        <a:lnSpc>
                          <a:spcPct val="110000"/>
                        </a:lnSpc>
                        <a:spcAft>
                          <a:spcPts val="60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Wie groß ist der Einfluss der Persona, eine wirkliche Verbesserung der Situation zu erzielen? Schätze und vergebe 1 bis 5 Punkte (1 = wenig Einfluss, 5 = sehr viel Einfluss).</a:t>
                      </a: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nSpc>
                          <a:spcPct val="110000"/>
                        </a:lnSpc>
                        <a:spcAft>
                          <a:spcPts val="600"/>
                        </a:spcAft>
                      </a:pPr>
                      <a:endParaRPr lang="de-DE" sz="11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nSpc>
                          <a:spcPct val="110000"/>
                        </a:lnSpc>
                        <a:spcAft>
                          <a:spcPts val="600"/>
                        </a:spcAft>
                      </a:pPr>
                      <a:endParaRPr lang="de-DE" sz="11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10000"/>
                        </a:lnSpc>
                        <a:spcAft>
                          <a:spcPts val="600"/>
                        </a:spcAft>
                      </a:pPr>
                      <a:r>
                        <a:rPr lang="de-DE" sz="1000" b="0" dirty="0">
                          <a:effectLst/>
                          <a:latin typeface="Inria Sans" pitchFamily="2" charset="0"/>
                          <a:ea typeface="Calibri" panose="020F0502020204030204" pitchFamily="34" charset="0"/>
                          <a:cs typeface="Times New Roman" panose="02020603050405020304" pitchFamily="18" charset="0"/>
                        </a:rPr>
                        <a:t>1</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accent3">
                        <a:lumMod val="20000"/>
                        <a:lumOff val="80000"/>
                      </a:schemeClr>
                    </a:solidFill>
                  </a:tcPr>
                </a:tc>
                <a:tc>
                  <a:txBody>
                    <a:bodyPr/>
                    <a:lstStyle/>
                    <a:p>
                      <a:pPr algn="ctr">
                        <a:lnSpc>
                          <a:spcPct val="110000"/>
                        </a:lnSpc>
                        <a:spcAft>
                          <a:spcPts val="600"/>
                        </a:spcAft>
                      </a:pPr>
                      <a:r>
                        <a:rPr lang="de-DE" sz="1000" b="0" dirty="0">
                          <a:effectLst/>
                          <a:latin typeface="Inria Sans" pitchFamily="2" charset="0"/>
                          <a:ea typeface="Calibri" panose="020F0502020204030204" pitchFamily="34" charset="0"/>
                          <a:cs typeface="Times New Roman" panose="02020603050405020304" pitchFamily="18" charset="0"/>
                        </a:rPr>
                        <a:t>2</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10000"/>
                        </a:lnSpc>
                        <a:spcAft>
                          <a:spcPts val="600"/>
                        </a:spcAft>
                      </a:pPr>
                      <a:r>
                        <a:rPr lang="de-DE" sz="1000" b="0" dirty="0">
                          <a:effectLst/>
                          <a:latin typeface="Inria Sans" pitchFamily="2" charset="0"/>
                          <a:ea typeface="Calibri" panose="020F0502020204030204" pitchFamily="34" charset="0"/>
                          <a:cs typeface="Times New Roman" panose="02020603050405020304" pitchFamily="18" charset="0"/>
                        </a:rPr>
                        <a:t>3</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10000"/>
                        </a:lnSpc>
                        <a:spcAft>
                          <a:spcPts val="600"/>
                        </a:spcAft>
                      </a:pPr>
                      <a:r>
                        <a:rPr lang="de-DE" sz="1000" b="0" dirty="0">
                          <a:effectLst/>
                          <a:latin typeface="Inria Sans" pitchFamily="2" charset="0"/>
                          <a:ea typeface="Calibri" panose="020F0502020204030204" pitchFamily="34" charset="0"/>
                          <a:cs typeface="Times New Roman" panose="02020603050405020304" pitchFamily="18" charset="0"/>
                        </a:rPr>
                        <a:t>4</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10000"/>
                        </a:lnSpc>
                        <a:spcAft>
                          <a:spcPts val="600"/>
                        </a:spcAft>
                      </a:pPr>
                      <a:r>
                        <a:rPr lang="de-DE" sz="1000" b="0" dirty="0">
                          <a:effectLst/>
                          <a:latin typeface="Inria Sans" pitchFamily="2" charset="0"/>
                          <a:ea typeface="Calibri" panose="020F0502020204030204" pitchFamily="34" charset="0"/>
                          <a:cs typeface="Times New Roman" panose="02020603050405020304" pitchFamily="18" charset="0"/>
                        </a:rPr>
                        <a:t>5</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868816960"/>
                  </a:ext>
                </a:extLst>
              </a:tr>
            </a:tbl>
          </a:graphicData>
        </a:graphic>
      </p:graphicFrame>
      <p:pic>
        <p:nvPicPr>
          <p:cNvPr id="23" name="Grafik 22">
            <a:extLst>
              <a:ext uri="{FF2B5EF4-FFF2-40B4-BE49-F238E27FC236}">
                <a16:creationId xmlns:a16="http://schemas.microsoft.com/office/drawing/2014/main" id="{C4029D72-D96B-A44B-3206-F9300D834E2F}"/>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6563" b="67188" l="20573" r="39128">
                        <a14:foregroundMark x1="21289" y1="63086" x2="21549" y2="61230"/>
                        <a14:foregroundMark x1="24414" y1="67285" x2="27734" y2="67090"/>
                        <a14:foregroundMark x1="31055" y1="62988" x2="30924" y2="65820"/>
                        <a14:foregroundMark x1="39128" y1="55762" x2="38932" y2="57422"/>
                        <a14:foregroundMark x1="21029" y1="35840" x2="21680" y2="35156"/>
                        <a14:foregroundMark x1="27669" y1="26563" x2="29167" y2="26758"/>
                        <a14:foregroundMark x1="20573" y1="63379" x2="20898" y2="62500"/>
                        <a14:backgroundMark x1="24284" y1="67285" x2="24609" y2="67285"/>
                      </a14:backgroundRemoval>
                    </a14:imgEffect>
                  </a14:imgLayer>
                </a14:imgProps>
              </a:ext>
            </a:extLst>
          </a:blip>
          <a:srcRect l="19681" t="23192" r="59087" b="29356"/>
          <a:stretch/>
        </p:blipFill>
        <p:spPr>
          <a:xfrm>
            <a:off x="553367" y="5582919"/>
            <a:ext cx="866141" cy="1290531"/>
          </a:xfrm>
          <a:prstGeom prst="rect">
            <a:avLst/>
          </a:prstGeom>
        </p:spPr>
      </p:pic>
      <p:grpSp>
        <p:nvGrpSpPr>
          <p:cNvPr id="12" name="Gruppieren 11">
            <a:extLst>
              <a:ext uri="{FF2B5EF4-FFF2-40B4-BE49-F238E27FC236}">
                <a16:creationId xmlns:a16="http://schemas.microsoft.com/office/drawing/2014/main" id="{4A8C14AF-5901-2336-371F-34651C9D691C}"/>
              </a:ext>
              <a:ext uri="{C183D7F6-B498-43B3-948B-1728B52AA6E4}">
                <adec:decorative xmlns:adec="http://schemas.microsoft.com/office/drawing/2017/decorative" val="1"/>
              </a:ext>
            </a:extLst>
          </p:cNvPr>
          <p:cNvGrpSpPr/>
          <p:nvPr/>
        </p:nvGrpSpPr>
        <p:grpSpPr>
          <a:xfrm>
            <a:off x="6065519" y="10112362"/>
            <a:ext cx="850351" cy="226591"/>
            <a:chOff x="-3302864" y="2877944"/>
            <a:chExt cx="973023" cy="226591"/>
          </a:xfrm>
        </p:grpSpPr>
        <p:sp>
          <p:nvSpPr>
            <p:cNvPr id="13" name="Rechteck 12">
              <a:extLst>
                <a:ext uri="{FF2B5EF4-FFF2-40B4-BE49-F238E27FC236}">
                  <a16:creationId xmlns:a16="http://schemas.microsoft.com/office/drawing/2014/main" id="{C69A85D7-212F-03D0-5776-7039BD44747F}"/>
                </a:ext>
              </a:extLst>
            </p:cNvPr>
            <p:cNvSpPr/>
            <p:nvPr/>
          </p:nvSpPr>
          <p:spPr>
            <a:xfrm>
              <a:off x="-3193774" y="2877944"/>
              <a:ext cx="754850"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Lehrkräfte</a:t>
              </a:r>
              <a:endParaRPr lang="en-US" sz="1000" dirty="0">
                <a:solidFill>
                  <a:schemeClr val="bg1"/>
                </a:solidFill>
                <a:latin typeface="Inria Sans" pitchFamily="2" charset="0"/>
              </a:endParaRPr>
            </a:p>
          </p:txBody>
        </p:sp>
        <p:cxnSp>
          <p:nvCxnSpPr>
            <p:cNvPr id="14" name="Gerader Verbinder 13">
              <a:extLst>
                <a:ext uri="{FF2B5EF4-FFF2-40B4-BE49-F238E27FC236}">
                  <a16:creationId xmlns:a16="http://schemas.microsoft.com/office/drawing/2014/main" id="{35E461F5-EFDF-60FE-160E-8709E4D698C1}"/>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15" name="Gerader Verbinder 14">
              <a:extLst>
                <a:ext uri="{FF2B5EF4-FFF2-40B4-BE49-F238E27FC236}">
                  <a16:creationId xmlns:a16="http://schemas.microsoft.com/office/drawing/2014/main" id="{D515AC54-E7A5-3AC2-4324-9951AB760E4B}"/>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pic>
        <p:nvPicPr>
          <p:cNvPr id="4" name="Grafik 3">
            <a:extLst>
              <a:ext uri="{FF2B5EF4-FFF2-40B4-BE49-F238E27FC236}">
                <a16:creationId xmlns:a16="http://schemas.microsoft.com/office/drawing/2014/main" id="{EBE59089-0E84-3CBF-7575-3EA863EF0618}"/>
              </a:ext>
              <a:ext uri="{C183D7F6-B498-43B3-948B-1728B52AA6E4}">
                <adec:decorative xmlns:adec="http://schemas.microsoft.com/office/drawing/2017/decorative" val="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6855" b="67383" l="1563" r="20117">
                        <a14:foregroundMark x1="2279" y1="59277" x2="11003" y2="66113"/>
                        <a14:foregroundMark x1="11003" y1="66113" x2="12044" y2="65625"/>
                        <a14:foregroundMark x1="1563" y1="59082" x2="1758" y2="59766"/>
                        <a14:foregroundMark x1="19987" y1="46289" x2="20247" y2="50391"/>
                        <a14:foregroundMark x1="18164" y1="40137" x2="17448" y2="47559"/>
                        <a14:foregroundMark x1="10872" y1="27539" x2="13477" y2="27832"/>
                        <a14:foregroundMark x1="11458" y1="26953" x2="12370" y2="26953"/>
                        <a14:foregroundMark x1="8268" y1="67383" x2="8789" y2="67188"/>
                      </a14:backgroundRemoval>
                    </a14:imgEffect>
                  </a14:imgLayer>
                </a14:imgProps>
              </a:ext>
            </a:extLst>
          </a:blip>
          <a:srcRect t="22434" r="78097" b="30557"/>
          <a:stretch/>
        </p:blipFill>
        <p:spPr>
          <a:xfrm>
            <a:off x="527967" y="1275368"/>
            <a:ext cx="878841" cy="1257479"/>
          </a:xfrm>
          <a:prstGeom prst="rect">
            <a:avLst/>
          </a:prstGeom>
        </p:spPr>
      </p:pic>
    </p:spTree>
    <p:extLst>
      <p:ext uri="{BB962C8B-B14F-4D97-AF65-F5344CB8AC3E}">
        <p14:creationId xmlns:p14="http://schemas.microsoft.com/office/powerpoint/2010/main" val="472002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a:xfrm>
            <a:off x="386837" y="344844"/>
            <a:ext cx="6786000" cy="887056"/>
          </a:xfrm>
        </p:spPr>
        <p:txBody>
          <a:bodyPr anchor="t"/>
          <a:lstStyle/>
          <a:p>
            <a:r>
              <a:rPr lang="de-DE" sz="2400" b="1" dirty="0">
                <a:latin typeface="Inria Sans" pitchFamily="2" charset="0"/>
              </a:rPr>
              <a:t>LM2 – Nachhaltigen Konsum fördern </a:t>
            </a:r>
            <a:br>
              <a:rPr lang="de-DE" sz="2400" b="1" dirty="0">
                <a:latin typeface="Inria Sans" pitchFamily="2" charset="0"/>
              </a:rPr>
            </a:br>
            <a:r>
              <a:rPr lang="de-DE" sz="2400" dirty="0">
                <a:latin typeface="Inria Sans" pitchFamily="2" charset="0"/>
              </a:rPr>
              <a:t>Lösungen Arbeitsblatt 4 (2/4)</a:t>
            </a: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42</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lang="de-DE" sz="1000" b="1" dirty="0">
                <a:latin typeface="Inria Sans" pitchFamily="2" charset="0"/>
              </a:rPr>
              <a:t>LM2</a:t>
            </a:r>
            <a:endParaRPr lang="de-DE" sz="1000" b="1" dirty="0">
              <a:solidFill>
                <a:srgbClr val="FFFFFF"/>
              </a:solidFill>
              <a:latin typeface="Inria Sans" pitchFamily="2" charset="0"/>
            </a:endParaRP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graphicFrame>
        <p:nvGraphicFramePr>
          <p:cNvPr id="9" name="Tabelle 8">
            <a:extLst>
              <a:ext uri="{FF2B5EF4-FFF2-40B4-BE49-F238E27FC236}">
                <a16:creationId xmlns:a16="http://schemas.microsoft.com/office/drawing/2014/main" id="{333FFE61-7AC0-AFD6-B4F6-AB83AC8EC6C0}"/>
              </a:ext>
            </a:extLst>
          </p:cNvPr>
          <p:cNvGraphicFramePr>
            <a:graphicFrameLocks noGrp="1"/>
          </p:cNvGraphicFramePr>
          <p:nvPr/>
        </p:nvGraphicFramePr>
        <p:xfrm>
          <a:off x="387860" y="1292231"/>
          <a:ext cx="6783956" cy="4111262"/>
        </p:xfrm>
        <a:graphic>
          <a:graphicData uri="http://schemas.openxmlformats.org/drawingml/2006/table">
            <a:tbl>
              <a:tblPr firstRow="1" firstCol="1" bandRow="1">
                <a:tableStyleId>{5C22544A-7EE6-4342-B048-85BDC9FD1C3A}</a:tableStyleId>
              </a:tblPr>
              <a:tblGrid>
                <a:gridCol w="1695989">
                  <a:extLst>
                    <a:ext uri="{9D8B030D-6E8A-4147-A177-3AD203B41FA5}">
                      <a16:colId xmlns:a16="http://schemas.microsoft.com/office/drawing/2014/main" val="1616022411"/>
                    </a:ext>
                  </a:extLst>
                </a:gridCol>
                <a:gridCol w="1695989">
                  <a:extLst>
                    <a:ext uri="{9D8B030D-6E8A-4147-A177-3AD203B41FA5}">
                      <a16:colId xmlns:a16="http://schemas.microsoft.com/office/drawing/2014/main" val="2531744115"/>
                    </a:ext>
                  </a:extLst>
                </a:gridCol>
                <a:gridCol w="1695989">
                  <a:extLst>
                    <a:ext uri="{9D8B030D-6E8A-4147-A177-3AD203B41FA5}">
                      <a16:colId xmlns:a16="http://schemas.microsoft.com/office/drawing/2014/main" val="869135047"/>
                    </a:ext>
                  </a:extLst>
                </a:gridCol>
                <a:gridCol w="339198">
                  <a:extLst>
                    <a:ext uri="{9D8B030D-6E8A-4147-A177-3AD203B41FA5}">
                      <a16:colId xmlns:a16="http://schemas.microsoft.com/office/drawing/2014/main" val="2687503716"/>
                    </a:ext>
                  </a:extLst>
                </a:gridCol>
                <a:gridCol w="339198">
                  <a:extLst>
                    <a:ext uri="{9D8B030D-6E8A-4147-A177-3AD203B41FA5}">
                      <a16:colId xmlns:a16="http://schemas.microsoft.com/office/drawing/2014/main" val="2189745313"/>
                    </a:ext>
                  </a:extLst>
                </a:gridCol>
                <a:gridCol w="339197">
                  <a:extLst>
                    <a:ext uri="{9D8B030D-6E8A-4147-A177-3AD203B41FA5}">
                      <a16:colId xmlns:a16="http://schemas.microsoft.com/office/drawing/2014/main" val="3699444225"/>
                    </a:ext>
                  </a:extLst>
                </a:gridCol>
                <a:gridCol w="339198">
                  <a:extLst>
                    <a:ext uri="{9D8B030D-6E8A-4147-A177-3AD203B41FA5}">
                      <a16:colId xmlns:a16="http://schemas.microsoft.com/office/drawing/2014/main" val="2182530564"/>
                    </a:ext>
                  </a:extLst>
                </a:gridCol>
                <a:gridCol w="339198">
                  <a:extLst>
                    <a:ext uri="{9D8B030D-6E8A-4147-A177-3AD203B41FA5}">
                      <a16:colId xmlns:a16="http://schemas.microsoft.com/office/drawing/2014/main" val="4282700910"/>
                    </a:ext>
                  </a:extLst>
                </a:gridCol>
              </a:tblGrid>
              <a:tr h="708027">
                <a:tc gridSpan="8">
                  <a:txBody>
                    <a:bodyPr/>
                    <a:lstStyle/>
                    <a:p>
                      <a:pPr marL="1254125" indent="-171450">
                        <a:lnSpc>
                          <a:spcPct val="110000"/>
                        </a:lnSpc>
                        <a:spcAft>
                          <a:spcPts val="60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Rechercheauftrag: </a:t>
                      </a:r>
                      <a:r>
                        <a:rPr lang="de-DE" sz="1100" b="0" dirty="0">
                          <a:solidFill>
                            <a:schemeClr val="tx1"/>
                          </a:solidFill>
                          <a:effectLst/>
                          <a:latin typeface="Inria Sans" pitchFamily="2" charset="0"/>
                          <a:ea typeface="Calibri" panose="020F0502020204030204" pitchFamily="34" charset="0"/>
                          <a:cs typeface="Times New Roman" panose="02020603050405020304" pitchFamily="18" charset="0"/>
                        </a:rPr>
                        <a:t>Recherchiere hier mögliche Forderungen der Umweltschutzorganisation.</a:t>
                      </a:r>
                    </a:p>
                    <a:p>
                      <a:pPr marL="1254125" indent="-171450">
                        <a:lnSpc>
                          <a:spcPct val="110000"/>
                        </a:lnSpc>
                        <a:spcAft>
                          <a:spcPts val="600"/>
                        </a:spcAft>
                        <a:buClr>
                          <a:schemeClr val="accent4"/>
                        </a:buClr>
                        <a:buFont typeface="Arial" panose="020B0604020202020204" pitchFamily="34" charset="0"/>
                        <a:buChar char="•"/>
                      </a:pPr>
                      <a:r>
                        <a:rPr lang="de-DE" sz="1100" b="0" dirty="0">
                          <a:solidFill>
                            <a:schemeClr val="tx1"/>
                          </a:solidFill>
                          <a:effectLst/>
                          <a:latin typeface="Inria Sans" pitchFamily="2" charset="0"/>
                          <a:ea typeface="Calibri" panose="020F0502020204030204" pitchFamily="34" charset="0"/>
                          <a:cs typeface="Times New Roman" panose="02020603050405020304" pitchFamily="18" charset="0"/>
                          <a:hlinkClick r:id="rId3"/>
                        </a:rPr>
                        <a:t>https://www.greenpeace.de/engagieren/nachhaltiger-leben/fast-fashion-kostet-uns-die-welt</a:t>
                      </a:r>
                      <a:r>
                        <a:rPr lang="de-DE" sz="1100" b="0" dirty="0">
                          <a:solidFill>
                            <a:schemeClr val="tx1"/>
                          </a:solidFill>
                          <a:effectLst/>
                          <a:latin typeface="Inria Sans" pitchFamily="2" charset="0"/>
                          <a:ea typeface="Calibri" panose="020F0502020204030204" pitchFamily="34" charset="0"/>
                          <a:cs typeface="Times New Roman" panose="02020603050405020304" pitchFamily="18" charset="0"/>
                        </a:rPr>
                        <a:t> </a:t>
                      </a:r>
                      <a:br>
                        <a:rPr lang="de-DE" sz="1100" b="0" dirty="0">
                          <a:solidFill>
                            <a:schemeClr val="tx1"/>
                          </a:solidFill>
                          <a:effectLst/>
                          <a:latin typeface="Inria Sans" pitchFamily="2" charset="0"/>
                          <a:ea typeface="Calibri" panose="020F0502020204030204" pitchFamily="34" charset="0"/>
                          <a:cs typeface="Times New Roman" panose="02020603050405020304" pitchFamily="18" charset="0"/>
                        </a:rPr>
                      </a:br>
                      <a:br>
                        <a:rPr lang="de-DE" sz="1100" b="0" dirty="0">
                          <a:solidFill>
                            <a:schemeClr val="tx1"/>
                          </a:solidFill>
                          <a:effectLst/>
                          <a:latin typeface="Inria Sans" pitchFamily="2" charset="0"/>
                          <a:ea typeface="Calibri" panose="020F0502020204030204" pitchFamily="34" charset="0"/>
                          <a:cs typeface="Times New Roman" panose="02020603050405020304" pitchFamily="18" charset="0"/>
                        </a:rPr>
                      </a:br>
                      <a:br>
                        <a:rPr lang="de-DE" sz="1100" b="0" dirty="0">
                          <a:solidFill>
                            <a:schemeClr val="tx1"/>
                          </a:solidFill>
                          <a:effectLst/>
                          <a:latin typeface="Inria Sans" pitchFamily="2" charset="0"/>
                          <a:ea typeface="Calibri" panose="020F0502020204030204" pitchFamily="34" charset="0"/>
                          <a:cs typeface="Times New Roman" panose="02020603050405020304" pitchFamily="18" charset="0"/>
                        </a:rPr>
                      </a:b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ctr">
                        <a:lnSpc>
                          <a:spcPct val="110000"/>
                        </a:lnSpc>
                        <a:spcAft>
                          <a:spcPts val="60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ctr">
                        <a:lnSpc>
                          <a:spcPct val="110000"/>
                        </a:lnSpc>
                        <a:spcAft>
                          <a:spcPts val="60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ctr">
                        <a:lnSpc>
                          <a:spcPct val="110000"/>
                        </a:lnSpc>
                        <a:spcAft>
                          <a:spcPts val="60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9051261"/>
                  </a:ext>
                </a:extLst>
              </a:tr>
              <a:tr h="708027">
                <a:tc>
                  <a:txBody>
                    <a:bodyPr/>
                    <a:lstStyle/>
                    <a:p>
                      <a:pPr algn="ctr">
                        <a:lnSpc>
                          <a:spcPct val="110000"/>
                        </a:lnSpc>
                        <a:spcAft>
                          <a:spcPts val="600"/>
                        </a:spcAft>
                      </a:pPr>
                      <a:r>
                        <a:rPr lang="de-DE" sz="1100" b="1" dirty="0">
                          <a:solidFill>
                            <a:schemeClr val="tx1"/>
                          </a:solidFill>
                          <a:effectLst/>
                          <a:latin typeface="Inria Sans" pitchFamily="2" charset="0"/>
                          <a:cs typeface="Times New Roman" panose="02020603050405020304" pitchFamily="18" charset="0"/>
                        </a:rPr>
                        <a:t>Was sind die Ziele von Clara?</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10000"/>
                        </a:lnSpc>
                        <a:spcAft>
                          <a:spcPts val="60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Welche Forderungen formuliert Clara?</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10000"/>
                        </a:lnSpc>
                        <a:spcAft>
                          <a:spcPts val="60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Was könnte Clara tun?</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gridSpan="5">
                  <a:txBody>
                    <a:bodyPr/>
                    <a:lstStyle/>
                    <a:p>
                      <a:pPr algn="ctr">
                        <a:lnSpc>
                          <a:spcPct val="110000"/>
                        </a:lnSpc>
                        <a:spcAft>
                          <a:spcPts val="60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Formuliere ein Motto für deine Persona.</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60788550"/>
                  </a:ext>
                </a:extLst>
              </a:tr>
              <a:tr h="1620000">
                <a:tc>
                  <a:txBody>
                    <a:bodyPr/>
                    <a:lstStyle/>
                    <a:p>
                      <a:pPr marL="0" algn="ctr" defTabSz="1391900" rtl="0" eaLnBrk="1" latinLnBrk="0" hangingPunct="1">
                        <a:lnSpc>
                          <a:spcPct val="107000"/>
                        </a:lnSpc>
                        <a:spcAft>
                          <a:spcPts val="800"/>
                        </a:spcAft>
                      </a:pPr>
                      <a:r>
                        <a:rPr lang="de-DE" sz="1100" b="0" i="1" kern="1200" dirty="0">
                          <a:solidFill>
                            <a:schemeClr val="tx1"/>
                          </a:solidFill>
                          <a:effectLst/>
                          <a:latin typeface="Inria Sans" pitchFamily="2" charset="0"/>
                          <a:ea typeface="Calibri" panose="020F0502020204030204" pitchFamily="34" charset="0"/>
                          <a:cs typeface="Times New Roman" panose="02020603050405020304" pitchFamily="18" charset="0"/>
                        </a:rPr>
                        <a:t>Weniger Konsum, echte Nachhaltigkeit</a:t>
                      </a:r>
                      <a:endParaRPr lang="en-US" sz="1100" b="0" i="1" kern="12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9525" marR="9525" marT="9525" marB="9525"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marL="0" algn="ctr" defTabSz="1391900" rtl="0" eaLnBrk="1" latinLnBrk="0" hangingPunct="1">
                        <a:lnSpc>
                          <a:spcPct val="107000"/>
                        </a:lnSpc>
                        <a:spcAft>
                          <a:spcPts val="800"/>
                        </a:spcAft>
                      </a:pPr>
                      <a:r>
                        <a:rPr lang="de-DE" sz="1100" b="0" i="1" kern="1200" dirty="0">
                          <a:solidFill>
                            <a:schemeClr val="tx1"/>
                          </a:solidFill>
                          <a:effectLst/>
                          <a:latin typeface="Inria Sans" pitchFamily="2" charset="0"/>
                          <a:ea typeface="Calibri" panose="020F0502020204030204" pitchFamily="34" charset="0"/>
                          <a:cs typeface="Times New Roman" panose="02020603050405020304" pitchFamily="18" charset="0"/>
                        </a:rPr>
                        <a:t>Verbot von Fast Fashion</a:t>
                      </a:r>
                      <a:endParaRPr lang="en-US" sz="1100" b="0" i="1" kern="12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9525" marR="9525" marT="9525" marB="9525"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marL="0" algn="ctr" defTabSz="1391900" rtl="0" eaLnBrk="1" latinLnBrk="0" hangingPunct="1">
                        <a:lnSpc>
                          <a:spcPct val="107000"/>
                        </a:lnSpc>
                        <a:spcAft>
                          <a:spcPts val="800"/>
                        </a:spcAft>
                      </a:pPr>
                      <a:r>
                        <a:rPr lang="de-DE" sz="1100" b="0" i="1" kern="1200" dirty="0">
                          <a:solidFill>
                            <a:schemeClr val="tx1"/>
                          </a:solidFill>
                          <a:effectLst/>
                          <a:latin typeface="Inria Sans" pitchFamily="2" charset="0"/>
                          <a:ea typeface="Calibri" panose="020F0502020204030204" pitchFamily="34" charset="0"/>
                          <a:cs typeface="Times New Roman" panose="02020603050405020304" pitchFamily="18" charset="0"/>
                        </a:rPr>
                        <a:t>Kampagnen starten, </a:t>
                      </a:r>
                      <a:br>
                        <a:rPr lang="de-DE" sz="1100" b="0" i="1" kern="1200" dirty="0">
                          <a:solidFill>
                            <a:schemeClr val="tx1"/>
                          </a:solidFill>
                          <a:effectLst/>
                          <a:latin typeface="Inria Sans" pitchFamily="2" charset="0"/>
                          <a:ea typeface="Calibri" panose="020F0502020204030204" pitchFamily="34" charset="0"/>
                          <a:cs typeface="Times New Roman" panose="02020603050405020304" pitchFamily="18" charset="0"/>
                        </a:rPr>
                      </a:br>
                      <a:r>
                        <a:rPr lang="de-DE" sz="1100" b="0" i="1" kern="1200" dirty="0">
                          <a:solidFill>
                            <a:schemeClr val="tx1"/>
                          </a:solidFill>
                          <a:effectLst/>
                          <a:latin typeface="Inria Sans" pitchFamily="2" charset="0"/>
                          <a:ea typeface="Calibri" panose="020F0502020204030204" pitchFamily="34" charset="0"/>
                          <a:cs typeface="Times New Roman" panose="02020603050405020304" pitchFamily="18" charset="0"/>
                        </a:rPr>
                        <a:t>Druck auf Politik</a:t>
                      </a:r>
                      <a:endParaRPr lang="en-US" sz="1100" b="0" i="1" kern="12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9525" marR="9525" marT="9525" marB="9525"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gridSpan="5">
                  <a:txBody>
                    <a:bodyPr/>
                    <a:lstStyle/>
                    <a:p>
                      <a:pPr marL="0" algn="ctr" defTabSz="1391900" rtl="0" eaLnBrk="1" latinLnBrk="0" hangingPunct="1">
                        <a:lnSpc>
                          <a:spcPct val="107000"/>
                        </a:lnSpc>
                        <a:spcAft>
                          <a:spcPts val="800"/>
                        </a:spcAft>
                      </a:pPr>
                      <a:r>
                        <a:rPr lang="de-DE" sz="1100" b="0" i="1" kern="1200" dirty="0">
                          <a:solidFill>
                            <a:schemeClr val="tx1"/>
                          </a:solidFill>
                          <a:effectLst/>
                          <a:latin typeface="Inria Sans" pitchFamily="2" charset="0"/>
                          <a:ea typeface="Calibri" panose="020F0502020204030204" pitchFamily="34" charset="0"/>
                          <a:cs typeface="Times New Roman" panose="02020603050405020304" pitchFamily="18" charset="0"/>
                        </a:rPr>
                        <a:t>„Mode soll die Umwelt schützen – nicht zerstören.“</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66912104"/>
                  </a:ext>
                </a:extLst>
              </a:tr>
              <a:tr h="324000">
                <a:tc gridSpan="3">
                  <a:txBody>
                    <a:bodyPr/>
                    <a:lstStyle/>
                    <a:p>
                      <a:pPr>
                        <a:lnSpc>
                          <a:spcPct val="110000"/>
                        </a:lnSpc>
                        <a:spcAft>
                          <a:spcPts val="60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Wie groß ist der Einfluss der Persona, eine wirkliche Verbesserung der Situation zu erzielen? Schätze und vergebe 1 bis 5 Punkte (1 = wenig Einfluss, 5 = sehr viel Einfluss).</a:t>
                      </a: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nSpc>
                          <a:spcPct val="110000"/>
                        </a:lnSpc>
                        <a:spcAft>
                          <a:spcPts val="600"/>
                        </a:spcAft>
                      </a:pPr>
                      <a:endParaRPr lang="de-DE" sz="11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nSpc>
                          <a:spcPct val="110000"/>
                        </a:lnSpc>
                        <a:spcAft>
                          <a:spcPts val="600"/>
                        </a:spcAft>
                      </a:pPr>
                      <a:endParaRPr lang="de-DE" sz="11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10000"/>
                        </a:lnSpc>
                        <a:spcAft>
                          <a:spcPts val="600"/>
                        </a:spcAft>
                      </a:pPr>
                      <a:r>
                        <a:rPr lang="de-DE" sz="1000" b="0" dirty="0">
                          <a:effectLst/>
                          <a:latin typeface="Inria Sans" pitchFamily="2" charset="0"/>
                          <a:ea typeface="Calibri" panose="020F0502020204030204" pitchFamily="34" charset="0"/>
                          <a:cs typeface="Times New Roman" panose="02020603050405020304" pitchFamily="18" charset="0"/>
                        </a:rPr>
                        <a:t>1</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10000"/>
                        </a:lnSpc>
                        <a:spcAft>
                          <a:spcPts val="600"/>
                        </a:spcAft>
                      </a:pPr>
                      <a:r>
                        <a:rPr lang="de-DE" sz="1000" b="0" dirty="0">
                          <a:effectLst/>
                          <a:latin typeface="Inria Sans" pitchFamily="2" charset="0"/>
                          <a:ea typeface="Calibri" panose="020F0502020204030204" pitchFamily="34" charset="0"/>
                          <a:cs typeface="Times New Roman" panose="02020603050405020304" pitchFamily="18" charset="0"/>
                        </a:rPr>
                        <a:t>2</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10000"/>
                        </a:lnSpc>
                        <a:spcAft>
                          <a:spcPts val="600"/>
                        </a:spcAft>
                      </a:pPr>
                      <a:r>
                        <a:rPr lang="de-DE" sz="1000" b="0" dirty="0">
                          <a:effectLst/>
                          <a:latin typeface="Inria Sans" pitchFamily="2" charset="0"/>
                          <a:ea typeface="Calibri" panose="020F0502020204030204" pitchFamily="34" charset="0"/>
                          <a:cs typeface="Times New Roman" panose="02020603050405020304" pitchFamily="18" charset="0"/>
                        </a:rPr>
                        <a:t>3</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accent3">
                        <a:lumMod val="20000"/>
                        <a:lumOff val="80000"/>
                      </a:schemeClr>
                    </a:solidFill>
                  </a:tcPr>
                </a:tc>
                <a:tc>
                  <a:txBody>
                    <a:bodyPr/>
                    <a:lstStyle/>
                    <a:p>
                      <a:pPr algn="ctr">
                        <a:lnSpc>
                          <a:spcPct val="110000"/>
                        </a:lnSpc>
                        <a:spcAft>
                          <a:spcPts val="600"/>
                        </a:spcAft>
                      </a:pPr>
                      <a:r>
                        <a:rPr lang="de-DE" sz="1000" b="0" dirty="0">
                          <a:effectLst/>
                          <a:latin typeface="Inria Sans" pitchFamily="2" charset="0"/>
                          <a:ea typeface="Calibri" panose="020F0502020204030204" pitchFamily="34" charset="0"/>
                          <a:cs typeface="Times New Roman" panose="02020603050405020304" pitchFamily="18" charset="0"/>
                        </a:rPr>
                        <a:t>4</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10000"/>
                        </a:lnSpc>
                        <a:spcAft>
                          <a:spcPts val="600"/>
                        </a:spcAft>
                      </a:pPr>
                      <a:r>
                        <a:rPr lang="de-DE" sz="1000" b="0" dirty="0">
                          <a:effectLst/>
                          <a:latin typeface="Inria Sans" pitchFamily="2" charset="0"/>
                          <a:ea typeface="Calibri" panose="020F0502020204030204" pitchFamily="34" charset="0"/>
                          <a:cs typeface="Times New Roman" panose="02020603050405020304" pitchFamily="18" charset="0"/>
                        </a:rPr>
                        <a:t>5</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085627683"/>
                  </a:ext>
                </a:extLst>
              </a:tr>
            </a:tbl>
          </a:graphicData>
        </a:graphic>
      </p:graphicFrame>
      <p:graphicFrame>
        <p:nvGraphicFramePr>
          <p:cNvPr id="19" name="Tabelle 18">
            <a:extLst>
              <a:ext uri="{FF2B5EF4-FFF2-40B4-BE49-F238E27FC236}">
                <a16:creationId xmlns:a16="http://schemas.microsoft.com/office/drawing/2014/main" id="{B1CA5508-8D7D-BF43-2725-1FAA93EBB67D}"/>
              </a:ext>
            </a:extLst>
          </p:cNvPr>
          <p:cNvGraphicFramePr>
            <a:graphicFrameLocks noGrp="1"/>
          </p:cNvGraphicFramePr>
          <p:nvPr/>
        </p:nvGraphicFramePr>
        <p:xfrm>
          <a:off x="387860" y="5529300"/>
          <a:ext cx="6783956" cy="4263662"/>
        </p:xfrm>
        <a:graphic>
          <a:graphicData uri="http://schemas.openxmlformats.org/drawingml/2006/table">
            <a:tbl>
              <a:tblPr firstRow="1" firstCol="1" bandRow="1">
                <a:tableStyleId>{5C22544A-7EE6-4342-B048-85BDC9FD1C3A}</a:tableStyleId>
              </a:tblPr>
              <a:tblGrid>
                <a:gridCol w="1695989">
                  <a:extLst>
                    <a:ext uri="{9D8B030D-6E8A-4147-A177-3AD203B41FA5}">
                      <a16:colId xmlns:a16="http://schemas.microsoft.com/office/drawing/2014/main" val="1616022411"/>
                    </a:ext>
                  </a:extLst>
                </a:gridCol>
                <a:gridCol w="1695989">
                  <a:extLst>
                    <a:ext uri="{9D8B030D-6E8A-4147-A177-3AD203B41FA5}">
                      <a16:colId xmlns:a16="http://schemas.microsoft.com/office/drawing/2014/main" val="2531744115"/>
                    </a:ext>
                  </a:extLst>
                </a:gridCol>
                <a:gridCol w="1695989">
                  <a:extLst>
                    <a:ext uri="{9D8B030D-6E8A-4147-A177-3AD203B41FA5}">
                      <a16:colId xmlns:a16="http://schemas.microsoft.com/office/drawing/2014/main" val="869135047"/>
                    </a:ext>
                  </a:extLst>
                </a:gridCol>
                <a:gridCol w="339198">
                  <a:extLst>
                    <a:ext uri="{9D8B030D-6E8A-4147-A177-3AD203B41FA5}">
                      <a16:colId xmlns:a16="http://schemas.microsoft.com/office/drawing/2014/main" val="2687503716"/>
                    </a:ext>
                  </a:extLst>
                </a:gridCol>
                <a:gridCol w="339198">
                  <a:extLst>
                    <a:ext uri="{9D8B030D-6E8A-4147-A177-3AD203B41FA5}">
                      <a16:colId xmlns:a16="http://schemas.microsoft.com/office/drawing/2014/main" val="2511411926"/>
                    </a:ext>
                  </a:extLst>
                </a:gridCol>
                <a:gridCol w="339197">
                  <a:extLst>
                    <a:ext uri="{9D8B030D-6E8A-4147-A177-3AD203B41FA5}">
                      <a16:colId xmlns:a16="http://schemas.microsoft.com/office/drawing/2014/main" val="1187903806"/>
                    </a:ext>
                  </a:extLst>
                </a:gridCol>
                <a:gridCol w="339198">
                  <a:extLst>
                    <a:ext uri="{9D8B030D-6E8A-4147-A177-3AD203B41FA5}">
                      <a16:colId xmlns:a16="http://schemas.microsoft.com/office/drawing/2014/main" val="1515839161"/>
                    </a:ext>
                  </a:extLst>
                </a:gridCol>
                <a:gridCol w="339198">
                  <a:extLst>
                    <a:ext uri="{9D8B030D-6E8A-4147-A177-3AD203B41FA5}">
                      <a16:colId xmlns:a16="http://schemas.microsoft.com/office/drawing/2014/main" val="4025151858"/>
                    </a:ext>
                  </a:extLst>
                </a:gridCol>
              </a:tblGrid>
              <a:tr h="708027">
                <a:tc gridSpan="8">
                  <a:txBody>
                    <a:bodyPr/>
                    <a:lstStyle/>
                    <a:p>
                      <a:pPr marL="1077913" indent="4763">
                        <a:lnSpc>
                          <a:spcPct val="110000"/>
                        </a:lnSpc>
                        <a:spcAft>
                          <a:spcPts val="60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Rechercheauftrag: </a:t>
                      </a:r>
                      <a:r>
                        <a:rPr lang="de-DE" sz="1100" b="0" dirty="0">
                          <a:solidFill>
                            <a:schemeClr val="tx1"/>
                          </a:solidFill>
                          <a:effectLst/>
                          <a:latin typeface="Inria Sans" pitchFamily="2" charset="0"/>
                          <a:ea typeface="Calibri" panose="020F0502020204030204" pitchFamily="34" charset="0"/>
                          <a:cs typeface="Times New Roman" panose="02020603050405020304" pitchFamily="18" charset="0"/>
                        </a:rPr>
                        <a:t>Recherchiere zum Lieferkettengesetz, zum Reparaturbonus Sachsen sowie zu Maßnahmen der Politik.</a:t>
                      </a:r>
                    </a:p>
                    <a:p>
                      <a:pPr marL="1249363" indent="-171450">
                        <a:lnSpc>
                          <a:spcPct val="110000"/>
                        </a:lnSpc>
                        <a:spcAft>
                          <a:spcPts val="600"/>
                        </a:spcAft>
                        <a:buClr>
                          <a:schemeClr val="accent4"/>
                        </a:buClr>
                        <a:buFont typeface="Arial" panose="020B0604020202020204" pitchFamily="34" charset="0"/>
                        <a:buChar char="•"/>
                      </a:pPr>
                      <a:r>
                        <a:rPr lang="de-DE" sz="1100" b="0" dirty="0">
                          <a:solidFill>
                            <a:schemeClr val="tx1"/>
                          </a:solidFill>
                          <a:effectLst/>
                          <a:latin typeface="Inria Sans" pitchFamily="2" charset="0"/>
                          <a:ea typeface="Calibri" panose="020F0502020204030204" pitchFamily="34" charset="0"/>
                          <a:cs typeface="Times New Roman" panose="02020603050405020304" pitchFamily="18" charset="0"/>
                          <a:hlinkClick r:id="rId4"/>
                        </a:rPr>
                        <a:t>https://www.oxfam.de/themen/lieferkettengesetz</a:t>
                      </a:r>
                      <a:endParaRPr lang="de-DE" sz="1100" b="0" dirty="0">
                        <a:solidFill>
                          <a:schemeClr val="tx1"/>
                        </a:solidFill>
                        <a:effectLst/>
                        <a:latin typeface="Inria Sans" pitchFamily="2" charset="0"/>
                        <a:ea typeface="Calibri" panose="020F0502020204030204" pitchFamily="34" charset="0"/>
                        <a:cs typeface="Times New Roman" panose="02020603050405020304" pitchFamily="18" charset="0"/>
                      </a:endParaRPr>
                    </a:p>
                    <a:p>
                      <a:pPr marL="1249363" indent="-171450">
                        <a:lnSpc>
                          <a:spcPct val="110000"/>
                        </a:lnSpc>
                        <a:spcAft>
                          <a:spcPts val="600"/>
                        </a:spcAft>
                        <a:buClr>
                          <a:schemeClr val="accent4"/>
                        </a:buClr>
                        <a:buFont typeface="Arial" panose="020B0604020202020204" pitchFamily="34" charset="0"/>
                        <a:buChar char="•"/>
                      </a:pPr>
                      <a:r>
                        <a:rPr lang="de-DE" sz="1100" b="0" dirty="0">
                          <a:solidFill>
                            <a:schemeClr val="tx1"/>
                          </a:solidFill>
                          <a:effectLst/>
                          <a:latin typeface="Inria Sans" pitchFamily="2" charset="0"/>
                          <a:ea typeface="Calibri" panose="020F0502020204030204" pitchFamily="34" charset="0"/>
                          <a:cs typeface="Times New Roman" panose="02020603050405020304" pitchFamily="18" charset="0"/>
                          <a:hlinkClick r:id="rId5"/>
                        </a:rPr>
                        <a:t>https://www.sab.sachsen.de/reparaturbonus</a:t>
                      </a:r>
                      <a:endParaRPr lang="de-DE" sz="1100" b="0" dirty="0">
                        <a:solidFill>
                          <a:schemeClr val="tx1"/>
                        </a:solidFill>
                        <a:effectLst/>
                        <a:latin typeface="Inria Sans" pitchFamily="2" charset="0"/>
                        <a:ea typeface="Calibri" panose="020F0502020204030204" pitchFamily="34" charset="0"/>
                        <a:cs typeface="Times New Roman" panose="02020603050405020304" pitchFamily="18" charset="0"/>
                      </a:endParaRPr>
                    </a:p>
                    <a:p>
                      <a:pPr marL="1249363" indent="-171450">
                        <a:lnSpc>
                          <a:spcPct val="110000"/>
                        </a:lnSpc>
                        <a:spcAft>
                          <a:spcPts val="600"/>
                        </a:spcAft>
                        <a:buClr>
                          <a:schemeClr val="accent4"/>
                        </a:buClr>
                        <a:buFont typeface="Arial" panose="020B0604020202020204" pitchFamily="34" charset="0"/>
                        <a:buChar char="•"/>
                      </a:pPr>
                      <a:r>
                        <a:rPr lang="de-DE" sz="1100" b="0" dirty="0">
                          <a:solidFill>
                            <a:schemeClr val="tx1"/>
                          </a:solidFill>
                          <a:effectLst/>
                          <a:latin typeface="Inria Sans" pitchFamily="2" charset="0"/>
                          <a:ea typeface="Calibri" panose="020F0502020204030204" pitchFamily="34" charset="0"/>
                          <a:cs typeface="Times New Roman" panose="02020603050405020304" pitchFamily="18" charset="0"/>
                          <a:hlinkClick r:id="rId6"/>
                        </a:rPr>
                        <a:t>https://www.bundesumweltministerium.de/themen/nachhaltigkeit/konsum-und-produkte/produktbereiche/mode-und-textilien</a:t>
                      </a:r>
                      <a:r>
                        <a:rPr lang="de-DE" sz="1100" b="0" dirty="0">
                          <a:solidFill>
                            <a:schemeClr val="tx1"/>
                          </a:solidFill>
                          <a:effectLst/>
                          <a:latin typeface="Inria Sans" pitchFamily="2" charset="0"/>
                          <a:ea typeface="Calibri" panose="020F0502020204030204" pitchFamily="34" charset="0"/>
                          <a:cs typeface="Times New Roman" panose="02020603050405020304" pitchFamily="18" charset="0"/>
                        </a:rPr>
                        <a:t> </a:t>
                      </a: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ctr">
                        <a:lnSpc>
                          <a:spcPct val="110000"/>
                        </a:lnSpc>
                        <a:spcAft>
                          <a:spcPts val="60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ctr">
                        <a:lnSpc>
                          <a:spcPct val="110000"/>
                        </a:lnSpc>
                        <a:spcAft>
                          <a:spcPts val="60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ctr">
                        <a:lnSpc>
                          <a:spcPct val="110000"/>
                        </a:lnSpc>
                        <a:spcAft>
                          <a:spcPts val="60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9051261"/>
                  </a:ext>
                </a:extLst>
              </a:tr>
              <a:tr h="708027">
                <a:tc>
                  <a:txBody>
                    <a:bodyPr/>
                    <a:lstStyle/>
                    <a:p>
                      <a:pPr algn="ctr">
                        <a:lnSpc>
                          <a:spcPct val="110000"/>
                        </a:lnSpc>
                        <a:spcAft>
                          <a:spcPts val="600"/>
                        </a:spcAft>
                      </a:pPr>
                      <a:r>
                        <a:rPr lang="de-DE" sz="1100" b="1" dirty="0">
                          <a:solidFill>
                            <a:schemeClr val="tx1"/>
                          </a:solidFill>
                          <a:effectLst/>
                          <a:latin typeface="Inria Sans" pitchFamily="2" charset="0"/>
                          <a:cs typeface="Times New Roman" panose="02020603050405020304" pitchFamily="18" charset="0"/>
                        </a:rPr>
                        <a:t>Was sind die Ziele von Kerem?</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10000"/>
                        </a:lnSpc>
                        <a:spcAft>
                          <a:spcPts val="60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Welche Forderungen formuliert Kerem?</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10000"/>
                        </a:lnSpc>
                        <a:spcAft>
                          <a:spcPts val="60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Was könnte Kerem tun?</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gridSpan="5">
                  <a:txBody>
                    <a:bodyPr/>
                    <a:lstStyle/>
                    <a:p>
                      <a:pPr algn="ctr">
                        <a:lnSpc>
                          <a:spcPct val="110000"/>
                        </a:lnSpc>
                        <a:spcAft>
                          <a:spcPts val="60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Formuliere ein Motto für deine Persona.</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60788550"/>
                  </a:ext>
                </a:extLst>
              </a:tr>
              <a:tr h="1620000">
                <a:tc>
                  <a:txBody>
                    <a:bodyPr/>
                    <a:lstStyle/>
                    <a:p>
                      <a:pPr marL="0" algn="ctr" defTabSz="1391900" rtl="0" eaLnBrk="1" latinLnBrk="0" hangingPunct="1">
                        <a:lnSpc>
                          <a:spcPct val="107000"/>
                        </a:lnSpc>
                        <a:spcAft>
                          <a:spcPts val="800"/>
                        </a:spcAft>
                      </a:pPr>
                      <a:r>
                        <a:rPr lang="de-DE" sz="1100" b="0" i="1" kern="1200" dirty="0">
                          <a:solidFill>
                            <a:schemeClr val="tx1"/>
                          </a:solidFill>
                          <a:effectLst/>
                          <a:latin typeface="Inria Sans" pitchFamily="2" charset="0"/>
                          <a:ea typeface="Calibri" panose="020F0502020204030204" pitchFamily="34" charset="0"/>
                          <a:cs typeface="Times New Roman" panose="02020603050405020304" pitchFamily="18" charset="0"/>
                        </a:rPr>
                        <a:t>Lieferkettengesetz, Reparaturbonus</a:t>
                      </a:r>
                      <a:endParaRPr lang="en-US" sz="1100" b="0" i="1" kern="12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9525" marR="9525" marT="9525" marB="9525"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marL="0" algn="ctr" defTabSz="1391900" rtl="0" eaLnBrk="1" latinLnBrk="0" hangingPunct="1">
                        <a:lnSpc>
                          <a:spcPct val="107000"/>
                        </a:lnSpc>
                        <a:spcAft>
                          <a:spcPts val="800"/>
                        </a:spcAft>
                      </a:pPr>
                      <a:r>
                        <a:rPr lang="de-DE" sz="1100" b="0" i="1" kern="1200" dirty="0">
                          <a:solidFill>
                            <a:schemeClr val="tx1"/>
                          </a:solidFill>
                          <a:effectLst/>
                          <a:latin typeface="Inria Sans" pitchFamily="2" charset="0"/>
                          <a:ea typeface="Calibri" panose="020F0502020204030204" pitchFamily="34" charset="0"/>
                          <a:cs typeface="Times New Roman" panose="02020603050405020304" pitchFamily="18" charset="0"/>
                        </a:rPr>
                        <a:t>Verbindliche Sozialstandards</a:t>
                      </a:r>
                      <a:endParaRPr lang="en-US" sz="1100" b="0" i="1" kern="12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9525" marR="9525" marT="9525" marB="9525"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marL="0" algn="ctr" defTabSz="1391900" rtl="0" eaLnBrk="1" latinLnBrk="0" hangingPunct="1">
                        <a:lnSpc>
                          <a:spcPct val="107000"/>
                        </a:lnSpc>
                        <a:spcAft>
                          <a:spcPts val="800"/>
                        </a:spcAft>
                      </a:pPr>
                      <a:r>
                        <a:rPr lang="de-DE" sz="1100" b="0" i="1" kern="1200" dirty="0">
                          <a:solidFill>
                            <a:schemeClr val="tx1"/>
                          </a:solidFill>
                          <a:effectLst/>
                          <a:latin typeface="Inria Sans" pitchFamily="2" charset="0"/>
                          <a:ea typeface="Calibri" panose="020F0502020204030204" pitchFamily="34" charset="0"/>
                          <a:cs typeface="Times New Roman" panose="02020603050405020304" pitchFamily="18" charset="0"/>
                        </a:rPr>
                        <a:t>Gesetzesentwürfe </a:t>
                      </a:r>
                      <a:br>
                        <a:rPr lang="de-DE" sz="1100" b="0" i="1" kern="1200" dirty="0">
                          <a:solidFill>
                            <a:schemeClr val="tx1"/>
                          </a:solidFill>
                          <a:effectLst/>
                          <a:latin typeface="Inria Sans" pitchFamily="2" charset="0"/>
                          <a:ea typeface="Calibri" panose="020F0502020204030204" pitchFamily="34" charset="0"/>
                          <a:cs typeface="Times New Roman" panose="02020603050405020304" pitchFamily="18" charset="0"/>
                        </a:rPr>
                      </a:br>
                      <a:r>
                        <a:rPr lang="de-DE" sz="1100" b="0" i="1" kern="1200" dirty="0">
                          <a:solidFill>
                            <a:schemeClr val="tx1"/>
                          </a:solidFill>
                          <a:effectLst/>
                          <a:latin typeface="Inria Sans" pitchFamily="2" charset="0"/>
                          <a:ea typeface="Calibri" panose="020F0502020204030204" pitchFamily="34" charset="0"/>
                          <a:cs typeface="Times New Roman" panose="02020603050405020304" pitchFamily="18" charset="0"/>
                        </a:rPr>
                        <a:t>vorlegen, Runde Tische</a:t>
                      </a:r>
                      <a:endParaRPr lang="en-US" sz="1100" b="0" i="1" kern="12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9525" marR="9525" marT="9525" marB="9525"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gridSpan="5">
                  <a:txBody>
                    <a:bodyPr/>
                    <a:lstStyle/>
                    <a:p>
                      <a:pPr marL="0" algn="ctr" defTabSz="1391900" rtl="0" eaLnBrk="1" latinLnBrk="0" hangingPunct="1">
                        <a:lnSpc>
                          <a:spcPct val="107000"/>
                        </a:lnSpc>
                        <a:spcAft>
                          <a:spcPts val="800"/>
                        </a:spcAft>
                      </a:pPr>
                      <a:r>
                        <a:rPr lang="de-DE" sz="1100" b="0" i="1" kern="1200" dirty="0">
                          <a:solidFill>
                            <a:schemeClr val="tx1"/>
                          </a:solidFill>
                          <a:effectLst/>
                          <a:latin typeface="Inria Sans" pitchFamily="2" charset="0"/>
                          <a:ea typeface="Calibri" panose="020F0502020204030204" pitchFamily="34" charset="0"/>
                          <a:cs typeface="Times New Roman" panose="02020603050405020304" pitchFamily="18" charset="0"/>
                        </a:rPr>
                        <a:t>„Gesetze ändern die Modebranche – nicht freiwillige Versprechen.“</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266912104"/>
                  </a:ext>
                </a:extLst>
              </a:tr>
              <a:tr h="324000">
                <a:tc gridSpan="3">
                  <a:txBody>
                    <a:bodyPr/>
                    <a:lstStyle/>
                    <a:p>
                      <a:pPr>
                        <a:lnSpc>
                          <a:spcPct val="110000"/>
                        </a:lnSpc>
                        <a:spcAft>
                          <a:spcPts val="60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Wie groß ist der Einfluss der Persona, eine wirkliche Verbesserung der Situation zu erzielen? Schätze und vergebe 1 bis 5 Punkte (1 = wenig Einfluss, 5 = sehr viel Einfluss).</a:t>
                      </a: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nSpc>
                          <a:spcPct val="110000"/>
                        </a:lnSpc>
                        <a:spcAft>
                          <a:spcPts val="600"/>
                        </a:spcAft>
                      </a:pPr>
                      <a:endParaRPr lang="de-DE" sz="11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nSpc>
                          <a:spcPct val="110000"/>
                        </a:lnSpc>
                        <a:spcAft>
                          <a:spcPts val="600"/>
                        </a:spcAft>
                      </a:pPr>
                      <a:endParaRPr lang="de-DE" sz="11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10000"/>
                        </a:lnSpc>
                        <a:spcAft>
                          <a:spcPts val="600"/>
                        </a:spcAft>
                      </a:pPr>
                      <a:r>
                        <a:rPr lang="de-DE" sz="1000" b="0" dirty="0">
                          <a:effectLst/>
                          <a:latin typeface="Inria Sans" pitchFamily="2" charset="0"/>
                          <a:ea typeface="Calibri" panose="020F0502020204030204" pitchFamily="34" charset="0"/>
                          <a:cs typeface="Times New Roman" panose="02020603050405020304" pitchFamily="18" charset="0"/>
                        </a:rPr>
                        <a:t>1</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10000"/>
                        </a:lnSpc>
                        <a:spcAft>
                          <a:spcPts val="600"/>
                        </a:spcAft>
                      </a:pPr>
                      <a:r>
                        <a:rPr lang="de-DE" sz="1000" b="0" dirty="0">
                          <a:effectLst/>
                          <a:latin typeface="Inria Sans" pitchFamily="2" charset="0"/>
                          <a:ea typeface="Calibri" panose="020F0502020204030204" pitchFamily="34" charset="0"/>
                          <a:cs typeface="Times New Roman" panose="02020603050405020304" pitchFamily="18" charset="0"/>
                        </a:rPr>
                        <a:t>2</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10000"/>
                        </a:lnSpc>
                        <a:spcAft>
                          <a:spcPts val="600"/>
                        </a:spcAft>
                      </a:pPr>
                      <a:r>
                        <a:rPr lang="de-DE" sz="1000" b="0" dirty="0">
                          <a:effectLst/>
                          <a:latin typeface="Inria Sans" pitchFamily="2" charset="0"/>
                          <a:ea typeface="Calibri" panose="020F0502020204030204" pitchFamily="34" charset="0"/>
                          <a:cs typeface="Times New Roman" panose="02020603050405020304" pitchFamily="18" charset="0"/>
                        </a:rPr>
                        <a:t>3</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10000"/>
                        </a:lnSpc>
                        <a:spcAft>
                          <a:spcPts val="600"/>
                        </a:spcAft>
                      </a:pPr>
                      <a:r>
                        <a:rPr lang="de-DE" sz="1000" b="0" dirty="0">
                          <a:effectLst/>
                          <a:latin typeface="Inria Sans" pitchFamily="2" charset="0"/>
                          <a:ea typeface="Calibri" panose="020F0502020204030204" pitchFamily="34" charset="0"/>
                          <a:cs typeface="Times New Roman" panose="02020603050405020304" pitchFamily="18" charset="0"/>
                        </a:rPr>
                        <a:t>4</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10000"/>
                        </a:lnSpc>
                        <a:spcAft>
                          <a:spcPts val="600"/>
                        </a:spcAft>
                      </a:pPr>
                      <a:r>
                        <a:rPr lang="de-DE" sz="1000" b="0" dirty="0">
                          <a:effectLst/>
                          <a:latin typeface="Inria Sans" pitchFamily="2" charset="0"/>
                          <a:ea typeface="Calibri" panose="020F0502020204030204" pitchFamily="34" charset="0"/>
                          <a:cs typeface="Times New Roman" panose="02020603050405020304" pitchFamily="18" charset="0"/>
                        </a:rPr>
                        <a:t>5</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70985337"/>
                  </a:ext>
                </a:extLst>
              </a:tr>
            </a:tbl>
          </a:graphicData>
        </a:graphic>
      </p:graphicFrame>
      <p:pic>
        <p:nvPicPr>
          <p:cNvPr id="22" name="Grafik 21">
            <a:extLst>
              <a:ext uri="{FF2B5EF4-FFF2-40B4-BE49-F238E27FC236}">
                <a16:creationId xmlns:a16="http://schemas.microsoft.com/office/drawing/2014/main" id="{ECE672CF-9451-0B82-AB0D-EF5DA4B97708}"/>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6953" b="67383" l="38281" r="56836">
                        <a14:foregroundMark x1="45833" y1="47949" x2="48763" y2="48730"/>
                        <a14:foregroundMark x1="39388" y1="62988" x2="39648" y2="62500"/>
                        <a14:foregroundMark x1="44141" y1="67480" x2="47656" y2="66699"/>
                        <a14:foregroundMark x1="48242" y1="41699" x2="48242" y2="40820"/>
                        <a14:foregroundMark x1="42969" y1="41016" x2="43750" y2="42188"/>
                        <a14:foregroundMark x1="38802" y1="46484" x2="39714" y2="44238"/>
                        <a14:foregroundMark x1="56901" y1="47363" x2="56901" y2="48438"/>
                        <a14:foregroundMark x1="38346" y1="63184" x2="38542" y2="62891"/>
                        <a14:foregroundMark x1="46159" y1="27344" x2="47982" y2="26953"/>
                      </a14:backgroundRemoval>
                    </a14:imgEffect>
                  </a14:imgLayer>
                </a14:imgProps>
              </a:ext>
            </a:extLst>
          </a:blip>
          <a:srcRect l="37528" t="23192" r="41240" b="29356"/>
          <a:stretch/>
        </p:blipFill>
        <p:spPr>
          <a:xfrm>
            <a:off x="543587" y="1292231"/>
            <a:ext cx="866141" cy="1290531"/>
          </a:xfrm>
          <a:prstGeom prst="rect">
            <a:avLst/>
          </a:prstGeom>
        </p:spPr>
      </p:pic>
      <p:grpSp>
        <p:nvGrpSpPr>
          <p:cNvPr id="11" name="Gruppieren 10">
            <a:extLst>
              <a:ext uri="{FF2B5EF4-FFF2-40B4-BE49-F238E27FC236}">
                <a16:creationId xmlns:a16="http://schemas.microsoft.com/office/drawing/2014/main" id="{B108A7AD-0B64-D96C-8DE3-7A55E461EE7D}"/>
              </a:ext>
              <a:ext uri="{C183D7F6-B498-43B3-948B-1728B52AA6E4}">
                <adec:decorative xmlns:adec="http://schemas.microsoft.com/office/drawing/2017/decorative" val="1"/>
              </a:ext>
            </a:extLst>
          </p:cNvPr>
          <p:cNvGrpSpPr/>
          <p:nvPr/>
        </p:nvGrpSpPr>
        <p:grpSpPr>
          <a:xfrm>
            <a:off x="6065519" y="10112362"/>
            <a:ext cx="850351" cy="226591"/>
            <a:chOff x="-3302864" y="2877944"/>
            <a:chExt cx="973023" cy="226591"/>
          </a:xfrm>
        </p:grpSpPr>
        <p:sp>
          <p:nvSpPr>
            <p:cNvPr id="12" name="Rechteck 11">
              <a:extLst>
                <a:ext uri="{FF2B5EF4-FFF2-40B4-BE49-F238E27FC236}">
                  <a16:creationId xmlns:a16="http://schemas.microsoft.com/office/drawing/2014/main" id="{BB0AF8A6-6655-B212-7120-4FBCE4E77252}"/>
                </a:ext>
              </a:extLst>
            </p:cNvPr>
            <p:cNvSpPr/>
            <p:nvPr/>
          </p:nvSpPr>
          <p:spPr>
            <a:xfrm>
              <a:off x="-3193774" y="2877944"/>
              <a:ext cx="754850"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Lehrkräfte</a:t>
              </a:r>
              <a:endParaRPr lang="en-US" sz="1000" dirty="0">
                <a:solidFill>
                  <a:schemeClr val="bg1"/>
                </a:solidFill>
                <a:latin typeface="Inria Sans" pitchFamily="2" charset="0"/>
              </a:endParaRPr>
            </a:p>
          </p:txBody>
        </p:sp>
        <p:cxnSp>
          <p:nvCxnSpPr>
            <p:cNvPr id="13" name="Gerader Verbinder 12">
              <a:extLst>
                <a:ext uri="{FF2B5EF4-FFF2-40B4-BE49-F238E27FC236}">
                  <a16:creationId xmlns:a16="http://schemas.microsoft.com/office/drawing/2014/main" id="{1022792C-E6AF-1F79-F86A-8823A86A611F}"/>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14" name="Gerader Verbinder 13">
              <a:extLst>
                <a:ext uri="{FF2B5EF4-FFF2-40B4-BE49-F238E27FC236}">
                  <a16:creationId xmlns:a16="http://schemas.microsoft.com/office/drawing/2014/main" id="{A7B8E39E-107C-31FA-E852-BE8C1C112D04}"/>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grpSp>
        <p:nvGrpSpPr>
          <p:cNvPr id="4" name="Gruppieren 3">
            <a:extLst>
              <a:ext uri="{FF2B5EF4-FFF2-40B4-BE49-F238E27FC236}">
                <a16:creationId xmlns:a16="http://schemas.microsoft.com/office/drawing/2014/main" id="{5A1B0584-5616-2DF4-B887-A2398C08F890}"/>
              </a:ext>
              <a:ext uri="{C183D7F6-B498-43B3-948B-1728B52AA6E4}">
                <adec:decorative xmlns:adec="http://schemas.microsoft.com/office/drawing/2017/decorative" val="1"/>
              </a:ext>
            </a:extLst>
          </p:cNvPr>
          <p:cNvGrpSpPr/>
          <p:nvPr/>
        </p:nvGrpSpPr>
        <p:grpSpPr>
          <a:xfrm>
            <a:off x="550035" y="5607844"/>
            <a:ext cx="885066" cy="1344680"/>
            <a:chOff x="588135" y="5165558"/>
            <a:chExt cx="885066" cy="1344680"/>
          </a:xfrm>
        </p:grpSpPr>
        <p:pic>
          <p:nvPicPr>
            <p:cNvPr id="6" name="Grafik 5">
              <a:extLst>
                <a:ext uri="{FF2B5EF4-FFF2-40B4-BE49-F238E27FC236}">
                  <a16:creationId xmlns:a16="http://schemas.microsoft.com/office/drawing/2014/main" id="{9B869A72-FE42-B65D-F345-691C4EB77E0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5391" b="67188" l="57357" r="76628">
                          <a14:foregroundMark x1="59701" y1="41113" x2="60221" y2="42871"/>
                          <a14:foregroundMark x1="57357" y1="63379" x2="58333" y2="59961"/>
                          <a14:foregroundMark x1="61393" y1="67285" x2="68424" y2="66797"/>
                          <a14:foregroundMark x1="76628" y1="57813" x2="75846" y2="59961"/>
                          <a14:foregroundMark x1="67578" y1="25586" x2="67318" y2="25391"/>
                        </a14:backgroundRemoval>
                      </a14:imgEffect>
                    </a14:imgLayer>
                  </a14:imgProps>
                </a:ext>
              </a:extLst>
            </a:blip>
            <a:srcRect l="55886" t="21008" r="22112" b="28850"/>
            <a:stretch/>
          </p:blipFill>
          <p:spPr>
            <a:xfrm>
              <a:off x="588135" y="5165558"/>
              <a:ext cx="885066" cy="1344680"/>
            </a:xfrm>
            <a:prstGeom prst="rect">
              <a:avLst/>
            </a:prstGeom>
          </p:spPr>
        </p:pic>
        <p:sp>
          <p:nvSpPr>
            <p:cNvPr id="7" name="Ellipse 6">
              <a:extLst>
                <a:ext uri="{FF2B5EF4-FFF2-40B4-BE49-F238E27FC236}">
                  <a16:creationId xmlns:a16="http://schemas.microsoft.com/office/drawing/2014/main" id="{0E8C4948-841F-9F8D-45DC-68036625A01D}"/>
                </a:ext>
              </a:extLst>
            </p:cNvPr>
            <p:cNvSpPr/>
            <p:nvPr/>
          </p:nvSpPr>
          <p:spPr>
            <a:xfrm>
              <a:off x="1090613" y="5598319"/>
              <a:ext cx="69338" cy="85725"/>
            </a:xfrm>
            <a:prstGeom prst="ellipse">
              <a:avLst/>
            </a:prstGeom>
            <a:solidFill>
              <a:srgbClr val="F6A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schemeClr val="bg1"/>
                </a:solidFill>
                <a:latin typeface="BundesSans Web Regular"/>
              </a:endParaRPr>
            </a:p>
          </p:txBody>
        </p:sp>
        <p:sp>
          <p:nvSpPr>
            <p:cNvPr id="8" name="Rechteck 7">
              <a:extLst>
                <a:ext uri="{FF2B5EF4-FFF2-40B4-BE49-F238E27FC236}">
                  <a16:creationId xmlns:a16="http://schemas.microsoft.com/office/drawing/2014/main" id="{E2C7D4B5-6295-4B84-928D-5E85ED205A03}"/>
                </a:ext>
              </a:extLst>
            </p:cNvPr>
            <p:cNvSpPr/>
            <p:nvPr/>
          </p:nvSpPr>
          <p:spPr>
            <a:xfrm>
              <a:off x="1084420" y="5616177"/>
              <a:ext cx="45719" cy="18000"/>
            </a:xfrm>
            <a:prstGeom prst="rect">
              <a:avLst/>
            </a:prstGeom>
            <a:solidFill>
              <a:srgbClr val="F5A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schemeClr val="bg1"/>
                </a:solidFill>
                <a:latin typeface="BundesSans Web Regular"/>
              </a:endParaRPr>
            </a:p>
          </p:txBody>
        </p:sp>
      </p:grpSp>
    </p:spTree>
    <p:extLst>
      <p:ext uri="{BB962C8B-B14F-4D97-AF65-F5344CB8AC3E}">
        <p14:creationId xmlns:p14="http://schemas.microsoft.com/office/powerpoint/2010/main" val="30385966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elle 8">
            <a:extLst>
              <a:ext uri="{FF2B5EF4-FFF2-40B4-BE49-F238E27FC236}">
                <a16:creationId xmlns:a16="http://schemas.microsoft.com/office/drawing/2014/main" id="{333FFE61-7AC0-AFD6-B4F6-AB83AC8EC6C0}"/>
              </a:ext>
            </a:extLst>
          </p:cNvPr>
          <p:cNvGraphicFramePr>
            <a:graphicFrameLocks noGrp="1"/>
          </p:cNvGraphicFramePr>
          <p:nvPr/>
        </p:nvGraphicFramePr>
        <p:xfrm>
          <a:off x="387860" y="1288492"/>
          <a:ext cx="6783956" cy="4003058"/>
        </p:xfrm>
        <a:graphic>
          <a:graphicData uri="http://schemas.openxmlformats.org/drawingml/2006/table">
            <a:tbl>
              <a:tblPr firstRow="1" firstCol="1" bandRow="1">
                <a:tableStyleId>{5C22544A-7EE6-4342-B048-85BDC9FD1C3A}</a:tableStyleId>
              </a:tblPr>
              <a:tblGrid>
                <a:gridCol w="1695989">
                  <a:extLst>
                    <a:ext uri="{9D8B030D-6E8A-4147-A177-3AD203B41FA5}">
                      <a16:colId xmlns:a16="http://schemas.microsoft.com/office/drawing/2014/main" val="1616022411"/>
                    </a:ext>
                  </a:extLst>
                </a:gridCol>
                <a:gridCol w="1695989">
                  <a:extLst>
                    <a:ext uri="{9D8B030D-6E8A-4147-A177-3AD203B41FA5}">
                      <a16:colId xmlns:a16="http://schemas.microsoft.com/office/drawing/2014/main" val="2531744115"/>
                    </a:ext>
                  </a:extLst>
                </a:gridCol>
                <a:gridCol w="1695989">
                  <a:extLst>
                    <a:ext uri="{9D8B030D-6E8A-4147-A177-3AD203B41FA5}">
                      <a16:colId xmlns:a16="http://schemas.microsoft.com/office/drawing/2014/main" val="869135047"/>
                    </a:ext>
                  </a:extLst>
                </a:gridCol>
                <a:gridCol w="339198">
                  <a:extLst>
                    <a:ext uri="{9D8B030D-6E8A-4147-A177-3AD203B41FA5}">
                      <a16:colId xmlns:a16="http://schemas.microsoft.com/office/drawing/2014/main" val="2687503716"/>
                    </a:ext>
                  </a:extLst>
                </a:gridCol>
                <a:gridCol w="339198">
                  <a:extLst>
                    <a:ext uri="{9D8B030D-6E8A-4147-A177-3AD203B41FA5}">
                      <a16:colId xmlns:a16="http://schemas.microsoft.com/office/drawing/2014/main" val="4023219159"/>
                    </a:ext>
                  </a:extLst>
                </a:gridCol>
                <a:gridCol w="339197">
                  <a:extLst>
                    <a:ext uri="{9D8B030D-6E8A-4147-A177-3AD203B41FA5}">
                      <a16:colId xmlns:a16="http://schemas.microsoft.com/office/drawing/2014/main" val="3622574371"/>
                    </a:ext>
                  </a:extLst>
                </a:gridCol>
                <a:gridCol w="339198">
                  <a:extLst>
                    <a:ext uri="{9D8B030D-6E8A-4147-A177-3AD203B41FA5}">
                      <a16:colId xmlns:a16="http://schemas.microsoft.com/office/drawing/2014/main" val="3913423056"/>
                    </a:ext>
                  </a:extLst>
                </a:gridCol>
                <a:gridCol w="339198">
                  <a:extLst>
                    <a:ext uri="{9D8B030D-6E8A-4147-A177-3AD203B41FA5}">
                      <a16:colId xmlns:a16="http://schemas.microsoft.com/office/drawing/2014/main" val="473952383"/>
                    </a:ext>
                  </a:extLst>
                </a:gridCol>
              </a:tblGrid>
              <a:tr h="708027">
                <a:tc gridSpan="8">
                  <a:txBody>
                    <a:bodyPr/>
                    <a:lstStyle/>
                    <a:p>
                      <a:pPr marL="1254125" indent="-171450">
                        <a:lnSpc>
                          <a:spcPct val="110000"/>
                        </a:lnSpc>
                        <a:spcAft>
                          <a:spcPts val="60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Rechercheauftrag: </a:t>
                      </a:r>
                      <a:r>
                        <a:rPr lang="de-DE" sz="1100" b="0" dirty="0">
                          <a:solidFill>
                            <a:schemeClr val="tx1"/>
                          </a:solidFill>
                          <a:effectLst/>
                          <a:latin typeface="Inria Sans" pitchFamily="2" charset="0"/>
                          <a:ea typeface="Calibri" panose="020F0502020204030204" pitchFamily="34" charset="0"/>
                          <a:cs typeface="Times New Roman" panose="02020603050405020304" pitchFamily="18" charset="0"/>
                        </a:rPr>
                        <a:t>Recherchiere ein spannendes Geschäftsmodell.</a:t>
                      </a:r>
                    </a:p>
                    <a:p>
                      <a:pPr marL="1254125" indent="-171450">
                        <a:lnSpc>
                          <a:spcPct val="110000"/>
                        </a:lnSpc>
                        <a:spcAft>
                          <a:spcPts val="600"/>
                        </a:spcAft>
                        <a:buClr>
                          <a:schemeClr val="accent4"/>
                        </a:buClr>
                        <a:buFont typeface="Arial" panose="020B0604020202020204" pitchFamily="34" charset="0"/>
                        <a:buChar char="•"/>
                      </a:pPr>
                      <a:r>
                        <a:rPr lang="de-DE" sz="1100" b="0" dirty="0">
                          <a:solidFill>
                            <a:schemeClr val="tx1"/>
                          </a:solidFill>
                          <a:effectLst/>
                          <a:latin typeface="Inria Sans" pitchFamily="2" charset="0"/>
                          <a:ea typeface="Calibri" panose="020F0502020204030204" pitchFamily="34" charset="0"/>
                          <a:cs typeface="Times New Roman" panose="02020603050405020304" pitchFamily="18" charset="0"/>
                          <a:hlinkClick r:id="rId3"/>
                        </a:rPr>
                        <a:t>https://www.zukunftshaus-wuerzburg.de/</a:t>
                      </a:r>
                      <a:r>
                        <a:rPr lang="de-DE" sz="1100" b="0" dirty="0">
                          <a:solidFill>
                            <a:schemeClr val="tx1"/>
                          </a:solidFill>
                          <a:effectLst/>
                          <a:latin typeface="Inria Sans" pitchFamily="2" charset="0"/>
                          <a:ea typeface="Calibri" panose="020F0502020204030204" pitchFamily="34" charset="0"/>
                          <a:cs typeface="Times New Roman" panose="02020603050405020304" pitchFamily="18" charset="0"/>
                        </a:rPr>
                        <a:t> </a:t>
                      </a:r>
                    </a:p>
                    <a:p>
                      <a:pPr marL="1254125" indent="-171450">
                        <a:lnSpc>
                          <a:spcPct val="110000"/>
                        </a:lnSpc>
                        <a:spcAft>
                          <a:spcPts val="600"/>
                        </a:spcAft>
                        <a:buClr>
                          <a:schemeClr val="accent4"/>
                        </a:buClr>
                        <a:buFont typeface="Arial" panose="020B0604020202020204" pitchFamily="34" charset="0"/>
                        <a:buChar char="•"/>
                      </a:pPr>
                      <a:r>
                        <a:rPr lang="de-DE" sz="1100" b="0" dirty="0">
                          <a:solidFill>
                            <a:schemeClr val="tx1"/>
                          </a:solidFill>
                          <a:effectLst/>
                          <a:latin typeface="Inria Sans" pitchFamily="2" charset="0"/>
                          <a:ea typeface="Calibri" panose="020F0502020204030204" pitchFamily="34" charset="0"/>
                          <a:cs typeface="Times New Roman" panose="02020603050405020304" pitchFamily="18" charset="0"/>
                          <a:hlinkClick r:id="rId4"/>
                        </a:rPr>
                        <a:t>https://www.textilbuendnis.com/</a:t>
                      </a:r>
                      <a:r>
                        <a:rPr lang="de-DE" sz="1100" b="0" dirty="0">
                          <a:solidFill>
                            <a:schemeClr val="tx1"/>
                          </a:solidFill>
                          <a:effectLst/>
                          <a:latin typeface="Inria Sans" pitchFamily="2" charset="0"/>
                          <a:ea typeface="Calibri" panose="020F0502020204030204" pitchFamily="34" charset="0"/>
                          <a:cs typeface="Times New Roman" panose="02020603050405020304" pitchFamily="18" charset="0"/>
                        </a:rPr>
                        <a:t> </a:t>
                      </a:r>
                      <a:br>
                        <a:rPr lang="de-DE" sz="1100" b="0" dirty="0">
                          <a:solidFill>
                            <a:schemeClr val="tx1"/>
                          </a:solidFill>
                          <a:effectLst/>
                          <a:latin typeface="Inria Sans" pitchFamily="2" charset="0"/>
                          <a:ea typeface="Calibri" panose="020F0502020204030204" pitchFamily="34" charset="0"/>
                          <a:cs typeface="Times New Roman" panose="02020603050405020304" pitchFamily="18" charset="0"/>
                        </a:rPr>
                      </a:br>
                      <a:br>
                        <a:rPr lang="de-DE" sz="1100" b="0" dirty="0">
                          <a:solidFill>
                            <a:schemeClr val="tx1"/>
                          </a:solidFill>
                          <a:effectLst/>
                          <a:latin typeface="Inria Sans" pitchFamily="2" charset="0"/>
                          <a:ea typeface="Calibri" panose="020F0502020204030204" pitchFamily="34" charset="0"/>
                          <a:cs typeface="Times New Roman" panose="02020603050405020304" pitchFamily="18" charset="0"/>
                        </a:rPr>
                      </a:br>
                      <a:endParaRPr lang="de-DE" sz="11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ctr">
                        <a:lnSpc>
                          <a:spcPct val="110000"/>
                        </a:lnSpc>
                        <a:spcAft>
                          <a:spcPts val="60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ctr">
                        <a:lnSpc>
                          <a:spcPct val="110000"/>
                        </a:lnSpc>
                        <a:spcAft>
                          <a:spcPts val="60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gn="ctr">
                        <a:lnSpc>
                          <a:spcPct val="110000"/>
                        </a:lnSpc>
                        <a:spcAft>
                          <a:spcPts val="600"/>
                        </a:spcAft>
                      </a:pPr>
                      <a:endParaRPr lang="de-DE" sz="11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9051261"/>
                  </a:ext>
                </a:extLst>
              </a:tr>
              <a:tr h="708027">
                <a:tc>
                  <a:txBody>
                    <a:bodyPr/>
                    <a:lstStyle/>
                    <a:p>
                      <a:pPr algn="ctr">
                        <a:lnSpc>
                          <a:spcPct val="110000"/>
                        </a:lnSpc>
                        <a:spcAft>
                          <a:spcPts val="600"/>
                        </a:spcAft>
                      </a:pPr>
                      <a:r>
                        <a:rPr lang="de-DE" sz="1100" b="1" dirty="0">
                          <a:solidFill>
                            <a:schemeClr val="tx1"/>
                          </a:solidFill>
                          <a:effectLst/>
                          <a:latin typeface="Inria Sans" pitchFamily="2" charset="0"/>
                          <a:cs typeface="Times New Roman" panose="02020603050405020304" pitchFamily="18" charset="0"/>
                        </a:rPr>
                        <a:t>Was sind die Ziele von Luisa?</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10000"/>
                        </a:lnSpc>
                        <a:spcAft>
                          <a:spcPts val="60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Welche Forderungen formuliert Luisa?</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10000"/>
                        </a:lnSpc>
                        <a:spcAft>
                          <a:spcPts val="60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Was könnte Luisa tun?</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gridSpan="5">
                  <a:txBody>
                    <a:bodyPr/>
                    <a:lstStyle/>
                    <a:p>
                      <a:pPr algn="ctr">
                        <a:lnSpc>
                          <a:spcPct val="110000"/>
                        </a:lnSpc>
                        <a:spcAft>
                          <a:spcPts val="600"/>
                        </a:spcAft>
                      </a:pPr>
                      <a:r>
                        <a:rPr lang="de-DE" sz="1100" b="1" dirty="0">
                          <a:solidFill>
                            <a:schemeClr val="tx1"/>
                          </a:solidFill>
                          <a:effectLst/>
                          <a:latin typeface="Inria Sans" pitchFamily="2" charset="0"/>
                          <a:ea typeface="Calibri" panose="020F0502020204030204" pitchFamily="34" charset="0"/>
                          <a:cs typeface="Times New Roman" panose="02020603050405020304" pitchFamily="18" charset="0"/>
                        </a:rPr>
                        <a:t>Formuliere ein Motto für deine Persona.</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60788550"/>
                  </a:ext>
                </a:extLst>
              </a:tr>
              <a:tr h="1620000">
                <a:tc>
                  <a:txBody>
                    <a:bodyPr/>
                    <a:lstStyle/>
                    <a:p>
                      <a:pPr marL="0" algn="ctr" defTabSz="1391900" rtl="0" eaLnBrk="1" latinLnBrk="0" hangingPunct="1">
                        <a:lnSpc>
                          <a:spcPct val="107000"/>
                        </a:lnSpc>
                        <a:spcAft>
                          <a:spcPts val="800"/>
                        </a:spcAft>
                      </a:pPr>
                      <a:r>
                        <a:rPr lang="de-DE" sz="1100" b="0" i="1" kern="1200" dirty="0">
                          <a:solidFill>
                            <a:schemeClr val="tx1"/>
                          </a:solidFill>
                          <a:effectLst/>
                          <a:latin typeface="Inria Sans" pitchFamily="2" charset="0"/>
                          <a:ea typeface="Calibri" panose="020F0502020204030204" pitchFamily="34" charset="0"/>
                          <a:cs typeface="Times New Roman" panose="02020603050405020304" pitchFamily="18" charset="0"/>
                        </a:rPr>
                        <a:t>Gewinn &amp; nachhaltiges Image</a:t>
                      </a:r>
                      <a:endParaRPr lang="en-US" sz="1100" b="0" i="1" kern="12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9525" marR="9525" marT="9525" marB="9525"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marL="0" algn="ctr" defTabSz="1391900" rtl="0" eaLnBrk="1" latinLnBrk="0" hangingPunct="1">
                        <a:lnSpc>
                          <a:spcPct val="107000"/>
                        </a:lnSpc>
                        <a:spcAft>
                          <a:spcPts val="800"/>
                        </a:spcAft>
                      </a:pPr>
                      <a:r>
                        <a:rPr lang="de-DE" sz="1100" b="0" i="1" kern="1200" dirty="0">
                          <a:solidFill>
                            <a:schemeClr val="tx1"/>
                          </a:solidFill>
                          <a:effectLst/>
                          <a:latin typeface="Inria Sans" pitchFamily="2" charset="0"/>
                          <a:ea typeface="Calibri" panose="020F0502020204030204" pitchFamily="34" charset="0"/>
                          <a:cs typeface="Times New Roman" panose="02020603050405020304" pitchFamily="18" charset="0"/>
                        </a:rPr>
                        <a:t>Subventionen für </a:t>
                      </a:r>
                      <a:br>
                        <a:rPr lang="de-DE" sz="1100" b="0" i="1" kern="1200" dirty="0">
                          <a:solidFill>
                            <a:schemeClr val="tx1"/>
                          </a:solidFill>
                          <a:effectLst/>
                          <a:latin typeface="Inria Sans" pitchFamily="2" charset="0"/>
                          <a:ea typeface="Calibri" panose="020F0502020204030204" pitchFamily="34" charset="0"/>
                          <a:cs typeface="Times New Roman" panose="02020603050405020304" pitchFamily="18" charset="0"/>
                        </a:rPr>
                      </a:br>
                      <a:r>
                        <a:rPr lang="de-DE" sz="1100" b="0" i="1" kern="1200" dirty="0">
                          <a:solidFill>
                            <a:schemeClr val="tx1"/>
                          </a:solidFill>
                          <a:effectLst/>
                          <a:latin typeface="Inria Sans" pitchFamily="2" charset="0"/>
                          <a:ea typeface="Calibri" panose="020F0502020204030204" pitchFamily="34" charset="0"/>
                          <a:cs typeface="Times New Roman" panose="02020603050405020304" pitchFamily="18" charset="0"/>
                        </a:rPr>
                        <a:t>Öko-Materialien</a:t>
                      </a:r>
                      <a:endParaRPr lang="en-US" sz="1100" b="0" i="1" kern="12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9525" marR="9525" marT="9525" marB="9525"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marL="0" algn="ctr" defTabSz="1391900" rtl="0" eaLnBrk="1" latinLnBrk="0" hangingPunct="1">
                        <a:lnSpc>
                          <a:spcPct val="107000"/>
                        </a:lnSpc>
                        <a:spcAft>
                          <a:spcPts val="800"/>
                        </a:spcAft>
                      </a:pPr>
                      <a:r>
                        <a:rPr lang="de-DE" sz="1100" b="0" i="1" kern="1200" dirty="0">
                          <a:solidFill>
                            <a:schemeClr val="tx1"/>
                          </a:solidFill>
                          <a:effectLst/>
                          <a:latin typeface="Inria Sans" pitchFamily="2" charset="0"/>
                          <a:ea typeface="Calibri" panose="020F0502020204030204" pitchFamily="34" charset="0"/>
                          <a:cs typeface="Times New Roman" panose="02020603050405020304" pitchFamily="18" charset="0"/>
                        </a:rPr>
                        <a:t>Secondhand-Bereich, Transparenz-Kampagne</a:t>
                      </a:r>
                      <a:endParaRPr lang="en-US" sz="1100" b="0" i="1" kern="12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9525" marR="9525" marT="9525" marB="9525"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gridSpan="5">
                  <a:txBody>
                    <a:bodyPr/>
                    <a:lstStyle/>
                    <a:p>
                      <a:pPr marL="0" algn="ctr" defTabSz="1391900" rtl="0" eaLnBrk="1" latinLnBrk="0" hangingPunct="1">
                        <a:lnSpc>
                          <a:spcPct val="107000"/>
                        </a:lnSpc>
                        <a:spcAft>
                          <a:spcPts val="800"/>
                        </a:spcAft>
                      </a:pPr>
                      <a:r>
                        <a:rPr lang="de-DE" sz="1100" b="0" i="1" kern="1200" dirty="0">
                          <a:solidFill>
                            <a:schemeClr val="tx1"/>
                          </a:solidFill>
                          <a:effectLst/>
                          <a:latin typeface="Inria Sans" pitchFamily="2" charset="0"/>
                          <a:ea typeface="Calibri" panose="020F0502020204030204" pitchFamily="34" charset="0"/>
                          <a:cs typeface="Times New Roman" panose="02020603050405020304" pitchFamily="18" charset="0"/>
                        </a:rPr>
                        <a:t>„Nachhaltigkeit verkaufen – aber bitte mit Gewinn.“</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66912104"/>
                  </a:ext>
                </a:extLst>
              </a:tr>
              <a:tr h="288000">
                <a:tc gridSpan="3">
                  <a:txBody>
                    <a:bodyPr/>
                    <a:lstStyle/>
                    <a:p>
                      <a:pPr>
                        <a:lnSpc>
                          <a:spcPct val="110000"/>
                        </a:lnSpc>
                        <a:spcAft>
                          <a:spcPts val="60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Wie groß ist der Einfluss der Persona, eine wirkliche Verbesserung der Situation zu erzielen? Schätze und vergebe 1 bis 5 Punkte (1 = wenig Einfluss, 5 = sehr viel Einfluss).</a:t>
                      </a: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nSpc>
                          <a:spcPct val="110000"/>
                        </a:lnSpc>
                        <a:spcAft>
                          <a:spcPts val="600"/>
                        </a:spcAft>
                      </a:pPr>
                      <a:endParaRPr lang="de-DE" sz="11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hMerge="1">
                  <a:txBody>
                    <a:bodyPr/>
                    <a:lstStyle/>
                    <a:p>
                      <a:pPr>
                        <a:lnSpc>
                          <a:spcPct val="110000"/>
                        </a:lnSpc>
                        <a:spcAft>
                          <a:spcPts val="600"/>
                        </a:spcAft>
                      </a:pPr>
                      <a:endParaRPr lang="de-DE" sz="1100" b="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10000"/>
                        </a:lnSpc>
                        <a:spcAft>
                          <a:spcPts val="600"/>
                        </a:spcAft>
                      </a:pPr>
                      <a:r>
                        <a:rPr lang="de-DE" sz="1000" b="0" dirty="0">
                          <a:effectLst/>
                          <a:latin typeface="Inria Sans" pitchFamily="2" charset="0"/>
                          <a:ea typeface="Calibri" panose="020F0502020204030204" pitchFamily="34" charset="0"/>
                          <a:cs typeface="Times New Roman" panose="02020603050405020304" pitchFamily="18" charset="0"/>
                        </a:rPr>
                        <a:t>1</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10000"/>
                        </a:lnSpc>
                        <a:spcAft>
                          <a:spcPts val="600"/>
                        </a:spcAft>
                      </a:pPr>
                      <a:r>
                        <a:rPr lang="de-DE" sz="1000" b="0" dirty="0">
                          <a:effectLst/>
                          <a:latin typeface="Inria Sans" pitchFamily="2" charset="0"/>
                          <a:ea typeface="Calibri" panose="020F0502020204030204" pitchFamily="34" charset="0"/>
                          <a:cs typeface="Times New Roman" panose="02020603050405020304" pitchFamily="18" charset="0"/>
                        </a:rPr>
                        <a:t>2</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10000"/>
                        </a:lnSpc>
                        <a:spcAft>
                          <a:spcPts val="600"/>
                        </a:spcAft>
                      </a:pPr>
                      <a:r>
                        <a:rPr lang="de-DE" sz="1000" b="0" dirty="0">
                          <a:effectLst/>
                          <a:latin typeface="Inria Sans" pitchFamily="2" charset="0"/>
                          <a:ea typeface="Calibri" panose="020F0502020204030204" pitchFamily="34" charset="0"/>
                          <a:cs typeface="Times New Roman" panose="02020603050405020304" pitchFamily="18" charset="0"/>
                        </a:rPr>
                        <a:t>3</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gn="ctr">
                        <a:lnSpc>
                          <a:spcPct val="110000"/>
                        </a:lnSpc>
                        <a:spcAft>
                          <a:spcPts val="600"/>
                        </a:spcAft>
                      </a:pPr>
                      <a:r>
                        <a:rPr lang="de-DE" sz="1000" b="0" dirty="0">
                          <a:effectLst/>
                          <a:latin typeface="Inria Sans" pitchFamily="2" charset="0"/>
                          <a:ea typeface="Calibri" panose="020F0502020204030204" pitchFamily="34" charset="0"/>
                          <a:cs typeface="Times New Roman" panose="02020603050405020304" pitchFamily="18" charset="0"/>
                        </a:rPr>
                        <a:t>4</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accent3">
                        <a:lumMod val="20000"/>
                        <a:lumOff val="80000"/>
                      </a:schemeClr>
                    </a:solidFill>
                  </a:tcPr>
                </a:tc>
                <a:tc>
                  <a:txBody>
                    <a:bodyPr/>
                    <a:lstStyle/>
                    <a:p>
                      <a:pPr algn="ctr">
                        <a:lnSpc>
                          <a:spcPct val="110000"/>
                        </a:lnSpc>
                        <a:spcAft>
                          <a:spcPts val="600"/>
                        </a:spcAft>
                      </a:pPr>
                      <a:r>
                        <a:rPr lang="de-DE" sz="1000" b="0" dirty="0">
                          <a:effectLst/>
                          <a:latin typeface="Inria Sans" pitchFamily="2" charset="0"/>
                          <a:ea typeface="Calibri" panose="020F0502020204030204" pitchFamily="34" charset="0"/>
                          <a:cs typeface="Times New Roman" panose="02020603050405020304" pitchFamily="18" charset="0"/>
                        </a:rPr>
                        <a:t>5</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592482755"/>
                  </a:ext>
                </a:extLst>
              </a:tr>
            </a:tbl>
          </a:graphicData>
        </a:graphic>
      </p:graphicFrame>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a:xfrm>
            <a:off x="386837" y="344844"/>
            <a:ext cx="6786000" cy="887056"/>
          </a:xfrm>
        </p:spPr>
        <p:txBody>
          <a:bodyPr anchor="t"/>
          <a:lstStyle/>
          <a:p>
            <a:r>
              <a:rPr lang="de-DE" sz="2400" b="1" dirty="0">
                <a:latin typeface="Inria Sans" pitchFamily="2" charset="0"/>
              </a:rPr>
              <a:t>LM2 – Nachhaltigen Konsum fördern </a:t>
            </a:r>
            <a:br>
              <a:rPr lang="de-DE" sz="2400" b="1" dirty="0">
                <a:latin typeface="Inria Sans" pitchFamily="2" charset="0"/>
              </a:rPr>
            </a:br>
            <a:r>
              <a:rPr lang="de-DE" sz="2400" dirty="0">
                <a:latin typeface="Inria Sans" pitchFamily="2" charset="0"/>
              </a:rPr>
              <a:t>Lösungen Arbeitsblatt 4 (3/4)</a:t>
            </a: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43</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lang="de-DE" sz="1000" b="1" dirty="0">
                <a:latin typeface="Inria Sans" pitchFamily="2" charset="0"/>
              </a:rPr>
              <a:t>LM2</a:t>
            </a:r>
            <a:endParaRPr lang="de-DE" sz="1000" b="1" dirty="0">
              <a:solidFill>
                <a:srgbClr val="FFFFFF"/>
              </a:solidFill>
              <a:latin typeface="Inria Sans" pitchFamily="2" charset="0"/>
            </a:endParaRP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sp>
        <p:nvSpPr>
          <p:cNvPr id="10" name="Rectangle 1">
            <a:extLst>
              <a:ext uri="{FF2B5EF4-FFF2-40B4-BE49-F238E27FC236}">
                <a16:creationId xmlns:a16="http://schemas.microsoft.com/office/drawing/2014/main" id="{2D83F613-D7A6-9F12-FD35-BC734810E13C}"/>
              </a:ext>
            </a:extLst>
          </p:cNvPr>
          <p:cNvSpPr/>
          <p:nvPr/>
        </p:nvSpPr>
        <p:spPr>
          <a:xfrm>
            <a:off x="387860" y="1374292"/>
            <a:ext cx="6784977" cy="828271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108000" bIns="72000" rtlCol="0" anchor="t"/>
          <a:lstStyle/>
          <a:p>
            <a:pPr marR="0" lvl="0" algn="l" defTabSz="914400" rtl="0" eaLnBrk="1" fontAlgn="base" latinLnBrk="0" hangingPunct="1">
              <a:lnSpc>
                <a:spcPct val="120000"/>
              </a:lnSpc>
              <a:spcBef>
                <a:spcPct val="0"/>
              </a:spcBef>
              <a:spcAft>
                <a:spcPts val="600"/>
              </a:spcAft>
              <a:buClrTx/>
              <a:buSzTx/>
              <a:buFontTx/>
              <a:buNone/>
              <a:tabLst/>
              <a:defRPr/>
            </a:pPr>
            <a:endParaRPr lang="de-DE" sz="1100" b="1" i="1" dirty="0">
              <a:solidFill>
                <a:schemeClr val="accent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b="1" i="1" dirty="0">
              <a:solidFill>
                <a:schemeClr val="accent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b="1" i="1" dirty="0">
              <a:solidFill>
                <a:schemeClr val="accent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b="1" i="1" dirty="0">
              <a:solidFill>
                <a:schemeClr val="accent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b="1" i="1" dirty="0">
              <a:solidFill>
                <a:schemeClr val="accent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b="1" i="1" dirty="0">
              <a:solidFill>
                <a:schemeClr val="accent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b="1" i="1" dirty="0">
              <a:solidFill>
                <a:schemeClr val="accent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b="1" i="1" dirty="0">
              <a:solidFill>
                <a:schemeClr val="accent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b="1" i="1" dirty="0">
              <a:solidFill>
                <a:schemeClr val="accent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b="1" i="1" dirty="0">
              <a:solidFill>
                <a:schemeClr val="accent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b="1" i="1" dirty="0">
              <a:solidFill>
                <a:schemeClr val="accent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b="1" i="1" dirty="0">
              <a:solidFill>
                <a:schemeClr val="accent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b="1" i="1" dirty="0">
              <a:solidFill>
                <a:schemeClr val="accent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b="1" i="1" dirty="0">
              <a:solidFill>
                <a:schemeClr val="accent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b="1" i="1" dirty="0">
              <a:solidFill>
                <a:schemeClr val="accent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b="1" i="1" dirty="0">
              <a:solidFill>
                <a:schemeClr val="accent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r>
              <a:rPr lang="de-DE" sz="1100" b="1" i="1" dirty="0">
                <a:solidFill>
                  <a:schemeClr val="accent1"/>
                </a:solidFill>
                <a:latin typeface="Inria Sans" pitchFamily="2" charset="0"/>
                <a:ea typeface="Calibri" panose="020F0502020204030204" pitchFamily="34" charset="0"/>
                <a:cs typeface="Times New Roman" panose="02020603050405020304" pitchFamily="18" charset="0"/>
              </a:rPr>
              <a:t>Instrumentenbündel als Wunschliste</a:t>
            </a:r>
          </a:p>
        </p:txBody>
      </p:sp>
      <p:pic>
        <p:nvPicPr>
          <p:cNvPr id="16" name="Grafik 15">
            <a:extLst>
              <a:ext uri="{FF2B5EF4-FFF2-40B4-BE49-F238E27FC236}">
                <a16:creationId xmlns:a16="http://schemas.microsoft.com/office/drawing/2014/main" id="{3303382B-C2B9-4E75-EFD6-14025DD637E6}"/>
              </a:ext>
              <a:ext uri="{C183D7F6-B498-43B3-948B-1728B52AA6E4}">
                <adec:decorative xmlns:adec="http://schemas.microsoft.com/office/drawing/2017/decorative" val="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6758" b="66895" l="76693" r="98307">
                        <a14:foregroundMark x1="82161" y1="41113" x2="83464" y2="41113"/>
                        <a14:foregroundMark x1="87891" y1="40820" x2="89583" y2="39844"/>
                        <a14:foregroundMark x1="84896" y1="27344" x2="86654" y2="26855"/>
                        <a14:foregroundMark x1="83529" y1="65137" x2="85677" y2="65430"/>
                        <a14:foregroundMark x1="80859" y1="66992" x2="85938" y2="66699"/>
                        <a14:foregroundMark x1="76693" y1="46875" x2="77148" y2="45605"/>
                        <a14:foregroundMark x1="98307" y1="58301" x2="97982" y2="60352"/>
                      </a14:backgroundRemoval>
                    </a14:imgEffect>
                  </a14:imgLayer>
                </a14:imgProps>
              </a:ext>
            </a:extLst>
          </a:blip>
          <a:srcRect l="74812" t="23192" b="29356"/>
          <a:stretch/>
        </p:blipFill>
        <p:spPr>
          <a:xfrm>
            <a:off x="511175" y="1296552"/>
            <a:ext cx="954020" cy="1198210"/>
          </a:xfrm>
          <a:prstGeom prst="rect">
            <a:avLst/>
          </a:prstGeom>
        </p:spPr>
      </p:pic>
      <p:graphicFrame>
        <p:nvGraphicFramePr>
          <p:cNvPr id="12" name="Tabelle 11">
            <a:extLst>
              <a:ext uri="{FF2B5EF4-FFF2-40B4-BE49-F238E27FC236}">
                <a16:creationId xmlns:a16="http://schemas.microsoft.com/office/drawing/2014/main" id="{78609F02-7AD3-1CF2-F24B-8857953E6BBC}"/>
              </a:ext>
            </a:extLst>
          </p:cNvPr>
          <p:cNvGraphicFramePr>
            <a:graphicFrameLocks noGrp="1"/>
          </p:cNvGraphicFramePr>
          <p:nvPr/>
        </p:nvGraphicFramePr>
        <p:xfrm>
          <a:off x="387860" y="6183763"/>
          <a:ext cx="6784977" cy="1806096"/>
        </p:xfrm>
        <a:graphic>
          <a:graphicData uri="http://schemas.openxmlformats.org/drawingml/2006/table">
            <a:tbl>
              <a:tblPr firstRow="1" firstCol="1" bandRow="1">
                <a:tableStyleId>{5C22544A-7EE6-4342-B048-85BDC9FD1C3A}</a:tableStyleId>
              </a:tblPr>
              <a:tblGrid>
                <a:gridCol w="1523002">
                  <a:extLst>
                    <a:ext uri="{9D8B030D-6E8A-4147-A177-3AD203B41FA5}">
                      <a16:colId xmlns:a16="http://schemas.microsoft.com/office/drawing/2014/main" val="2973692309"/>
                    </a:ext>
                  </a:extLst>
                </a:gridCol>
                <a:gridCol w="1312984">
                  <a:extLst>
                    <a:ext uri="{9D8B030D-6E8A-4147-A177-3AD203B41FA5}">
                      <a16:colId xmlns:a16="http://schemas.microsoft.com/office/drawing/2014/main" val="3035858177"/>
                    </a:ext>
                  </a:extLst>
                </a:gridCol>
                <a:gridCol w="1177860">
                  <a:extLst>
                    <a:ext uri="{9D8B030D-6E8A-4147-A177-3AD203B41FA5}">
                      <a16:colId xmlns:a16="http://schemas.microsoft.com/office/drawing/2014/main" val="3400184650"/>
                    </a:ext>
                  </a:extLst>
                </a:gridCol>
                <a:gridCol w="2771131">
                  <a:extLst>
                    <a:ext uri="{9D8B030D-6E8A-4147-A177-3AD203B41FA5}">
                      <a16:colId xmlns:a16="http://schemas.microsoft.com/office/drawing/2014/main" val="191412265"/>
                    </a:ext>
                  </a:extLst>
                </a:gridCol>
              </a:tblGrid>
              <a:tr h="140750">
                <a:tc>
                  <a:txBody>
                    <a:bodyPr/>
                    <a:lstStyle/>
                    <a:p>
                      <a:pPr>
                        <a:lnSpc>
                          <a:spcPct val="107000"/>
                        </a:lnSpc>
                        <a:spcAft>
                          <a:spcPts val="800"/>
                        </a:spcAft>
                      </a:pPr>
                      <a:r>
                        <a:rPr lang="de-DE" sz="1100">
                          <a:solidFill>
                            <a:schemeClr val="tx1"/>
                          </a:solidFill>
                          <a:effectLst/>
                          <a:latin typeface="Inria Sans" pitchFamily="2" charset="0"/>
                        </a:rPr>
                        <a:t>Unser Vorschlag</a:t>
                      </a:r>
                      <a:endParaRPr lang="en-US" sz="11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12700" cmpd="sng">
                      <a:noFill/>
                    </a:lnL>
                    <a:lnR w="9525" cap="flat" cmpd="sng" algn="ctr">
                      <a:solidFill>
                        <a:schemeClr val="accent4"/>
                      </a:solidFill>
                      <a:prstDash val="solid"/>
                      <a:round/>
                      <a:headEnd type="none" w="med" len="med"/>
                      <a:tailEnd type="none" w="med" len="med"/>
                    </a:lnR>
                    <a:lnT w="12700" cmpd="sng">
                      <a:noFill/>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de-DE" sz="1100" dirty="0">
                          <a:solidFill>
                            <a:schemeClr val="tx1"/>
                          </a:solidFill>
                          <a:effectLst/>
                          <a:latin typeface="Inria Sans" pitchFamily="2" charset="0"/>
                        </a:rPr>
                        <a:t>Weich oder hart?</a:t>
                      </a:r>
                      <a:endParaRPr lang="en-US" sz="11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12700" cmpd="sng">
                      <a:noFill/>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de-DE" sz="1100">
                          <a:solidFill>
                            <a:schemeClr val="tx1"/>
                          </a:solidFill>
                          <a:effectLst/>
                          <a:latin typeface="Inria Sans" pitchFamily="2" charset="0"/>
                        </a:rPr>
                        <a:t>Wer macht’s?</a:t>
                      </a:r>
                      <a:endParaRPr lang="en-US" sz="11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12700" cmpd="sng">
                      <a:noFill/>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de-DE" sz="1100" dirty="0">
                          <a:solidFill>
                            <a:schemeClr val="tx1"/>
                          </a:solidFill>
                          <a:effectLst/>
                          <a:latin typeface="Inria Sans" pitchFamily="2" charset="0"/>
                        </a:rPr>
                        <a:t>Warum ist das gut?</a:t>
                      </a:r>
                      <a:endParaRPr lang="en-US" sz="11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12700" cmpd="sng">
                      <a:noFill/>
                    </a:lnR>
                    <a:lnT w="12700" cmpd="sng">
                      <a:noFill/>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5397319"/>
                  </a:ext>
                </a:extLst>
              </a:tr>
              <a:tr h="521771">
                <a:tc>
                  <a:txBody>
                    <a:bodyPr/>
                    <a:lstStyle/>
                    <a:p>
                      <a:pPr>
                        <a:lnSpc>
                          <a:spcPct val="107000"/>
                        </a:lnSpc>
                        <a:spcAft>
                          <a:spcPts val="800"/>
                        </a:spcAft>
                      </a:pPr>
                      <a:r>
                        <a:rPr lang="de-DE" sz="1100" b="0" dirty="0">
                          <a:solidFill>
                            <a:schemeClr val="tx1"/>
                          </a:solidFill>
                          <a:effectLst/>
                          <a:latin typeface="Inria Sans" pitchFamily="2" charset="0"/>
                        </a:rPr>
                        <a:t>Öko-Mode günstiger machen</a:t>
                      </a:r>
                      <a:endParaRPr lang="en-US" sz="11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de-DE" sz="1100" dirty="0">
                          <a:solidFill>
                            <a:schemeClr val="tx1"/>
                          </a:solidFill>
                          <a:effectLst/>
                          <a:latin typeface="Inria Sans" pitchFamily="2" charset="0"/>
                        </a:rPr>
                        <a:t>Hart (Subvention)</a:t>
                      </a:r>
                      <a:endParaRPr lang="en-US" sz="11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de-DE" sz="1100" dirty="0">
                          <a:solidFill>
                            <a:schemeClr val="tx1"/>
                          </a:solidFill>
                          <a:effectLst/>
                          <a:latin typeface="Inria Sans" pitchFamily="2" charset="0"/>
                        </a:rPr>
                        <a:t>Politik / Nice</a:t>
                      </a:r>
                      <a:endParaRPr lang="en-US" sz="1100" dirty="0">
                        <a:solidFill>
                          <a:schemeClr val="tx1"/>
                        </a:solidFill>
                        <a:effectLst/>
                        <a:latin typeface="Inria Sans" pitchFamily="2" charset="0"/>
                      </a:endParaRPr>
                    </a:p>
                    <a:p>
                      <a:pPr>
                        <a:lnSpc>
                          <a:spcPct val="107000"/>
                        </a:lnSpc>
                        <a:spcAft>
                          <a:spcPts val="800"/>
                        </a:spcAft>
                      </a:pPr>
                      <a:r>
                        <a:rPr lang="de-DE" sz="1100" dirty="0">
                          <a:solidFill>
                            <a:schemeClr val="tx1"/>
                          </a:solidFill>
                          <a:effectLst/>
                          <a:latin typeface="Inria Sans" pitchFamily="2" charset="0"/>
                        </a:rPr>
                        <a:t> </a:t>
                      </a:r>
                      <a:endParaRPr lang="en-US" sz="11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de-DE" sz="1100" dirty="0">
                          <a:solidFill>
                            <a:schemeClr val="tx1"/>
                          </a:solidFill>
                          <a:effectLst/>
                          <a:latin typeface="Inria Sans" pitchFamily="2" charset="0"/>
                        </a:rPr>
                        <a:t>„Dann können alle mitmachen!“</a:t>
                      </a:r>
                      <a:endParaRPr lang="en-US" sz="11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4009593"/>
                  </a:ext>
                </a:extLst>
              </a:tr>
              <a:tr h="521771">
                <a:tc>
                  <a:txBody>
                    <a:bodyPr/>
                    <a:lstStyle/>
                    <a:p>
                      <a:pPr>
                        <a:lnSpc>
                          <a:spcPct val="107000"/>
                        </a:lnSpc>
                        <a:spcAft>
                          <a:spcPts val="800"/>
                        </a:spcAft>
                      </a:pPr>
                      <a:r>
                        <a:rPr lang="de-DE" sz="1100" b="0" dirty="0">
                          <a:solidFill>
                            <a:schemeClr val="tx1"/>
                          </a:solidFill>
                          <a:effectLst/>
                          <a:latin typeface="Inria Sans" pitchFamily="2" charset="0"/>
                        </a:rPr>
                        <a:t>Reparatur-Station </a:t>
                      </a:r>
                      <a:br>
                        <a:rPr lang="de-DE" sz="1100" b="0" dirty="0">
                          <a:solidFill>
                            <a:schemeClr val="tx1"/>
                          </a:solidFill>
                          <a:effectLst/>
                          <a:latin typeface="Inria Sans" pitchFamily="2" charset="0"/>
                        </a:rPr>
                      </a:br>
                      <a:r>
                        <a:rPr lang="de-DE" sz="1100" b="0" dirty="0">
                          <a:solidFill>
                            <a:schemeClr val="tx1"/>
                          </a:solidFill>
                          <a:effectLst/>
                          <a:latin typeface="Inria Sans" pitchFamily="2" charset="0"/>
                        </a:rPr>
                        <a:t>im Laden</a:t>
                      </a:r>
                      <a:endParaRPr lang="en-US" sz="11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de-DE" sz="1100">
                          <a:solidFill>
                            <a:schemeClr val="tx1"/>
                          </a:solidFill>
                          <a:effectLst/>
                          <a:latin typeface="Inria Sans" pitchFamily="2" charset="0"/>
                        </a:rPr>
                        <a:t>Weich (Angebot)</a:t>
                      </a:r>
                      <a:endParaRPr lang="en-US" sz="11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de-DE" sz="1100">
                          <a:solidFill>
                            <a:schemeClr val="tx1"/>
                          </a:solidFill>
                          <a:effectLst/>
                          <a:latin typeface="Inria Sans" pitchFamily="2" charset="0"/>
                        </a:rPr>
                        <a:t>Nice</a:t>
                      </a:r>
                      <a:endParaRPr lang="en-US" sz="11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de-DE" sz="1100" dirty="0">
                          <a:solidFill>
                            <a:schemeClr val="tx1"/>
                          </a:solidFill>
                          <a:effectLst/>
                          <a:latin typeface="Inria Sans" pitchFamily="2" charset="0"/>
                        </a:rPr>
                        <a:t>„Kaputte Klamotten werden nicht weggeworfen.“</a:t>
                      </a:r>
                      <a:endParaRPr lang="en-US" sz="11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7885639"/>
                  </a:ext>
                </a:extLst>
              </a:tr>
              <a:tr h="521771">
                <a:tc>
                  <a:txBody>
                    <a:bodyPr/>
                    <a:lstStyle/>
                    <a:p>
                      <a:pPr>
                        <a:lnSpc>
                          <a:spcPct val="107000"/>
                        </a:lnSpc>
                        <a:spcAft>
                          <a:spcPts val="800"/>
                        </a:spcAft>
                      </a:pPr>
                      <a:r>
                        <a:rPr lang="de-DE" sz="1100" b="0" dirty="0">
                          <a:solidFill>
                            <a:schemeClr val="tx1"/>
                          </a:solidFill>
                          <a:effectLst/>
                          <a:latin typeface="Inria Sans" pitchFamily="2" charset="0"/>
                        </a:rPr>
                        <a:t>Echte Siegel (GOTS) nutzen</a:t>
                      </a:r>
                      <a:endParaRPr lang="en-US" sz="11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de-DE" sz="1100">
                          <a:solidFill>
                            <a:schemeClr val="tx1"/>
                          </a:solidFill>
                          <a:effectLst/>
                          <a:latin typeface="Inria Sans" pitchFamily="2" charset="0"/>
                        </a:rPr>
                        <a:t>Hart (Gesetz)</a:t>
                      </a:r>
                      <a:endParaRPr lang="en-US" sz="11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de-DE" sz="1100">
                          <a:solidFill>
                            <a:schemeClr val="tx1"/>
                          </a:solidFill>
                          <a:effectLst/>
                          <a:latin typeface="Inria Sans" pitchFamily="2" charset="0"/>
                        </a:rPr>
                        <a:t>Politik</a:t>
                      </a:r>
                      <a:endParaRPr lang="en-US" sz="1100">
                        <a:solidFill>
                          <a:schemeClr val="tx1"/>
                        </a:solidFill>
                        <a:effectLst/>
                        <a:latin typeface="Inria Sans" pitchFamily="2" charset="0"/>
                      </a:endParaRPr>
                    </a:p>
                    <a:p>
                      <a:pPr>
                        <a:lnSpc>
                          <a:spcPct val="107000"/>
                        </a:lnSpc>
                        <a:spcAft>
                          <a:spcPts val="800"/>
                        </a:spcAft>
                      </a:pPr>
                      <a:r>
                        <a:rPr lang="de-DE" sz="1100">
                          <a:solidFill>
                            <a:schemeClr val="tx1"/>
                          </a:solidFill>
                          <a:effectLst/>
                          <a:latin typeface="Inria Sans" pitchFamily="2" charset="0"/>
                        </a:rPr>
                        <a:t> </a:t>
                      </a:r>
                      <a:endParaRPr lang="en-US" sz="11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de-DE" sz="1100" dirty="0">
                          <a:solidFill>
                            <a:schemeClr val="tx1"/>
                          </a:solidFill>
                          <a:effectLst/>
                          <a:latin typeface="Inria Sans" pitchFamily="2" charset="0"/>
                        </a:rPr>
                        <a:t>„Dann gibt’s kein Greenwashing mehr!“</a:t>
                      </a:r>
                      <a:endParaRPr lang="en-US" sz="11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0323922"/>
                  </a:ext>
                </a:extLst>
              </a:tr>
            </a:tbl>
          </a:graphicData>
        </a:graphic>
      </p:graphicFrame>
      <p:grpSp>
        <p:nvGrpSpPr>
          <p:cNvPr id="13" name="Gruppieren 12">
            <a:extLst>
              <a:ext uri="{FF2B5EF4-FFF2-40B4-BE49-F238E27FC236}">
                <a16:creationId xmlns:a16="http://schemas.microsoft.com/office/drawing/2014/main" id="{B1F77C04-132B-038A-8A82-EFA6D876BF94}"/>
              </a:ext>
              <a:ext uri="{C183D7F6-B498-43B3-948B-1728B52AA6E4}">
                <adec:decorative xmlns:adec="http://schemas.microsoft.com/office/drawing/2017/decorative" val="1"/>
              </a:ext>
            </a:extLst>
          </p:cNvPr>
          <p:cNvGrpSpPr/>
          <p:nvPr/>
        </p:nvGrpSpPr>
        <p:grpSpPr>
          <a:xfrm>
            <a:off x="6065519" y="10112362"/>
            <a:ext cx="850351" cy="226591"/>
            <a:chOff x="-3302864" y="2877944"/>
            <a:chExt cx="973023" cy="226591"/>
          </a:xfrm>
        </p:grpSpPr>
        <p:sp>
          <p:nvSpPr>
            <p:cNvPr id="14" name="Rechteck 13">
              <a:extLst>
                <a:ext uri="{FF2B5EF4-FFF2-40B4-BE49-F238E27FC236}">
                  <a16:creationId xmlns:a16="http://schemas.microsoft.com/office/drawing/2014/main" id="{33844D18-5C4A-8798-0851-C99FF2322F18}"/>
                </a:ext>
              </a:extLst>
            </p:cNvPr>
            <p:cNvSpPr/>
            <p:nvPr/>
          </p:nvSpPr>
          <p:spPr>
            <a:xfrm>
              <a:off x="-3193774" y="2877944"/>
              <a:ext cx="754850"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Lehrkräfte</a:t>
              </a:r>
              <a:endParaRPr lang="en-US" sz="1000" dirty="0">
                <a:solidFill>
                  <a:schemeClr val="bg1"/>
                </a:solidFill>
                <a:latin typeface="Inria Sans" pitchFamily="2" charset="0"/>
              </a:endParaRPr>
            </a:p>
          </p:txBody>
        </p:sp>
        <p:cxnSp>
          <p:nvCxnSpPr>
            <p:cNvPr id="15" name="Gerader Verbinder 14">
              <a:extLst>
                <a:ext uri="{FF2B5EF4-FFF2-40B4-BE49-F238E27FC236}">
                  <a16:creationId xmlns:a16="http://schemas.microsoft.com/office/drawing/2014/main" id="{E99D511D-49D2-D76F-C9E9-592820E1D6F5}"/>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17" name="Gerader Verbinder 16">
              <a:extLst>
                <a:ext uri="{FF2B5EF4-FFF2-40B4-BE49-F238E27FC236}">
                  <a16:creationId xmlns:a16="http://schemas.microsoft.com/office/drawing/2014/main" id="{109D8D4C-CF25-DC5F-AFFA-FF17D7B118CB}"/>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spTree>
    <p:extLst>
      <p:ext uri="{BB962C8B-B14F-4D97-AF65-F5344CB8AC3E}">
        <p14:creationId xmlns:p14="http://schemas.microsoft.com/office/powerpoint/2010/main" val="5259543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a:xfrm>
            <a:off x="386837" y="344844"/>
            <a:ext cx="6786000" cy="887056"/>
          </a:xfrm>
        </p:spPr>
        <p:txBody>
          <a:bodyPr anchor="t"/>
          <a:lstStyle/>
          <a:p>
            <a:r>
              <a:rPr lang="de-DE" sz="2400" b="1" dirty="0">
                <a:latin typeface="Inria Sans" pitchFamily="2" charset="0"/>
              </a:rPr>
              <a:t>LM2 – Nachhaltigen Konsum fördern </a:t>
            </a:r>
            <a:br>
              <a:rPr lang="de-DE" sz="2400" b="1" dirty="0">
                <a:latin typeface="Inria Sans" pitchFamily="2" charset="0"/>
              </a:rPr>
            </a:br>
            <a:r>
              <a:rPr lang="de-DE" sz="2400" dirty="0">
                <a:latin typeface="Inria Sans" pitchFamily="2" charset="0"/>
              </a:rPr>
              <a:t>Lösungen Arbeitsblatt 4 (4/4)</a:t>
            </a: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44</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lang="de-DE" sz="1000" b="1" dirty="0">
                <a:latin typeface="Inria Sans" pitchFamily="2" charset="0"/>
              </a:rPr>
              <a:t>LM2</a:t>
            </a:r>
            <a:endParaRPr lang="de-DE" sz="1000" b="1" dirty="0">
              <a:solidFill>
                <a:srgbClr val="FFFFFF"/>
              </a:solidFill>
              <a:latin typeface="Inria Sans" pitchFamily="2" charset="0"/>
            </a:endParaRP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sp>
        <p:nvSpPr>
          <p:cNvPr id="10" name="Rectangle 1">
            <a:extLst>
              <a:ext uri="{FF2B5EF4-FFF2-40B4-BE49-F238E27FC236}">
                <a16:creationId xmlns:a16="http://schemas.microsoft.com/office/drawing/2014/main" id="{2D83F613-D7A6-9F12-FD35-BC734810E13C}"/>
              </a:ext>
            </a:extLst>
          </p:cNvPr>
          <p:cNvSpPr/>
          <p:nvPr/>
        </p:nvSpPr>
        <p:spPr>
          <a:xfrm>
            <a:off x="387860" y="1374292"/>
            <a:ext cx="6784977" cy="828271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bIns="72000" rtlCol="0" anchor="t"/>
          <a:lstStyle/>
          <a:p>
            <a:pPr marR="0" lvl="0" algn="l" defTabSz="914400" rtl="0" eaLnBrk="1" fontAlgn="base" latinLnBrk="0" hangingPunct="1">
              <a:lnSpc>
                <a:spcPct val="120000"/>
              </a:lnSpc>
              <a:spcBef>
                <a:spcPct val="0"/>
              </a:spcBef>
              <a:spcAft>
                <a:spcPts val="600"/>
              </a:spcAft>
              <a:buClrTx/>
              <a:buSzTx/>
              <a:buFontTx/>
              <a:buNone/>
              <a:tabLst/>
              <a:defRPr/>
            </a:pPr>
            <a:r>
              <a:rPr lang="de-DE" sz="1100" b="1" i="1" dirty="0">
                <a:solidFill>
                  <a:schemeClr val="accent1"/>
                </a:solidFill>
                <a:latin typeface="Inria Sans" pitchFamily="2" charset="0"/>
                <a:ea typeface="Calibri" panose="020F0502020204030204" pitchFamily="34" charset="0"/>
                <a:cs typeface="Times New Roman" panose="02020603050405020304" pitchFamily="18" charset="0"/>
              </a:rPr>
              <a:t>Möglicher Instrumentenmix</a:t>
            </a:r>
          </a:p>
          <a:p>
            <a:pPr marR="0" lvl="0" algn="l" defTabSz="914400" rtl="0" eaLnBrk="1" fontAlgn="base" latinLnBrk="0" hangingPunct="1">
              <a:lnSpc>
                <a:spcPct val="120000"/>
              </a:lnSpc>
              <a:spcBef>
                <a:spcPct val="0"/>
              </a:spcBef>
              <a:spcAft>
                <a:spcPts val="600"/>
              </a:spcAft>
              <a:buClrTx/>
              <a:buSzTx/>
              <a:buFontTx/>
              <a:buNone/>
              <a:tabLst/>
              <a:defRPr/>
            </a:pPr>
            <a:endParaRPr lang="de-DE" sz="1100" b="1" i="1" dirty="0">
              <a:solidFill>
                <a:schemeClr val="accent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b="1" i="1" dirty="0">
              <a:solidFill>
                <a:schemeClr val="accent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b="1" i="1" dirty="0">
              <a:solidFill>
                <a:schemeClr val="accent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b="1" i="1" dirty="0">
              <a:solidFill>
                <a:schemeClr val="accent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b="1" i="1" dirty="0">
              <a:solidFill>
                <a:schemeClr val="accent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b="1" i="1" dirty="0">
              <a:solidFill>
                <a:schemeClr val="accent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b="1" i="1" dirty="0">
              <a:solidFill>
                <a:schemeClr val="accent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b="1" i="1" dirty="0">
              <a:solidFill>
                <a:schemeClr val="accent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b="1" i="1" dirty="0">
              <a:solidFill>
                <a:schemeClr val="accent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b="1" i="1" dirty="0">
              <a:solidFill>
                <a:schemeClr val="accent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b="1" i="1" dirty="0">
              <a:solidFill>
                <a:schemeClr val="accent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b="1" i="1" dirty="0">
              <a:solidFill>
                <a:schemeClr val="accent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b="1" i="1" dirty="0">
              <a:solidFill>
                <a:schemeClr val="accent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b="1" i="1" dirty="0">
              <a:solidFill>
                <a:schemeClr val="accent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b="1" i="1" dirty="0">
              <a:solidFill>
                <a:schemeClr val="accent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b="1" i="1" dirty="0">
              <a:solidFill>
                <a:schemeClr val="accent1"/>
              </a:solidFill>
              <a:latin typeface="Inria Sans" pitchFamily="2" charset="0"/>
              <a:ea typeface="Calibri" panose="020F0502020204030204" pitchFamily="34" charset="0"/>
              <a:cs typeface="Times New Roman" panose="02020603050405020304" pitchFamily="18" charset="0"/>
            </a:endParaRPr>
          </a:p>
          <a:p>
            <a:pPr>
              <a:lnSpc>
                <a:spcPct val="120000"/>
              </a:lnSpc>
              <a:spcAft>
                <a:spcPts val="600"/>
              </a:spcAft>
              <a:defRPr/>
            </a:pPr>
            <a:r>
              <a:rPr lang="de-DE" sz="1100" b="1" i="1" dirty="0">
                <a:solidFill>
                  <a:schemeClr val="accent1"/>
                </a:solidFill>
                <a:latin typeface="Inria Sans" pitchFamily="2" charset="0"/>
                <a:ea typeface="Calibri" panose="020F0502020204030204" pitchFamily="34" charset="0"/>
                <a:cs typeface="Times New Roman" panose="02020603050405020304" pitchFamily="18" charset="0"/>
              </a:rPr>
              <a:t>Nice will nachhaltiger werden – aber wie? Wie könnt ihr einen Kompromiss finden?</a:t>
            </a:r>
            <a:endParaRPr lang="de-DE" sz="1100" i="1" dirty="0">
              <a:solidFill>
                <a:schemeClr val="tx1"/>
              </a:solidFill>
              <a:latin typeface="Inria Sans" pitchFamily="2" charset="0"/>
              <a:ea typeface="Calibri" panose="020F0502020204030204" pitchFamily="34" charset="0"/>
              <a:cs typeface="Times New Roman" panose="02020603050405020304" pitchFamily="18" charset="0"/>
            </a:endParaRPr>
          </a:p>
          <a:p>
            <a:pPr marR="0" lvl="0" algn="l" defTabSz="914400" rtl="0" eaLnBrk="1" fontAlgn="base" latinLnBrk="0" hangingPunct="1">
              <a:lnSpc>
                <a:spcPct val="120000"/>
              </a:lnSpc>
              <a:spcBef>
                <a:spcPct val="0"/>
              </a:spcBef>
              <a:spcAft>
                <a:spcPts val="600"/>
              </a:spcAft>
              <a:buClrTx/>
              <a:buSzTx/>
              <a:buFontTx/>
              <a:buNone/>
              <a:tabLst/>
              <a:defRPr/>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p:txBody>
      </p:sp>
      <p:graphicFrame>
        <p:nvGraphicFramePr>
          <p:cNvPr id="11" name="Tabelle 10">
            <a:extLst>
              <a:ext uri="{FF2B5EF4-FFF2-40B4-BE49-F238E27FC236}">
                <a16:creationId xmlns:a16="http://schemas.microsoft.com/office/drawing/2014/main" id="{FB25F333-BD91-D730-1959-468E6376D916}"/>
              </a:ext>
            </a:extLst>
          </p:cNvPr>
          <p:cNvGraphicFramePr>
            <a:graphicFrameLocks noGrp="1"/>
          </p:cNvGraphicFramePr>
          <p:nvPr/>
        </p:nvGraphicFramePr>
        <p:xfrm>
          <a:off x="387350" y="1616914"/>
          <a:ext cx="6784976" cy="4325040"/>
        </p:xfrm>
        <a:graphic>
          <a:graphicData uri="http://schemas.openxmlformats.org/drawingml/2006/table">
            <a:tbl>
              <a:tblPr firstRow="1" firstCol="1" bandRow="1">
                <a:tableStyleId>{5C22544A-7EE6-4342-B048-85BDC9FD1C3A}</a:tableStyleId>
              </a:tblPr>
              <a:tblGrid>
                <a:gridCol w="1555750">
                  <a:extLst>
                    <a:ext uri="{9D8B030D-6E8A-4147-A177-3AD203B41FA5}">
                      <a16:colId xmlns:a16="http://schemas.microsoft.com/office/drawing/2014/main" val="2433534374"/>
                    </a:ext>
                  </a:extLst>
                </a:gridCol>
                <a:gridCol w="1092200">
                  <a:extLst>
                    <a:ext uri="{9D8B030D-6E8A-4147-A177-3AD203B41FA5}">
                      <a16:colId xmlns:a16="http://schemas.microsoft.com/office/drawing/2014/main" val="3659407970"/>
                    </a:ext>
                  </a:extLst>
                </a:gridCol>
                <a:gridCol w="1244600">
                  <a:extLst>
                    <a:ext uri="{9D8B030D-6E8A-4147-A177-3AD203B41FA5}">
                      <a16:colId xmlns:a16="http://schemas.microsoft.com/office/drawing/2014/main" val="160368895"/>
                    </a:ext>
                  </a:extLst>
                </a:gridCol>
                <a:gridCol w="1651000">
                  <a:extLst>
                    <a:ext uri="{9D8B030D-6E8A-4147-A177-3AD203B41FA5}">
                      <a16:colId xmlns:a16="http://schemas.microsoft.com/office/drawing/2014/main" val="3748820623"/>
                    </a:ext>
                  </a:extLst>
                </a:gridCol>
                <a:gridCol w="1241426">
                  <a:extLst>
                    <a:ext uri="{9D8B030D-6E8A-4147-A177-3AD203B41FA5}">
                      <a16:colId xmlns:a16="http://schemas.microsoft.com/office/drawing/2014/main" val="2407560325"/>
                    </a:ext>
                  </a:extLst>
                </a:gridCol>
              </a:tblGrid>
              <a:tr h="413683">
                <a:tc>
                  <a:txBody>
                    <a:bodyPr/>
                    <a:lstStyle/>
                    <a:p>
                      <a:pPr algn="ctr">
                        <a:lnSpc>
                          <a:spcPct val="100000"/>
                        </a:lnSpc>
                        <a:spcAft>
                          <a:spcPts val="300"/>
                        </a:spcAft>
                      </a:pPr>
                      <a:r>
                        <a:rPr lang="de-DE" sz="1000" dirty="0">
                          <a:solidFill>
                            <a:schemeClr val="tx1"/>
                          </a:solidFill>
                          <a:effectLst/>
                          <a:latin typeface="Inria Sans" pitchFamily="2" charset="0"/>
                        </a:rPr>
                        <a:t>Was ist die Maßnahme</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nchor="ctr">
                    <a:lnR w="9525" cap="flat" cmpd="sng" algn="ctr">
                      <a:solidFill>
                        <a:schemeClr val="accent4"/>
                      </a:solidFill>
                      <a:prstDash val="solid"/>
                      <a:round/>
                      <a:headEnd type="none" w="med" len="med"/>
                      <a:tailEnd type="none" w="med" len="med"/>
                    </a:lnR>
                    <a:lnB w="9525" cap="flat" cmpd="sng" algn="ctr">
                      <a:solidFill>
                        <a:schemeClr val="accent4"/>
                      </a:solidFill>
                      <a:prstDash val="solid"/>
                      <a:round/>
                      <a:headEnd type="none" w="med" len="med"/>
                      <a:tailEnd type="none" w="med" len="med"/>
                    </a:lnB>
                    <a:solidFill>
                      <a:schemeClr val="bg1"/>
                    </a:solidFill>
                  </a:tcPr>
                </a:tc>
                <a:tc>
                  <a:txBody>
                    <a:bodyPr/>
                    <a:lstStyle/>
                    <a:p>
                      <a:pPr algn="ctr">
                        <a:lnSpc>
                          <a:spcPct val="100000"/>
                        </a:lnSpc>
                        <a:spcAft>
                          <a:spcPts val="300"/>
                        </a:spcAft>
                      </a:pPr>
                      <a:r>
                        <a:rPr lang="de-DE" sz="1000" dirty="0">
                          <a:solidFill>
                            <a:schemeClr val="tx1"/>
                          </a:solidFill>
                          <a:effectLst/>
                          <a:latin typeface="Inria Sans" pitchFamily="2" charset="0"/>
                        </a:rPr>
                        <a:t>Politisches Instrument</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B w="9525" cap="flat" cmpd="sng" algn="ctr">
                      <a:solidFill>
                        <a:schemeClr val="accent4"/>
                      </a:solidFill>
                      <a:prstDash val="solid"/>
                      <a:round/>
                      <a:headEnd type="none" w="med" len="med"/>
                      <a:tailEnd type="none" w="med" len="med"/>
                    </a:lnB>
                    <a:solidFill>
                      <a:schemeClr val="bg1"/>
                    </a:solidFill>
                  </a:tcPr>
                </a:tc>
                <a:tc>
                  <a:txBody>
                    <a:bodyPr/>
                    <a:lstStyle/>
                    <a:p>
                      <a:pPr algn="ctr">
                        <a:lnSpc>
                          <a:spcPct val="100000"/>
                        </a:lnSpc>
                        <a:spcAft>
                          <a:spcPts val="300"/>
                        </a:spcAft>
                      </a:pPr>
                      <a:r>
                        <a:rPr lang="de-DE" sz="1000" dirty="0">
                          <a:solidFill>
                            <a:schemeClr val="tx1"/>
                          </a:solidFill>
                          <a:effectLst/>
                          <a:latin typeface="Inria Sans" pitchFamily="2" charset="0"/>
                        </a:rPr>
                        <a:t>Adressat: An wen richtet sich die Maßnahme?</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B w="9525" cap="flat" cmpd="sng" algn="ctr">
                      <a:solidFill>
                        <a:schemeClr val="accent4"/>
                      </a:solidFill>
                      <a:prstDash val="solid"/>
                      <a:round/>
                      <a:headEnd type="none" w="med" len="med"/>
                      <a:tailEnd type="none" w="med" len="med"/>
                    </a:lnB>
                    <a:solidFill>
                      <a:schemeClr val="bg1"/>
                    </a:solidFill>
                  </a:tcPr>
                </a:tc>
                <a:tc>
                  <a:txBody>
                    <a:bodyPr/>
                    <a:lstStyle/>
                    <a:p>
                      <a:pPr algn="ctr">
                        <a:lnSpc>
                          <a:spcPct val="100000"/>
                        </a:lnSpc>
                        <a:spcAft>
                          <a:spcPts val="300"/>
                        </a:spcAft>
                      </a:pPr>
                      <a:r>
                        <a:rPr lang="de-DE" sz="1000" dirty="0">
                          <a:solidFill>
                            <a:schemeClr val="tx1"/>
                          </a:solidFill>
                          <a:effectLst/>
                          <a:latin typeface="Inria Sans" pitchFamily="2" charset="0"/>
                        </a:rPr>
                        <a:t>Ziel</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B w="9525" cap="flat" cmpd="sng" algn="ctr">
                      <a:solidFill>
                        <a:schemeClr val="accent4"/>
                      </a:solidFill>
                      <a:prstDash val="solid"/>
                      <a:round/>
                      <a:headEnd type="none" w="med" len="med"/>
                      <a:tailEnd type="none" w="med" len="med"/>
                    </a:lnB>
                    <a:solidFill>
                      <a:schemeClr val="bg1"/>
                    </a:solidFill>
                  </a:tcPr>
                </a:tc>
                <a:tc>
                  <a:txBody>
                    <a:bodyPr/>
                    <a:lstStyle/>
                    <a:p>
                      <a:pPr algn="ctr">
                        <a:lnSpc>
                          <a:spcPct val="100000"/>
                        </a:lnSpc>
                        <a:spcAft>
                          <a:spcPts val="300"/>
                        </a:spcAft>
                      </a:pPr>
                      <a:r>
                        <a:rPr lang="de-DE" sz="1000" dirty="0">
                          <a:solidFill>
                            <a:schemeClr val="tx1"/>
                          </a:solidFill>
                          <a:effectLst/>
                          <a:latin typeface="Inria Sans" pitchFamily="2" charset="0"/>
                        </a:rPr>
                        <a:t>Begründung </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nchor="ctr">
                    <a:lnL w="9525" cap="flat" cmpd="sng" algn="ctr">
                      <a:solidFill>
                        <a:schemeClr val="accent4"/>
                      </a:solidFill>
                      <a:prstDash val="solid"/>
                      <a:round/>
                      <a:headEnd type="none" w="med" len="med"/>
                      <a:tailEnd type="none" w="med" len="med"/>
                    </a:lnL>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167299168"/>
                  </a:ext>
                </a:extLst>
              </a:tr>
              <a:tr h="485162">
                <a:tc>
                  <a:txBody>
                    <a:bodyPr/>
                    <a:lstStyle/>
                    <a:p>
                      <a:pPr>
                        <a:lnSpc>
                          <a:spcPct val="100000"/>
                        </a:lnSpc>
                        <a:spcAft>
                          <a:spcPts val="300"/>
                        </a:spcAft>
                      </a:pPr>
                      <a:r>
                        <a:rPr lang="de-DE" sz="900" b="0" dirty="0">
                          <a:solidFill>
                            <a:schemeClr val="tx1"/>
                          </a:solidFill>
                          <a:effectLst/>
                          <a:latin typeface="Inria Sans" pitchFamily="2" charset="0"/>
                        </a:rPr>
                        <a:t>Lieferkettengesetz</a:t>
                      </a:r>
                      <a:endParaRPr lang="en-US" sz="9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0000"/>
                        </a:lnSpc>
                        <a:spcAft>
                          <a:spcPts val="300"/>
                        </a:spcAft>
                      </a:pPr>
                      <a:r>
                        <a:rPr lang="de-DE" sz="900" dirty="0">
                          <a:solidFill>
                            <a:schemeClr val="tx1"/>
                          </a:solidFill>
                          <a:effectLst/>
                          <a:latin typeface="Inria Sans" pitchFamily="2" charset="0"/>
                        </a:rPr>
                        <a:t>Gesetz </a:t>
                      </a:r>
                      <a:br>
                        <a:rPr lang="de-DE" sz="900" dirty="0">
                          <a:solidFill>
                            <a:schemeClr val="tx1"/>
                          </a:solidFill>
                          <a:effectLst/>
                          <a:latin typeface="Inria Sans" pitchFamily="2" charset="0"/>
                        </a:rPr>
                      </a:br>
                      <a:r>
                        <a:rPr lang="de-DE" sz="900" dirty="0">
                          <a:solidFill>
                            <a:schemeClr val="tx1"/>
                          </a:solidFill>
                          <a:effectLst/>
                          <a:latin typeface="Inria Sans" pitchFamily="2" charset="0"/>
                        </a:rPr>
                        <a:t>(hart)</a:t>
                      </a:r>
                      <a:endParaRPr lang="en-US" sz="9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0000"/>
                        </a:lnSpc>
                        <a:spcAft>
                          <a:spcPts val="300"/>
                        </a:spcAft>
                      </a:pPr>
                      <a:r>
                        <a:rPr lang="de-DE" sz="900" dirty="0">
                          <a:solidFill>
                            <a:schemeClr val="tx1"/>
                          </a:solidFill>
                          <a:effectLst/>
                          <a:latin typeface="Inria Sans" pitchFamily="2" charset="0"/>
                        </a:rPr>
                        <a:t>Wirtschaft</a:t>
                      </a:r>
                      <a:endParaRPr lang="en-US" sz="9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0000"/>
                        </a:lnSpc>
                        <a:spcAft>
                          <a:spcPts val="300"/>
                        </a:spcAft>
                      </a:pPr>
                      <a:r>
                        <a:rPr lang="de-DE" sz="900">
                          <a:solidFill>
                            <a:schemeClr val="tx1"/>
                          </a:solidFill>
                          <a:effectLst/>
                          <a:latin typeface="Inria Sans" pitchFamily="2" charset="0"/>
                        </a:rPr>
                        <a:t>Faire und nachhaltige Arbeitsbedingungen und Produktion entlang der gesamten Lieferkette</a:t>
                      </a:r>
                      <a:endParaRPr lang="en-US" sz="9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0000"/>
                        </a:lnSpc>
                        <a:spcAft>
                          <a:spcPts val="300"/>
                        </a:spcAft>
                      </a:pPr>
                      <a:r>
                        <a:rPr lang="de-DE" sz="900">
                          <a:solidFill>
                            <a:schemeClr val="tx1"/>
                          </a:solidFill>
                          <a:effectLst/>
                          <a:latin typeface="Inria Sans" pitchFamily="2" charset="0"/>
                        </a:rPr>
                        <a:t>Sichert Löhne und Umweltschutz</a:t>
                      </a:r>
                      <a:endParaRPr lang="en-US" sz="9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3543720732"/>
                  </a:ext>
                </a:extLst>
              </a:tr>
              <a:tr h="485162">
                <a:tc>
                  <a:txBody>
                    <a:bodyPr/>
                    <a:lstStyle/>
                    <a:p>
                      <a:pPr>
                        <a:lnSpc>
                          <a:spcPct val="100000"/>
                        </a:lnSpc>
                        <a:spcAft>
                          <a:spcPts val="300"/>
                        </a:spcAft>
                      </a:pPr>
                      <a:r>
                        <a:rPr lang="de-DE" sz="900" b="0" dirty="0">
                          <a:solidFill>
                            <a:schemeClr val="tx1"/>
                          </a:solidFill>
                          <a:effectLst/>
                          <a:latin typeface="Inria Sans" pitchFamily="2" charset="0"/>
                        </a:rPr>
                        <a:t>Gesetz zur Abschaffung von Greenwashing</a:t>
                      </a:r>
                      <a:endParaRPr lang="en-US" sz="9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0000"/>
                        </a:lnSpc>
                        <a:spcAft>
                          <a:spcPts val="300"/>
                        </a:spcAft>
                      </a:pPr>
                      <a:r>
                        <a:rPr lang="de-DE" sz="900" dirty="0">
                          <a:solidFill>
                            <a:schemeClr val="tx1"/>
                          </a:solidFill>
                          <a:effectLst/>
                          <a:latin typeface="Inria Sans" pitchFamily="2" charset="0"/>
                        </a:rPr>
                        <a:t>Gesetz </a:t>
                      </a:r>
                      <a:br>
                        <a:rPr lang="de-DE" sz="900" dirty="0">
                          <a:solidFill>
                            <a:schemeClr val="tx1"/>
                          </a:solidFill>
                          <a:effectLst/>
                          <a:latin typeface="Inria Sans" pitchFamily="2" charset="0"/>
                        </a:rPr>
                      </a:br>
                      <a:r>
                        <a:rPr lang="de-DE" sz="900" dirty="0">
                          <a:solidFill>
                            <a:schemeClr val="tx1"/>
                          </a:solidFill>
                          <a:effectLst/>
                          <a:latin typeface="Inria Sans" pitchFamily="2" charset="0"/>
                        </a:rPr>
                        <a:t>(hart)</a:t>
                      </a:r>
                      <a:endParaRPr lang="en-US" sz="9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0000"/>
                        </a:lnSpc>
                        <a:spcAft>
                          <a:spcPts val="300"/>
                        </a:spcAft>
                      </a:pPr>
                      <a:r>
                        <a:rPr lang="de-DE" sz="900">
                          <a:solidFill>
                            <a:schemeClr val="tx1"/>
                          </a:solidFill>
                          <a:effectLst/>
                          <a:latin typeface="Inria Sans" pitchFamily="2" charset="0"/>
                        </a:rPr>
                        <a:t>Wirtschaft</a:t>
                      </a:r>
                      <a:endParaRPr lang="en-US" sz="9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0000"/>
                        </a:lnSpc>
                        <a:spcAft>
                          <a:spcPts val="300"/>
                        </a:spcAft>
                      </a:pPr>
                      <a:r>
                        <a:rPr lang="de-DE" sz="900">
                          <a:solidFill>
                            <a:schemeClr val="tx1"/>
                          </a:solidFill>
                          <a:effectLst/>
                          <a:latin typeface="Inria Sans" pitchFamily="2" charset="0"/>
                        </a:rPr>
                        <a:t>Greenwashing verhindern</a:t>
                      </a:r>
                      <a:endParaRPr lang="en-US" sz="9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0000"/>
                        </a:lnSpc>
                        <a:spcAft>
                          <a:spcPts val="300"/>
                        </a:spcAft>
                      </a:pPr>
                      <a:r>
                        <a:rPr lang="de-DE" sz="900">
                          <a:solidFill>
                            <a:schemeClr val="tx1"/>
                          </a:solidFill>
                          <a:effectLst/>
                          <a:latin typeface="Inria Sans" pitchFamily="2" charset="0"/>
                        </a:rPr>
                        <a:t>Nur wirklich nachhaltige Mode darf als solche beworben werden</a:t>
                      </a:r>
                      <a:endParaRPr lang="en-US" sz="9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4268064491"/>
                  </a:ext>
                </a:extLst>
              </a:tr>
              <a:tr h="377943">
                <a:tc>
                  <a:txBody>
                    <a:bodyPr/>
                    <a:lstStyle/>
                    <a:p>
                      <a:pPr>
                        <a:lnSpc>
                          <a:spcPct val="100000"/>
                        </a:lnSpc>
                        <a:spcAft>
                          <a:spcPts val="300"/>
                        </a:spcAft>
                      </a:pPr>
                      <a:r>
                        <a:rPr lang="de-DE" sz="900" b="0" dirty="0">
                          <a:solidFill>
                            <a:schemeClr val="tx1"/>
                          </a:solidFill>
                          <a:effectLst/>
                          <a:latin typeface="Inria Sans" pitchFamily="2" charset="0"/>
                        </a:rPr>
                        <a:t>Einführung eines Reparaturbonus</a:t>
                      </a:r>
                      <a:endParaRPr lang="en-US" sz="9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0000"/>
                        </a:lnSpc>
                        <a:spcAft>
                          <a:spcPts val="300"/>
                        </a:spcAft>
                      </a:pPr>
                      <a:r>
                        <a:rPr lang="de-DE" sz="900" dirty="0">
                          <a:solidFill>
                            <a:schemeClr val="tx1"/>
                          </a:solidFill>
                          <a:effectLst/>
                          <a:latin typeface="Inria Sans" pitchFamily="2" charset="0"/>
                        </a:rPr>
                        <a:t>Förderprogramm</a:t>
                      </a:r>
                      <a:br>
                        <a:rPr lang="de-DE" sz="900" dirty="0">
                          <a:solidFill>
                            <a:schemeClr val="tx1"/>
                          </a:solidFill>
                          <a:effectLst/>
                          <a:latin typeface="Inria Sans" pitchFamily="2" charset="0"/>
                        </a:rPr>
                      </a:br>
                      <a:r>
                        <a:rPr lang="de-DE" sz="900" dirty="0">
                          <a:solidFill>
                            <a:schemeClr val="tx1"/>
                          </a:solidFill>
                          <a:effectLst/>
                          <a:latin typeface="Inria Sans" pitchFamily="2" charset="0"/>
                        </a:rPr>
                        <a:t>(weich, da freiwillig)</a:t>
                      </a:r>
                      <a:endParaRPr lang="en-US" sz="9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0000"/>
                        </a:lnSpc>
                        <a:spcAft>
                          <a:spcPts val="300"/>
                        </a:spcAft>
                      </a:pPr>
                      <a:r>
                        <a:rPr lang="de-DE" sz="900" dirty="0">
                          <a:solidFill>
                            <a:schemeClr val="tx1"/>
                          </a:solidFill>
                          <a:effectLst/>
                          <a:latin typeface="Inria Sans" pitchFamily="2" charset="0"/>
                        </a:rPr>
                        <a:t>Konsument</a:t>
                      </a:r>
                      <a:endParaRPr lang="en-US" sz="9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0000"/>
                        </a:lnSpc>
                        <a:spcAft>
                          <a:spcPts val="300"/>
                        </a:spcAft>
                      </a:pPr>
                      <a:r>
                        <a:rPr lang="de-DE" sz="900">
                          <a:solidFill>
                            <a:schemeClr val="tx1"/>
                          </a:solidFill>
                          <a:effectLst/>
                          <a:latin typeface="Inria Sans" pitchFamily="2" charset="0"/>
                        </a:rPr>
                        <a:t>Reparaturbonus – Verlängerung der Nutzungsdauer, Ressourcen sparen</a:t>
                      </a:r>
                      <a:endParaRPr lang="en-US" sz="9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0000"/>
                        </a:lnSpc>
                        <a:spcAft>
                          <a:spcPts val="300"/>
                        </a:spcAft>
                      </a:pPr>
                      <a:r>
                        <a:rPr lang="de-DE" sz="900">
                          <a:solidFill>
                            <a:schemeClr val="tx1"/>
                          </a:solidFill>
                          <a:effectLst/>
                          <a:latin typeface="Inria Sans" pitchFamily="2" charset="0"/>
                        </a:rPr>
                        <a:t>Reduktion von Kleidungskäufen spart Ressourcen</a:t>
                      </a:r>
                      <a:endParaRPr lang="en-US" sz="9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3290185031"/>
                  </a:ext>
                </a:extLst>
              </a:tr>
              <a:tr h="270723">
                <a:tc>
                  <a:txBody>
                    <a:bodyPr/>
                    <a:lstStyle/>
                    <a:p>
                      <a:pPr>
                        <a:lnSpc>
                          <a:spcPct val="100000"/>
                        </a:lnSpc>
                        <a:spcAft>
                          <a:spcPts val="300"/>
                        </a:spcAft>
                      </a:pPr>
                      <a:r>
                        <a:rPr lang="de-DE" sz="900" b="0">
                          <a:solidFill>
                            <a:schemeClr val="tx1"/>
                          </a:solidFill>
                          <a:effectLst/>
                          <a:latin typeface="Inria Sans" pitchFamily="2" charset="0"/>
                        </a:rPr>
                        <a:t>Sichtbare Platzierung der nachhaltigen Mode</a:t>
                      </a:r>
                      <a:endParaRPr lang="en-US" sz="900" b="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0000"/>
                        </a:lnSpc>
                        <a:spcAft>
                          <a:spcPts val="300"/>
                        </a:spcAft>
                      </a:pPr>
                      <a:r>
                        <a:rPr lang="de-DE" sz="900" dirty="0">
                          <a:solidFill>
                            <a:schemeClr val="tx1"/>
                          </a:solidFill>
                          <a:effectLst/>
                          <a:latin typeface="Inria Sans" pitchFamily="2" charset="0"/>
                        </a:rPr>
                        <a:t>Nudge </a:t>
                      </a:r>
                      <a:br>
                        <a:rPr lang="de-DE" sz="900" dirty="0">
                          <a:solidFill>
                            <a:schemeClr val="tx1"/>
                          </a:solidFill>
                          <a:effectLst/>
                          <a:latin typeface="Inria Sans" pitchFamily="2" charset="0"/>
                        </a:rPr>
                      </a:br>
                      <a:r>
                        <a:rPr lang="de-DE" sz="900" dirty="0">
                          <a:solidFill>
                            <a:schemeClr val="tx1"/>
                          </a:solidFill>
                          <a:effectLst/>
                          <a:latin typeface="Inria Sans" pitchFamily="2" charset="0"/>
                        </a:rPr>
                        <a:t>(weich)</a:t>
                      </a:r>
                      <a:endParaRPr lang="en-US" sz="9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0000"/>
                        </a:lnSpc>
                        <a:spcAft>
                          <a:spcPts val="300"/>
                        </a:spcAft>
                      </a:pPr>
                      <a:r>
                        <a:rPr lang="de-DE" sz="900">
                          <a:solidFill>
                            <a:schemeClr val="tx1"/>
                          </a:solidFill>
                          <a:effectLst/>
                          <a:latin typeface="Inria Sans" pitchFamily="2" charset="0"/>
                        </a:rPr>
                        <a:t>Konsument*innen</a:t>
                      </a:r>
                      <a:endParaRPr lang="en-US" sz="9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0000"/>
                        </a:lnSpc>
                        <a:spcAft>
                          <a:spcPts val="300"/>
                        </a:spcAft>
                      </a:pPr>
                      <a:r>
                        <a:rPr lang="de-DE" sz="900">
                          <a:solidFill>
                            <a:schemeClr val="tx1"/>
                          </a:solidFill>
                          <a:effectLst/>
                          <a:latin typeface="Inria Sans" pitchFamily="2" charset="0"/>
                        </a:rPr>
                        <a:t>Nachhaltige Mode wird sichtbarer</a:t>
                      </a:r>
                      <a:endParaRPr lang="en-US" sz="9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0000"/>
                        </a:lnSpc>
                        <a:spcAft>
                          <a:spcPts val="300"/>
                        </a:spcAft>
                      </a:pPr>
                      <a:r>
                        <a:rPr lang="de-DE" sz="900">
                          <a:solidFill>
                            <a:schemeClr val="tx1"/>
                          </a:solidFill>
                          <a:effectLst/>
                          <a:latin typeface="Inria Sans" pitchFamily="2" charset="0"/>
                        </a:rPr>
                        <a:t>erhöht die Kaufwahrscheinlichkeit</a:t>
                      </a:r>
                      <a:endParaRPr lang="en-US" sz="9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761431289"/>
                  </a:ext>
                </a:extLst>
              </a:tr>
              <a:tr h="377943">
                <a:tc>
                  <a:txBody>
                    <a:bodyPr/>
                    <a:lstStyle/>
                    <a:p>
                      <a:pPr>
                        <a:lnSpc>
                          <a:spcPct val="100000"/>
                        </a:lnSpc>
                        <a:spcAft>
                          <a:spcPts val="300"/>
                        </a:spcAft>
                      </a:pPr>
                      <a:r>
                        <a:rPr lang="de-DE" sz="900" b="0" dirty="0">
                          <a:solidFill>
                            <a:schemeClr val="tx1"/>
                          </a:solidFill>
                          <a:effectLst/>
                          <a:latin typeface="Inria Sans" pitchFamily="2" charset="0"/>
                        </a:rPr>
                        <a:t>Angebot von Kaufen, Leihen, Reparatur im Geschäft </a:t>
                      </a:r>
                      <a:endParaRPr lang="en-US" sz="9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0000"/>
                        </a:lnSpc>
                        <a:spcAft>
                          <a:spcPts val="300"/>
                        </a:spcAft>
                      </a:pPr>
                      <a:r>
                        <a:rPr lang="de-DE" sz="900" dirty="0">
                          <a:solidFill>
                            <a:schemeClr val="tx1"/>
                          </a:solidFill>
                          <a:effectLst/>
                          <a:latin typeface="Inria Sans" pitchFamily="2" charset="0"/>
                        </a:rPr>
                        <a:t>Angebot vervielfältigen  (weich)</a:t>
                      </a:r>
                      <a:endParaRPr lang="en-US" sz="9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0000"/>
                        </a:lnSpc>
                        <a:spcAft>
                          <a:spcPts val="300"/>
                        </a:spcAft>
                      </a:pPr>
                      <a:r>
                        <a:rPr lang="de-DE" sz="900">
                          <a:solidFill>
                            <a:schemeClr val="tx1"/>
                          </a:solidFill>
                          <a:effectLst/>
                          <a:latin typeface="Inria Sans" pitchFamily="2" charset="0"/>
                        </a:rPr>
                        <a:t>Konsument*innen</a:t>
                      </a:r>
                      <a:endParaRPr lang="en-US" sz="9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0000"/>
                        </a:lnSpc>
                        <a:spcAft>
                          <a:spcPts val="300"/>
                        </a:spcAft>
                      </a:pPr>
                      <a:r>
                        <a:rPr lang="de-DE" sz="900" dirty="0">
                          <a:solidFill>
                            <a:schemeClr val="tx1"/>
                          </a:solidFill>
                          <a:effectLst/>
                          <a:latin typeface="Inria Sans" pitchFamily="2" charset="0"/>
                        </a:rPr>
                        <a:t>Unterschiedliche Möglichkeiten nachhaltigen Konsums integrieren</a:t>
                      </a:r>
                      <a:endParaRPr lang="en-US" sz="9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0000"/>
                        </a:lnSpc>
                        <a:spcAft>
                          <a:spcPts val="300"/>
                        </a:spcAft>
                      </a:pPr>
                      <a:r>
                        <a:rPr lang="de-DE" sz="900">
                          <a:solidFill>
                            <a:schemeClr val="tx1"/>
                          </a:solidFill>
                          <a:effectLst/>
                          <a:latin typeface="Inria Sans" pitchFamily="2" charset="0"/>
                        </a:rPr>
                        <a:t>stärkt nachhaltigen Konsum</a:t>
                      </a:r>
                      <a:endParaRPr lang="en-US" sz="9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3886145552"/>
                  </a:ext>
                </a:extLst>
              </a:tr>
              <a:tr h="485162">
                <a:tc>
                  <a:txBody>
                    <a:bodyPr/>
                    <a:lstStyle/>
                    <a:p>
                      <a:pPr>
                        <a:lnSpc>
                          <a:spcPct val="100000"/>
                        </a:lnSpc>
                        <a:spcAft>
                          <a:spcPts val="300"/>
                        </a:spcAft>
                      </a:pPr>
                      <a:r>
                        <a:rPr lang="de-DE" sz="900" b="0" dirty="0">
                          <a:solidFill>
                            <a:schemeClr val="tx1"/>
                          </a:solidFill>
                          <a:effectLst/>
                          <a:latin typeface="Inria Sans" pitchFamily="2" charset="0"/>
                        </a:rPr>
                        <a:t>Beitritt im Textilbündnis</a:t>
                      </a:r>
                      <a:endParaRPr lang="en-US" sz="9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0000"/>
                        </a:lnSpc>
                        <a:spcAft>
                          <a:spcPts val="300"/>
                        </a:spcAft>
                      </a:pPr>
                      <a:r>
                        <a:rPr lang="de-DE" sz="900" dirty="0">
                          <a:solidFill>
                            <a:schemeClr val="tx1"/>
                          </a:solidFill>
                          <a:effectLst/>
                          <a:latin typeface="Inria Sans" pitchFamily="2" charset="0"/>
                        </a:rPr>
                        <a:t>Kooperation  </a:t>
                      </a:r>
                      <a:br>
                        <a:rPr lang="de-DE" sz="900" dirty="0">
                          <a:solidFill>
                            <a:schemeClr val="tx1"/>
                          </a:solidFill>
                          <a:effectLst/>
                          <a:latin typeface="Inria Sans" pitchFamily="2" charset="0"/>
                        </a:rPr>
                      </a:br>
                      <a:r>
                        <a:rPr lang="de-DE" sz="900" dirty="0">
                          <a:solidFill>
                            <a:schemeClr val="tx1"/>
                          </a:solidFill>
                          <a:effectLst/>
                          <a:latin typeface="Inria Sans" pitchFamily="2" charset="0"/>
                        </a:rPr>
                        <a:t>(weich)</a:t>
                      </a:r>
                      <a:endParaRPr lang="en-US" sz="9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0000"/>
                        </a:lnSpc>
                        <a:spcAft>
                          <a:spcPts val="300"/>
                        </a:spcAft>
                      </a:pPr>
                      <a:r>
                        <a:rPr lang="de-DE" sz="900" dirty="0">
                          <a:solidFill>
                            <a:schemeClr val="tx1"/>
                          </a:solidFill>
                          <a:effectLst/>
                          <a:latin typeface="Inria Sans" pitchFamily="2" charset="0"/>
                        </a:rPr>
                        <a:t>Verschiedene: Modeunternehmen, Konsument*innen, Politik</a:t>
                      </a:r>
                      <a:endParaRPr lang="en-US" sz="9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0000"/>
                        </a:lnSpc>
                        <a:spcAft>
                          <a:spcPts val="300"/>
                        </a:spcAft>
                      </a:pPr>
                      <a:r>
                        <a:rPr lang="de-DE" sz="900">
                          <a:solidFill>
                            <a:schemeClr val="tx1"/>
                          </a:solidFill>
                          <a:effectLst/>
                          <a:latin typeface="Inria Sans" pitchFamily="2" charset="0"/>
                        </a:rPr>
                        <a:t>Freiwillige Selbstverpflichtung zur Einhaltung von Nachhaltigkeitsstandards</a:t>
                      </a:r>
                      <a:endParaRPr lang="en-US" sz="9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0000"/>
                        </a:lnSpc>
                        <a:spcAft>
                          <a:spcPts val="300"/>
                        </a:spcAft>
                      </a:pPr>
                      <a:r>
                        <a:rPr lang="de-DE" sz="900" dirty="0">
                          <a:solidFill>
                            <a:schemeClr val="tx1"/>
                          </a:solidFill>
                          <a:effectLst/>
                          <a:latin typeface="Inria Sans" pitchFamily="2" charset="0"/>
                        </a:rPr>
                        <a:t>Bündnisse bilden und gemeinsam mehr erreichen</a:t>
                      </a:r>
                      <a:endParaRPr lang="en-US" sz="9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3684070028"/>
                  </a:ext>
                </a:extLst>
              </a:tr>
              <a:tr h="485162">
                <a:tc>
                  <a:txBody>
                    <a:bodyPr/>
                    <a:lstStyle/>
                    <a:p>
                      <a:pPr>
                        <a:lnSpc>
                          <a:spcPct val="100000"/>
                        </a:lnSpc>
                        <a:spcAft>
                          <a:spcPts val="300"/>
                        </a:spcAft>
                      </a:pPr>
                      <a:r>
                        <a:rPr lang="de-DE" sz="900" b="0" dirty="0">
                          <a:solidFill>
                            <a:schemeClr val="tx1"/>
                          </a:solidFill>
                          <a:effectLst/>
                          <a:latin typeface="Inria Sans" pitchFamily="2" charset="0"/>
                        </a:rPr>
                        <a:t>Kommunikationskampagne der Umweltschutz-organisation „Saubere Kleidung“</a:t>
                      </a:r>
                      <a:endParaRPr lang="en-US" sz="9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solidFill>
                      <a:schemeClr val="bg1"/>
                    </a:solidFill>
                  </a:tcPr>
                </a:tc>
                <a:tc>
                  <a:txBody>
                    <a:bodyPr/>
                    <a:lstStyle/>
                    <a:p>
                      <a:pPr>
                        <a:lnSpc>
                          <a:spcPct val="100000"/>
                        </a:lnSpc>
                        <a:spcAft>
                          <a:spcPts val="300"/>
                        </a:spcAft>
                      </a:pPr>
                      <a:r>
                        <a:rPr lang="de-DE" sz="900" dirty="0">
                          <a:solidFill>
                            <a:schemeClr val="tx1"/>
                          </a:solidFill>
                          <a:effectLst/>
                          <a:latin typeface="Inria Sans" pitchFamily="2" charset="0"/>
                        </a:rPr>
                        <a:t>Kommunikativ  (weich)</a:t>
                      </a:r>
                      <a:endParaRPr lang="en-US" sz="9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solidFill>
                      <a:schemeClr val="bg1"/>
                    </a:solidFill>
                  </a:tcPr>
                </a:tc>
                <a:tc>
                  <a:txBody>
                    <a:bodyPr/>
                    <a:lstStyle/>
                    <a:p>
                      <a:pPr>
                        <a:lnSpc>
                          <a:spcPct val="100000"/>
                        </a:lnSpc>
                        <a:spcAft>
                          <a:spcPts val="300"/>
                        </a:spcAft>
                      </a:pPr>
                      <a:r>
                        <a:rPr lang="de-DE" sz="900" dirty="0">
                          <a:solidFill>
                            <a:schemeClr val="tx1"/>
                          </a:solidFill>
                          <a:effectLst/>
                          <a:latin typeface="Inria Sans" pitchFamily="2" charset="0"/>
                        </a:rPr>
                        <a:t>Konsument*innen / Wirtschaft / Politik</a:t>
                      </a:r>
                      <a:endParaRPr lang="en-US" sz="9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solidFill>
                      <a:schemeClr val="bg1"/>
                    </a:solidFill>
                  </a:tcPr>
                </a:tc>
                <a:tc>
                  <a:txBody>
                    <a:bodyPr/>
                    <a:lstStyle/>
                    <a:p>
                      <a:pPr>
                        <a:lnSpc>
                          <a:spcPct val="100000"/>
                        </a:lnSpc>
                        <a:spcAft>
                          <a:spcPts val="300"/>
                        </a:spcAft>
                      </a:pPr>
                      <a:r>
                        <a:rPr lang="de-DE" sz="900">
                          <a:solidFill>
                            <a:schemeClr val="tx1"/>
                          </a:solidFill>
                          <a:effectLst/>
                          <a:latin typeface="Inria Sans" pitchFamily="2" charset="0"/>
                        </a:rPr>
                        <a:t>Einsatz für Menschenrechte und Umweltschutz; Aufklärungsarbeit</a:t>
                      </a:r>
                      <a:endParaRPr lang="en-US" sz="9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solidFill>
                      <a:schemeClr val="bg1"/>
                    </a:solidFill>
                  </a:tcPr>
                </a:tc>
                <a:tc>
                  <a:txBody>
                    <a:bodyPr/>
                    <a:lstStyle/>
                    <a:p>
                      <a:pPr>
                        <a:lnSpc>
                          <a:spcPct val="100000"/>
                        </a:lnSpc>
                        <a:spcAft>
                          <a:spcPts val="300"/>
                        </a:spcAft>
                      </a:pPr>
                      <a:r>
                        <a:rPr lang="de-DE" sz="900" dirty="0">
                          <a:solidFill>
                            <a:schemeClr val="tx1"/>
                          </a:solidFill>
                          <a:effectLst/>
                          <a:latin typeface="Inria Sans" pitchFamily="2" charset="0"/>
                        </a:rPr>
                        <a:t>Bewusstsein schaffen für Verhältnisse in der Modebranche</a:t>
                      </a:r>
                      <a:endParaRPr lang="en-US" sz="9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T w="9525" cap="flat" cmpd="sng" algn="ctr">
                      <a:solidFill>
                        <a:schemeClr val="accent4"/>
                      </a:solidFill>
                      <a:prstDash val="solid"/>
                      <a:round/>
                      <a:headEnd type="none" w="med" len="med"/>
                      <a:tailEnd type="none" w="med" len="med"/>
                    </a:lnT>
                    <a:solidFill>
                      <a:schemeClr val="bg1"/>
                    </a:solidFill>
                  </a:tcPr>
                </a:tc>
                <a:extLst>
                  <a:ext uri="{0D108BD9-81ED-4DB2-BD59-A6C34878D82A}">
                    <a16:rowId xmlns:a16="http://schemas.microsoft.com/office/drawing/2014/main" val="250297192"/>
                  </a:ext>
                </a:extLst>
              </a:tr>
            </a:tbl>
          </a:graphicData>
        </a:graphic>
      </p:graphicFrame>
      <p:graphicFrame>
        <p:nvGraphicFramePr>
          <p:cNvPr id="12" name="Tabelle 11">
            <a:extLst>
              <a:ext uri="{FF2B5EF4-FFF2-40B4-BE49-F238E27FC236}">
                <a16:creationId xmlns:a16="http://schemas.microsoft.com/office/drawing/2014/main" id="{01182B8B-069C-7154-01CE-8EE4ECE69C5C}"/>
              </a:ext>
            </a:extLst>
          </p:cNvPr>
          <p:cNvGraphicFramePr>
            <a:graphicFrameLocks noGrp="1"/>
          </p:cNvGraphicFramePr>
          <p:nvPr/>
        </p:nvGraphicFramePr>
        <p:xfrm>
          <a:off x="387349" y="6390058"/>
          <a:ext cx="6785487" cy="3380940"/>
        </p:xfrm>
        <a:graphic>
          <a:graphicData uri="http://schemas.openxmlformats.org/drawingml/2006/table">
            <a:tbl>
              <a:tblPr firstRow="1" firstCol="1" bandRow="1">
                <a:tableStyleId>{5C22544A-7EE6-4342-B048-85BDC9FD1C3A}</a:tableStyleId>
              </a:tblPr>
              <a:tblGrid>
                <a:gridCol w="869951">
                  <a:extLst>
                    <a:ext uri="{9D8B030D-6E8A-4147-A177-3AD203B41FA5}">
                      <a16:colId xmlns:a16="http://schemas.microsoft.com/office/drawing/2014/main" val="2433534374"/>
                    </a:ext>
                  </a:extLst>
                </a:gridCol>
                <a:gridCol w="2647950">
                  <a:extLst>
                    <a:ext uri="{9D8B030D-6E8A-4147-A177-3AD203B41FA5}">
                      <a16:colId xmlns:a16="http://schemas.microsoft.com/office/drawing/2014/main" val="3659407970"/>
                    </a:ext>
                  </a:extLst>
                </a:gridCol>
                <a:gridCol w="3267586">
                  <a:extLst>
                    <a:ext uri="{9D8B030D-6E8A-4147-A177-3AD203B41FA5}">
                      <a16:colId xmlns:a16="http://schemas.microsoft.com/office/drawing/2014/main" val="160368895"/>
                    </a:ext>
                  </a:extLst>
                </a:gridCol>
              </a:tblGrid>
              <a:tr h="145485">
                <a:tc>
                  <a:txBody>
                    <a:bodyPr/>
                    <a:lstStyle/>
                    <a:p>
                      <a:pPr algn="ctr">
                        <a:lnSpc>
                          <a:spcPct val="100000"/>
                        </a:lnSpc>
                        <a:spcAft>
                          <a:spcPts val="3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Rolle</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nchor="ctr">
                    <a:lnL w="12700" cmpd="sng">
                      <a:noFill/>
                    </a:lnL>
                    <a:lnR w="9525" cap="flat" cmpd="sng" algn="ctr">
                      <a:solidFill>
                        <a:schemeClr val="accent4"/>
                      </a:solidFill>
                      <a:prstDash val="solid"/>
                      <a:round/>
                      <a:headEnd type="none" w="med" len="med"/>
                      <a:tailEnd type="none" w="med" len="med"/>
                    </a:lnR>
                    <a:lnT w="12700" cmpd="sng">
                      <a:noFill/>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Forderungen</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12700" cmpd="sng">
                      <a:noFill/>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Argumente</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nchor="ctr">
                    <a:lnL w="9525" cap="flat" cmpd="sng" algn="ctr">
                      <a:solidFill>
                        <a:schemeClr val="accent4"/>
                      </a:solidFill>
                      <a:prstDash val="solid"/>
                      <a:round/>
                      <a:headEnd type="none" w="med" len="med"/>
                      <a:tailEnd type="none" w="med" len="med"/>
                    </a:lnL>
                    <a:lnR w="9525" cap="flat" cmpd="sng" algn="ctr">
                      <a:noFill/>
                      <a:prstDash val="solid"/>
                      <a:round/>
                      <a:headEnd type="none" w="med" len="med"/>
                      <a:tailEnd type="none" w="med" len="med"/>
                    </a:lnR>
                    <a:lnT w="12700" cmpd="sng">
                      <a:noFill/>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67299168"/>
                  </a:ext>
                </a:extLst>
              </a:tr>
              <a:tr h="313455">
                <a:tc>
                  <a:txBody>
                    <a:bodyPr/>
                    <a:lstStyle/>
                    <a:p>
                      <a:pPr>
                        <a:lnSpc>
                          <a:spcPct val="100000"/>
                        </a:lnSpc>
                        <a:spcAft>
                          <a:spcPts val="300"/>
                        </a:spcAft>
                      </a:pP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Preisbewusster Konsument – Tom Winter</a:t>
                      </a:r>
                      <a:endParaRPr lang="en-US" sz="9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spcAft>
                          <a:spcPts val="300"/>
                        </a:spcAft>
                      </a:pPr>
                      <a:r>
                        <a:rPr lang="de-DE" sz="900" dirty="0">
                          <a:solidFill>
                            <a:schemeClr val="tx1"/>
                          </a:solidFill>
                          <a:effectLst/>
                          <a:latin typeface="Inria Sans" pitchFamily="2" charset="0"/>
                          <a:ea typeface="Calibri" panose="020F0502020204030204" pitchFamily="34" charset="0"/>
                          <a:cs typeface="Times New Roman" panose="02020603050405020304" pitchFamily="18" charset="0"/>
                        </a:rPr>
                        <a:t>Günstige Kleidung</a:t>
                      </a:r>
                      <a:endParaRPr lang="en-US" sz="9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spcAft>
                          <a:spcPts val="300"/>
                        </a:spcAft>
                      </a:pPr>
                      <a:r>
                        <a:rPr lang="de-DE" sz="900">
                          <a:solidFill>
                            <a:schemeClr val="tx1"/>
                          </a:solidFill>
                          <a:effectLst/>
                          <a:latin typeface="Inria Sans" pitchFamily="2" charset="0"/>
                          <a:ea typeface="Calibri" panose="020F0502020204030204" pitchFamily="34" charset="0"/>
                          <a:cs typeface="Times New Roman" panose="02020603050405020304" pitchFamily="18" charset="0"/>
                        </a:rPr>
                        <a:t>Ich will Teil der Peer-Group sein und möchte mir Markenklamotten leisten können.</a:t>
                      </a:r>
                      <a:endParaRPr lang="en-US" sz="9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43720732"/>
                  </a:ext>
                </a:extLst>
              </a:tr>
              <a:tr h="540708">
                <a:tc>
                  <a:txBody>
                    <a:bodyPr/>
                    <a:lstStyle/>
                    <a:p>
                      <a:pPr>
                        <a:lnSpc>
                          <a:spcPct val="100000"/>
                        </a:lnSpc>
                        <a:spcAft>
                          <a:spcPts val="300"/>
                        </a:spcAft>
                      </a:pP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Umweltschutz-organisation – Clara </a:t>
                      </a:r>
                      <a:r>
                        <a:rPr lang="de-DE" sz="900" b="0" dirty="0" err="1">
                          <a:solidFill>
                            <a:schemeClr val="tx1"/>
                          </a:solidFill>
                          <a:effectLst/>
                          <a:latin typeface="Inria Sans" pitchFamily="2" charset="0"/>
                          <a:ea typeface="Calibri" panose="020F0502020204030204" pitchFamily="34" charset="0"/>
                          <a:cs typeface="Times New Roman" panose="02020603050405020304" pitchFamily="18" charset="0"/>
                        </a:rPr>
                        <a:t>Chau</a:t>
                      </a:r>
                      <a:endParaRPr lang="en-US" sz="9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spcAft>
                          <a:spcPts val="300"/>
                        </a:spcAft>
                      </a:pPr>
                      <a:r>
                        <a:rPr lang="de-DE" sz="900" dirty="0">
                          <a:solidFill>
                            <a:schemeClr val="tx1"/>
                          </a:solidFill>
                          <a:effectLst/>
                          <a:latin typeface="Inria Sans" pitchFamily="2" charset="0"/>
                          <a:ea typeface="Calibri" panose="020F0502020204030204" pitchFamily="34" charset="0"/>
                          <a:cs typeface="Times New Roman" panose="02020603050405020304" pitchFamily="18" charset="0"/>
                        </a:rPr>
                        <a:t>Unternehmen müssen Verantwortung wahrnehmen.</a:t>
                      </a:r>
                      <a:endParaRPr lang="en-US" sz="9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00000"/>
                        </a:lnSpc>
                        <a:spcAft>
                          <a:spcPts val="300"/>
                        </a:spcAft>
                      </a:pPr>
                      <a:r>
                        <a:rPr lang="de-DE" sz="900" dirty="0">
                          <a:solidFill>
                            <a:schemeClr val="tx1"/>
                          </a:solidFill>
                          <a:effectLst/>
                          <a:latin typeface="Inria Sans" pitchFamily="2" charset="0"/>
                          <a:ea typeface="Calibri" panose="020F0502020204030204" pitchFamily="34" charset="0"/>
                          <a:cs typeface="Times New Roman" panose="02020603050405020304" pitchFamily="18" charset="0"/>
                        </a:rPr>
                        <a:t>Politik muss Lieferkettengesetz umsetzen und Greenwashing stoppen.</a:t>
                      </a:r>
                      <a:endParaRPr lang="en-US" sz="9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spcAft>
                          <a:spcPts val="300"/>
                        </a:spcAft>
                      </a:pPr>
                      <a:r>
                        <a:rPr lang="de-DE" sz="900">
                          <a:solidFill>
                            <a:schemeClr val="tx1"/>
                          </a:solidFill>
                          <a:effectLst/>
                          <a:latin typeface="Inria Sans" pitchFamily="2" charset="0"/>
                          <a:ea typeface="Calibri" panose="020F0502020204030204" pitchFamily="34" charset="0"/>
                          <a:cs typeface="Times New Roman" panose="02020603050405020304" pitchFamily="18" charset="0"/>
                        </a:rPr>
                        <a:t>Hoher Konsum von Kleidung verbraucht zu viele Ressourcen. </a:t>
                      </a:r>
                      <a:endParaRPr lang="en-US" sz="90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00000"/>
                        </a:lnSpc>
                        <a:spcAft>
                          <a:spcPts val="300"/>
                        </a:spcAft>
                      </a:pPr>
                      <a:r>
                        <a:rPr lang="de-DE" sz="900">
                          <a:solidFill>
                            <a:schemeClr val="tx1"/>
                          </a:solidFill>
                          <a:effectLst/>
                          <a:latin typeface="Inria Sans" pitchFamily="2" charset="0"/>
                          <a:ea typeface="Calibri" panose="020F0502020204030204" pitchFamily="34" charset="0"/>
                          <a:cs typeface="Times New Roman" panose="02020603050405020304" pitchFamily="18" charset="0"/>
                        </a:rPr>
                        <a:t>Weniger Saisonware und Trends, weniger Anreize für zu viel Konsum.</a:t>
                      </a:r>
                      <a:endParaRPr lang="en-US" sz="90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00000"/>
                        </a:lnSpc>
                        <a:spcAft>
                          <a:spcPts val="300"/>
                        </a:spcAft>
                      </a:pPr>
                      <a:r>
                        <a:rPr lang="de-DE" sz="900">
                          <a:solidFill>
                            <a:schemeClr val="tx1"/>
                          </a:solidFill>
                          <a:effectLst/>
                          <a:latin typeface="Inria Sans" pitchFamily="2" charset="0"/>
                          <a:ea typeface="Calibri" panose="020F0502020204030204" pitchFamily="34" charset="0"/>
                          <a:cs typeface="Times New Roman" panose="02020603050405020304" pitchFamily="18" charset="0"/>
                        </a:rPr>
                        <a:t>Vertrauenswürdige Label nutzen statt Greenwashing, aussortierte Kleidung und Klamottenberge reduzieren.</a:t>
                      </a:r>
                      <a:endParaRPr lang="en-US" sz="9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8064491"/>
                  </a:ext>
                </a:extLst>
              </a:tr>
              <a:tr h="362858">
                <a:tc>
                  <a:txBody>
                    <a:bodyPr/>
                    <a:lstStyle/>
                    <a:p>
                      <a:pPr>
                        <a:lnSpc>
                          <a:spcPct val="100000"/>
                        </a:lnSpc>
                        <a:spcAft>
                          <a:spcPts val="300"/>
                        </a:spcAft>
                      </a:pP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Näherin – </a:t>
                      </a:r>
                      <a:b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b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Aisha Begum</a:t>
                      </a:r>
                      <a:endParaRPr lang="en-US" sz="9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spcAft>
                          <a:spcPts val="300"/>
                        </a:spcAft>
                      </a:pPr>
                      <a:r>
                        <a:rPr lang="de-DE" sz="900" dirty="0">
                          <a:solidFill>
                            <a:schemeClr val="tx1"/>
                          </a:solidFill>
                          <a:effectLst/>
                          <a:latin typeface="Inria Sans" pitchFamily="2" charset="0"/>
                          <a:ea typeface="Calibri" panose="020F0502020204030204" pitchFamily="34" charset="0"/>
                          <a:cs typeface="Times New Roman" panose="02020603050405020304" pitchFamily="18" charset="0"/>
                        </a:rPr>
                        <a:t>Faire Löhne</a:t>
                      </a:r>
                      <a:endParaRPr lang="en-US" sz="9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00000"/>
                        </a:lnSpc>
                        <a:spcAft>
                          <a:spcPts val="300"/>
                        </a:spcAft>
                      </a:pPr>
                      <a:r>
                        <a:rPr lang="de-DE" sz="900" dirty="0">
                          <a:solidFill>
                            <a:schemeClr val="tx1"/>
                          </a:solidFill>
                          <a:effectLst/>
                          <a:latin typeface="Inria Sans" pitchFamily="2" charset="0"/>
                          <a:ea typeface="Calibri" panose="020F0502020204030204" pitchFamily="34" charset="0"/>
                          <a:cs typeface="Times New Roman" panose="02020603050405020304" pitchFamily="18" charset="0"/>
                        </a:rPr>
                        <a:t>Sichere Arbeitsbedingungen </a:t>
                      </a:r>
                      <a:endParaRPr lang="en-US" sz="9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00000"/>
                        </a:lnSpc>
                        <a:spcAft>
                          <a:spcPts val="300"/>
                        </a:spcAft>
                      </a:pPr>
                      <a:r>
                        <a:rPr lang="de-DE" sz="900" dirty="0">
                          <a:solidFill>
                            <a:schemeClr val="tx1"/>
                          </a:solidFill>
                          <a:effectLst/>
                          <a:latin typeface="Inria Sans" pitchFamily="2" charset="0"/>
                          <a:ea typeface="Calibri" panose="020F0502020204030204" pitchFamily="34" charset="0"/>
                          <a:cs typeface="Times New Roman" panose="02020603050405020304" pitchFamily="18" charset="0"/>
                        </a:rPr>
                        <a:t>Recht auf Gewerkschaft, Lieferkettengesetz</a:t>
                      </a:r>
                      <a:endParaRPr lang="en-US" sz="9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spcAft>
                          <a:spcPts val="300"/>
                        </a:spcAft>
                      </a:pPr>
                      <a:r>
                        <a:rPr lang="de-DE" sz="900">
                          <a:solidFill>
                            <a:schemeClr val="tx1"/>
                          </a:solidFill>
                          <a:effectLst/>
                          <a:latin typeface="Inria Sans" pitchFamily="2" charset="0"/>
                          <a:ea typeface="Calibri" panose="020F0502020204030204" pitchFamily="34" charset="0"/>
                          <a:cs typeface="Times New Roman" panose="02020603050405020304" pitchFamily="18" charset="0"/>
                        </a:rPr>
                        <a:t>Lebensstil in Industrieländern darf nicht auf unseren Kosten passieren. Auch wir haben das Recht auf ein würdevolles Leben.</a:t>
                      </a:r>
                      <a:endParaRPr lang="en-US" sz="9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0185031"/>
                  </a:ext>
                </a:extLst>
              </a:tr>
              <a:tr h="313455">
                <a:tc>
                  <a:txBody>
                    <a:bodyPr/>
                    <a:lstStyle/>
                    <a:p>
                      <a:pPr>
                        <a:lnSpc>
                          <a:spcPct val="100000"/>
                        </a:lnSpc>
                        <a:spcAft>
                          <a:spcPts val="300"/>
                        </a:spcAft>
                      </a:pP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Politiker – Kerem Demir</a:t>
                      </a:r>
                      <a:endParaRPr lang="en-US" sz="9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spcAft>
                          <a:spcPts val="300"/>
                        </a:spcAft>
                      </a:pPr>
                      <a:r>
                        <a:rPr lang="de-DE" sz="900" dirty="0">
                          <a:solidFill>
                            <a:schemeClr val="tx1"/>
                          </a:solidFill>
                          <a:effectLst/>
                          <a:latin typeface="Inria Sans" pitchFamily="2" charset="0"/>
                          <a:ea typeface="Calibri" panose="020F0502020204030204" pitchFamily="34" charset="0"/>
                          <a:cs typeface="Times New Roman" panose="02020603050405020304" pitchFamily="18" charset="0"/>
                        </a:rPr>
                        <a:t>Umsetzung des Lieferkettengesetzes, Gesetz zur Verhinderung von Greenwashing, Textilbündnis stärken</a:t>
                      </a:r>
                      <a:endParaRPr lang="en-US" sz="9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spcAft>
                          <a:spcPts val="300"/>
                        </a:spcAft>
                      </a:pPr>
                      <a:r>
                        <a:rPr lang="de-DE" sz="900" dirty="0">
                          <a:solidFill>
                            <a:schemeClr val="tx1"/>
                          </a:solidFill>
                          <a:effectLst/>
                          <a:latin typeface="Inria Sans" pitchFamily="2" charset="0"/>
                          <a:ea typeface="Calibri" panose="020F0502020204030204" pitchFamily="34" charset="0"/>
                          <a:cs typeface="Times New Roman" panose="02020603050405020304" pitchFamily="18" charset="0"/>
                        </a:rPr>
                        <a:t>Viele Unternehmen befürworten das Lieferkettengesetz. Als großes und wohlhabendes Industrieland liegen faire Lieferketten in unserer Verantwortung. </a:t>
                      </a:r>
                      <a:endParaRPr lang="en-US" sz="9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1431289"/>
                  </a:ext>
                </a:extLst>
              </a:tr>
              <a:tr h="516006">
                <a:tc>
                  <a:txBody>
                    <a:bodyPr/>
                    <a:lstStyle/>
                    <a:p>
                      <a:pPr>
                        <a:lnSpc>
                          <a:spcPct val="100000"/>
                        </a:lnSpc>
                        <a:spcAft>
                          <a:spcPts val="300"/>
                        </a:spcAft>
                      </a:pP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Nice – </a:t>
                      </a:r>
                      <a:b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br>
                      <a:r>
                        <a:rPr lang="de-DE" sz="900" b="0" dirty="0">
                          <a:solidFill>
                            <a:schemeClr val="tx1"/>
                          </a:solidFill>
                          <a:effectLst/>
                          <a:latin typeface="Inria Sans" pitchFamily="2" charset="0"/>
                          <a:ea typeface="Calibri" panose="020F0502020204030204" pitchFamily="34" charset="0"/>
                          <a:cs typeface="Times New Roman" panose="02020603050405020304" pitchFamily="18" charset="0"/>
                        </a:rPr>
                        <a:t>Luisa Nice</a:t>
                      </a:r>
                      <a:endParaRPr lang="en-US" sz="9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spcAft>
                          <a:spcPts val="300"/>
                        </a:spcAft>
                      </a:pPr>
                      <a:r>
                        <a:rPr lang="de-DE" sz="900" dirty="0">
                          <a:solidFill>
                            <a:schemeClr val="tx1"/>
                          </a:solidFill>
                          <a:effectLst/>
                          <a:latin typeface="Inria Sans" pitchFamily="2" charset="0"/>
                          <a:ea typeface="Calibri" panose="020F0502020204030204" pitchFamily="34" charset="0"/>
                          <a:cs typeface="Times New Roman" panose="02020603050405020304" pitchFamily="18" charset="0"/>
                        </a:rPr>
                        <a:t>Kleidung muss auch günstig bleiben. Nachhaltigkeit ist wichtig.</a:t>
                      </a:r>
                      <a:endParaRPr lang="en-US" sz="9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00000"/>
                        </a:lnSpc>
                        <a:spcAft>
                          <a:spcPts val="300"/>
                        </a:spcAft>
                      </a:pPr>
                      <a:r>
                        <a:rPr lang="de-DE" sz="900" dirty="0">
                          <a:solidFill>
                            <a:schemeClr val="tx1"/>
                          </a:solidFill>
                          <a:effectLst/>
                          <a:latin typeface="Inria Sans" pitchFamily="2" charset="0"/>
                          <a:ea typeface="Calibri" panose="020F0502020204030204" pitchFamily="34" charset="0"/>
                          <a:cs typeface="Times New Roman" panose="02020603050405020304" pitchFamily="18" charset="0"/>
                        </a:rPr>
                        <a:t>Skeptisch beim Lieferkettengesetz, wenn dann müssen verbindliche Regeln für geschaffen werden. Umsetzung mit wenig Aufwand und Bürokratie. </a:t>
                      </a:r>
                      <a:endParaRPr lang="en-US" sz="9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spcAft>
                          <a:spcPts val="300"/>
                        </a:spcAft>
                      </a:pPr>
                      <a:r>
                        <a:rPr lang="de-DE" sz="900" dirty="0">
                          <a:solidFill>
                            <a:schemeClr val="tx1"/>
                          </a:solidFill>
                          <a:effectLst/>
                          <a:latin typeface="Inria Sans" pitchFamily="2" charset="0"/>
                          <a:ea typeface="Calibri" panose="020F0502020204030204" pitchFamily="34" charset="0"/>
                          <a:cs typeface="Times New Roman" panose="02020603050405020304" pitchFamily="18" charset="0"/>
                        </a:rPr>
                        <a:t>Wir tun schon sehr viel für den Umweltschutz. Alle Menschen sollen sich Kleidung bei uns leisten können. </a:t>
                      </a:r>
                      <a:endParaRPr lang="en-US" sz="9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00000"/>
                        </a:lnSpc>
                        <a:spcAft>
                          <a:spcPts val="300"/>
                        </a:spcAft>
                      </a:pPr>
                      <a:r>
                        <a:rPr lang="de-DE" sz="900" dirty="0">
                          <a:solidFill>
                            <a:schemeClr val="tx1"/>
                          </a:solidFill>
                          <a:effectLst/>
                          <a:latin typeface="Inria Sans" pitchFamily="2" charset="0"/>
                          <a:ea typeface="Calibri" panose="020F0502020204030204" pitchFamily="34" charset="0"/>
                          <a:cs typeface="Times New Roman" panose="02020603050405020304" pitchFamily="18" charset="0"/>
                        </a:rPr>
                        <a:t> </a:t>
                      </a:r>
                      <a:endParaRPr lang="en-US" sz="9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36000" marR="36000" marT="36000" marB="36000">
                    <a:lnL w="9525" cap="flat" cmpd="sng" algn="ctr">
                      <a:solidFill>
                        <a:schemeClr val="accent4"/>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6145552"/>
                  </a:ext>
                </a:extLst>
              </a:tr>
            </a:tbl>
          </a:graphicData>
        </a:graphic>
      </p:graphicFrame>
      <p:grpSp>
        <p:nvGrpSpPr>
          <p:cNvPr id="13" name="Gruppieren 12">
            <a:extLst>
              <a:ext uri="{FF2B5EF4-FFF2-40B4-BE49-F238E27FC236}">
                <a16:creationId xmlns:a16="http://schemas.microsoft.com/office/drawing/2014/main" id="{35AD2914-CE54-7352-BC38-EC6882743DA8}"/>
              </a:ext>
              <a:ext uri="{C183D7F6-B498-43B3-948B-1728B52AA6E4}">
                <adec:decorative xmlns:adec="http://schemas.microsoft.com/office/drawing/2017/decorative" val="1"/>
              </a:ext>
            </a:extLst>
          </p:cNvPr>
          <p:cNvGrpSpPr/>
          <p:nvPr/>
        </p:nvGrpSpPr>
        <p:grpSpPr>
          <a:xfrm>
            <a:off x="6065519" y="10112362"/>
            <a:ext cx="850351" cy="226591"/>
            <a:chOff x="-3302864" y="2877944"/>
            <a:chExt cx="973023" cy="226591"/>
          </a:xfrm>
        </p:grpSpPr>
        <p:sp>
          <p:nvSpPr>
            <p:cNvPr id="14" name="Rechteck 13">
              <a:extLst>
                <a:ext uri="{FF2B5EF4-FFF2-40B4-BE49-F238E27FC236}">
                  <a16:creationId xmlns:a16="http://schemas.microsoft.com/office/drawing/2014/main" id="{9B0E0859-C283-14EA-91B5-E4DB200F00CD}"/>
                </a:ext>
              </a:extLst>
            </p:cNvPr>
            <p:cNvSpPr/>
            <p:nvPr/>
          </p:nvSpPr>
          <p:spPr>
            <a:xfrm>
              <a:off x="-3193774" y="2877944"/>
              <a:ext cx="754850"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Lehrkräfte</a:t>
              </a:r>
              <a:endParaRPr lang="en-US" sz="1000" dirty="0">
                <a:solidFill>
                  <a:schemeClr val="bg1"/>
                </a:solidFill>
                <a:latin typeface="Inria Sans" pitchFamily="2" charset="0"/>
              </a:endParaRPr>
            </a:p>
          </p:txBody>
        </p:sp>
        <p:cxnSp>
          <p:nvCxnSpPr>
            <p:cNvPr id="15" name="Gerader Verbinder 14">
              <a:extLst>
                <a:ext uri="{FF2B5EF4-FFF2-40B4-BE49-F238E27FC236}">
                  <a16:creationId xmlns:a16="http://schemas.microsoft.com/office/drawing/2014/main" id="{6975FBC3-CCF3-4817-28AE-197DC17AC203}"/>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17" name="Gerader Verbinder 16">
              <a:extLst>
                <a:ext uri="{FF2B5EF4-FFF2-40B4-BE49-F238E27FC236}">
                  <a16:creationId xmlns:a16="http://schemas.microsoft.com/office/drawing/2014/main" id="{78D977A4-78E1-546B-C63E-49819AD9AA17}"/>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spTree>
    <p:extLst>
      <p:ext uri="{BB962C8B-B14F-4D97-AF65-F5344CB8AC3E}">
        <p14:creationId xmlns:p14="http://schemas.microsoft.com/office/powerpoint/2010/main" val="13546658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a:xfrm>
            <a:off x="386837" y="344844"/>
            <a:ext cx="6786000" cy="887056"/>
          </a:xfrm>
        </p:spPr>
        <p:txBody>
          <a:bodyPr anchor="t"/>
          <a:lstStyle/>
          <a:p>
            <a:r>
              <a:rPr lang="de-DE" sz="2400" b="1" dirty="0">
                <a:latin typeface="Inria Sans" pitchFamily="2" charset="0"/>
              </a:rPr>
              <a:t>LM2 – Nachhaltigen Konsum fördern </a:t>
            </a:r>
            <a:br>
              <a:rPr lang="de-DE" sz="2400" b="1" dirty="0">
                <a:latin typeface="Inria Sans" pitchFamily="2" charset="0"/>
              </a:rPr>
            </a:br>
            <a:r>
              <a:rPr lang="de-DE" sz="2400" dirty="0">
                <a:latin typeface="Inria Sans" pitchFamily="2" charset="0"/>
              </a:rPr>
              <a:t>Lösungen Arbeitsblatt 5 &amp; 6</a:t>
            </a: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45</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lang="de-DE" sz="1000" b="1" dirty="0">
                <a:latin typeface="Inria Sans" pitchFamily="2" charset="0"/>
              </a:rPr>
              <a:t>LM2</a:t>
            </a:r>
            <a:endParaRPr lang="de-DE" sz="1000" b="1" dirty="0">
              <a:solidFill>
                <a:srgbClr val="FFFFFF"/>
              </a:solidFill>
              <a:latin typeface="Inria Sans" pitchFamily="2" charset="0"/>
            </a:endParaRP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sp>
        <p:nvSpPr>
          <p:cNvPr id="10" name="Rectangle 1">
            <a:extLst>
              <a:ext uri="{FF2B5EF4-FFF2-40B4-BE49-F238E27FC236}">
                <a16:creationId xmlns:a16="http://schemas.microsoft.com/office/drawing/2014/main" id="{2D83F613-D7A6-9F12-FD35-BC734810E13C}"/>
              </a:ext>
            </a:extLst>
          </p:cNvPr>
          <p:cNvSpPr/>
          <p:nvPr/>
        </p:nvSpPr>
        <p:spPr>
          <a:xfrm>
            <a:off x="387860" y="1374292"/>
            <a:ext cx="6784977" cy="828271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bIns="72000" numCol="1" spcCol="180000" rtlCol="0" anchor="t"/>
          <a:lstStyle/>
          <a:p>
            <a:pPr marR="0" lvl="0" algn="l" defTabSz="914400" rtl="0" eaLnBrk="1" fontAlgn="base" latinLnBrk="0" hangingPunct="1">
              <a:lnSpc>
                <a:spcPct val="120000"/>
              </a:lnSpc>
              <a:spcBef>
                <a:spcPct val="0"/>
              </a:spcBef>
              <a:spcAft>
                <a:spcPts val="600"/>
              </a:spcAft>
              <a:buClrTx/>
              <a:buSzTx/>
              <a:buFontTx/>
              <a:buNone/>
              <a:tabLst/>
              <a:defRPr/>
            </a:pPr>
            <a:r>
              <a:rPr kumimoji="0" lang="de-DE" sz="1600" b="1" i="0" u="none" strike="noStrike" kern="1200" cap="none" spc="0" normalizeH="0" baseline="0" noProof="0" dirty="0">
                <a:ln>
                  <a:noFill/>
                </a:ln>
                <a:solidFill>
                  <a:srgbClr val="007987"/>
                </a:solidFill>
                <a:effectLst/>
                <a:uLnTx/>
                <a:uFillTx/>
                <a:latin typeface="Inria Sans" pitchFamily="2" charset="0"/>
                <a:ea typeface="Calibri" panose="020F0502020204030204" pitchFamily="34" charset="0"/>
                <a:cs typeface="Times New Roman" panose="02020603050405020304" pitchFamily="18" charset="0"/>
              </a:rPr>
              <a:t>Differenzierung Fallbeispiel – Überblick politische Instrumente</a:t>
            </a:r>
          </a:p>
          <a:p>
            <a:pPr>
              <a:lnSpc>
                <a:spcPct val="110000"/>
              </a:lnSpc>
              <a:spcAft>
                <a:spcPts val="600"/>
              </a:spcAft>
            </a:pPr>
            <a:r>
              <a:rPr lang="de-DE" sz="1100" b="1" dirty="0">
                <a:solidFill>
                  <a:schemeClr val="accent1"/>
                </a:solidFill>
                <a:latin typeface="Inria Sans" pitchFamily="2" charset="0"/>
                <a:ea typeface="Calibri" panose="020F0502020204030204" pitchFamily="34" charset="0"/>
                <a:cs typeface="Times New Roman" panose="02020603050405020304" pitchFamily="18" charset="0"/>
              </a:rPr>
              <a:t>Arbeitsauftrag 1: </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Bewerte die Maßnahme in Bezug auf ihre Wirksamkeit. Beantworte dazu folgende Fragen.</a:t>
            </a:r>
          </a:p>
          <a:p>
            <a:pPr>
              <a:lnSpc>
                <a:spcPct val="110000"/>
              </a:lnSpc>
              <a:spcAft>
                <a:spcPts val="300"/>
              </a:spcAft>
            </a:pPr>
            <a:r>
              <a:rPr lang="de-DE" sz="1100" u="sng" dirty="0">
                <a:solidFill>
                  <a:schemeClr val="tx1"/>
                </a:solidFill>
                <a:latin typeface="Inria Sans" pitchFamily="2" charset="0"/>
                <a:ea typeface="Calibri" panose="020F0502020204030204" pitchFamily="34" charset="0"/>
                <a:cs typeface="Times New Roman" panose="02020603050405020304" pitchFamily="18" charset="0"/>
              </a:rPr>
              <a:t>Welches Instrument nutzt Nice? Kreuze an.</a:t>
            </a:r>
          </a:p>
          <a:p>
            <a:pPr marL="177800" indent="-177800">
              <a:lnSpc>
                <a:spcPct val="110000"/>
              </a:lnSpc>
              <a:spcAft>
                <a:spcPts val="300"/>
              </a:spcAft>
            </a:pPr>
            <a:r>
              <a:rPr lang="de-DE" sz="1100" b="1" dirty="0">
                <a:solidFill>
                  <a:schemeClr val="tx1"/>
                </a:solidFill>
                <a:latin typeface="Inria Sans" pitchFamily="2" charset="0"/>
                <a:ea typeface="Calibri" panose="020F0502020204030204" pitchFamily="34" charset="0"/>
                <a:cs typeface="Times New Roman" panose="02020603050405020304" pitchFamily="18" charset="0"/>
              </a:rPr>
              <a:t>X</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 	Nudge (Stupser)   □  Gesetz   □  Kampagne </a:t>
            </a:r>
          </a:p>
          <a:p>
            <a:pPr marL="177800" indent="-177800">
              <a:lnSpc>
                <a:spcPct val="110000"/>
              </a:lnSpc>
              <a:spcAft>
                <a:spcPts val="300"/>
              </a:spcAft>
            </a:pPr>
            <a:r>
              <a:rPr lang="de-DE" sz="1100" u="sng" dirty="0">
                <a:solidFill>
                  <a:schemeClr val="tx1"/>
                </a:solidFill>
                <a:latin typeface="Inria Sans" pitchFamily="2" charset="0"/>
                <a:ea typeface="Calibri" panose="020F0502020204030204" pitchFamily="34" charset="0"/>
                <a:cs typeface="Times New Roman" panose="02020603050405020304" pitchFamily="18" charset="0"/>
              </a:rPr>
              <a:t>Was ist gut an der Maßnahme?</a:t>
            </a:r>
          </a:p>
          <a:p>
            <a:pPr marL="177800" indent="-177800">
              <a:lnSpc>
                <a:spcPct val="110000"/>
              </a:lnSpc>
              <a:spcAft>
                <a:spcPts val="300"/>
              </a:spcAft>
            </a:pPr>
            <a:r>
              <a:rPr lang="de-DE" sz="1100" b="1" dirty="0">
                <a:solidFill>
                  <a:schemeClr val="tx1"/>
                </a:solidFill>
                <a:latin typeface="Inria Sans" pitchFamily="2" charset="0"/>
                <a:ea typeface="Calibri" panose="020F0502020204030204" pitchFamily="34" charset="0"/>
                <a:cs typeface="Times New Roman" panose="02020603050405020304" pitchFamily="18" charset="0"/>
              </a:rPr>
              <a:t>X</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 	Nachhaltige Mode wird leichter gefunden. 	</a:t>
            </a:r>
          </a:p>
          <a:p>
            <a:pPr marL="177800" indent="-177800">
              <a:lnSpc>
                <a:spcPct val="110000"/>
              </a:lnSpc>
              <a:spcAft>
                <a:spcPts val="300"/>
              </a:spcAft>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 	Kunden und Kund*innen kaufen mehr Öko-Mode. </a:t>
            </a:r>
          </a:p>
          <a:p>
            <a:pPr marL="177800" indent="-177800">
              <a:lnSpc>
                <a:spcPct val="110000"/>
              </a:lnSpc>
              <a:spcAft>
                <a:spcPts val="300"/>
              </a:spcAft>
            </a:pPr>
            <a:r>
              <a:rPr lang="de-DE" sz="1100" b="1" dirty="0">
                <a:solidFill>
                  <a:schemeClr val="tx1"/>
                </a:solidFill>
                <a:latin typeface="Inria Sans" pitchFamily="2" charset="0"/>
                <a:ea typeface="Calibri" panose="020F0502020204030204" pitchFamily="34" charset="0"/>
                <a:cs typeface="Times New Roman" panose="02020603050405020304" pitchFamily="18" charset="0"/>
              </a:rPr>
              <a:t>X</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 	Das Unternehmen wirkt umweltfreundlich.</a:t>
            </a:r>
          </a:p>
          <a:p>
            <a:pPr marL="177800" indent="-177800">
              <a:lnSpc>
                <a:spcPct val="110000"/>
              </a:lnSpc>
              <a:spcAft>
                <a:spcPts val="300"/>
              </a:spcAft>
            </a:pPr>
            <a:r>
              <a:rPr lang="de-DE" sz="1100" u="sng" dirty="0">
                <a:solidFill>
                  <a:schemeClr val="tx1"/>
                </a:solidFill>
                <a:latin typeface="Inria Sans" pitchFamily="2" charset="0"/>
                <a:ea typeface="Calibri" panose="020F0502020204030204" pitchFamily="34" charset="0"/>
                <a:cs typeface="Times New Roman" panose="02020603050405020304" pitchFamily="18" charset="0"/>
              </a:rPr>
              <a:t>Welche Nachteile könnte die Maßnahme haben?</a:t>
            </a:r>
          </a:p>
          <a:p>
            <a:pPr marL="177800" indent="-177800">
              <a:lnSpc>
                <a:spcPct val="110000"/>
              </a:lnSpc>
              <a:spcAft>
                <a:spcPts val="300"/>
              </a:spcAft>
            </a:pPr>
            <a:r>
              <a:rPr lang="de-DE" sz="1100" b="1" dirty="0">
                <a:solidFill>
                  <a:schemeClr val="tx1"/>
                </a:solidFill>
                <a:latin typeface="Inria Sans" pitchFamily="2" charset="0"/>
                <a:ea typeface="Calibri" panose="020F0502020204030204" pitchFamily="34" charset="0"/>
                <a:cs typeface="Times New Roman" panose="02020603050405020304" pitchFamily="18" charset="0"/>
              </a:rPr>
              <a:t>X</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 	Die nachhaltige Mode ist zu teuer. </a:t>
            </a:r>
          </a:p>
          <a:p>
            <a:pPr marL="177800" indent="-177800">
              <a:lnSpc>
                <a:spcPct val="110000"/>
              </a:lnSpc>
              <a:spcAft>
                <a:spcPts val="300"/>
              </a:spcAft>
            </a:pPr>
            <a:r>
              <a:rPr lang="de-DE" sz="1100" b="1" dirty="0">
                <a:solidFill>
                  <a:schemeClr val="tx1"/>
                </a:solidFill>
                <a:latin typeface="Inria Sans" pitchFamily="2" charset="0"/>
                <a:ea typeface="Calibri" panose="020F0502020204030204" pitchFamily="34" charset="0"/>
                <a:cs typeface="Times New Roman" panose="02020603050405020304" pitchFamily="18" charset="0"/>
              </a:rPr>
              <a:t>X</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 	Es gibt zu wenig echte Öko-Mode. </a:t>
            </a:r>
          </a:p>
          <a:p>
            <a:pPr marL="177800" indent="-177800">
              <a:lnSpc>
                <a:spcPct val="110000"/>
              </a:lnSpc>
              <a:spcAft>
                <a:spcPts val="300"/>
              </a:spcAft>
            </a:pPr>
            <a:r>
              <a:rPr lang="de-DE" sz="1100" b="1" dirty="0">
                <a:solidFill>
                  <a:schemeClr val="tx1"/>
                </a:solidFill>
                <a:latin typeface="Inria Sans" pitchFamily="2" charset="0"/>
                <a:ea typeface="Calibri" panose="020F0502020204030204" pitchFamily="34" charset="0"/>
                <a:cs typeface="Times New Roman" panose="02020603050405020304" pitchFamily="18" charset="0"/>
              </a:rPr>
              <a:t>X</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 	Manche Kunden und Kund*innen kaufen jetzt mehr, statt weniger.</a:t>
            </a:r>
          </a:p>
          <a:p>
            <a:pPr marL="177800" indent="-177800">
              <a:lnSpc>
                <a:spcPct val="110000"/>
              </a:lnSpc>
              <a:spcAft>
                <a:spcPts val="300"/>
              </a:spcAft>
            </a:pPr>
            <a:r>
              <a:rPr lang="de-DE" sz="1100" u="sng" dirty="0">
                <a:solidFill>
                  <a:schemeClr val="tx1"/>
                </a:solidFill>
                <a:latin typeface="Inria Sans" pitchFamily="2" charset="0"/>
                <a:ea typeface="Calibri" panose="020F0502020204030204" pitchFamily="34" charset="0"/>
                <a:cs typeface="Times New Roman" panose="02020603050405020304" pitchFamily="18" charset="0"/>
              </a:rPr>
              <a:t>Wirksamkeit:</a:t>
            </a:r>
          </a:p>
          <a:p>
            <a:pPr marL="177800" indent="-177800">
              <a:lnSpc>
                <a:spcPct val="110000"/>
              </a:lnSpc>
              <a:spcAft>
                <a:spcPts val="300"/>
              </a:spcAft>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 Sehr gut </a:t>
            </a:r>
            <a:r>
              <a:rPr lang="de-DE" sz="1100" b="1" dirty="0">
                <a:solidFill>
                  <a:schemeClr val="tx1"/>
                </a:solidFill>
                <a:latin typeface="Inria Sans" pitchFamily="2" charset="0"/>
                <a:ea typeface="Calibri" panose="020F0502020204030204" pitchFamily="34" charset="0"/>
                <a:cs typeface="Times New Roman" panose="02020603050405020304" pitchFamily="18" charset="0"/>
              </a:rPr>
              <a:t>X</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 Mittel □ Schwach </a:t>
            </a:r>
          </a:p>
          <a:p>
            <a:pPr marL="809625" indent="-809625">
              <a:lnSpc>
                <a:spcPct val="110000"/>
              </a:lnSpc>
              <a:spcAft>
                <a:spcPts val="300"/>
              </a:spcAft>
            </a:pPr>
            <a:r>
              <a:rPr lang="de-DE" sz="1100" u="sng" dirty="0">
                <a:solidFill>
                  <a:schemeClr val="tx1"/>
                </a:solidFill>
                <a:latin typeface="Inria Sans" pitchFamily="2" charset="0"/>
                <a:ea typeface="Calibri" panose="020F0502020204030204" pitchFamily="34" charset="0"/>
                <a:cs typeface="Times New Roman" panose="02020603050405020304" pitchFamily="18" charset="0"/>
              </a:rPr>
              <a:t>Begründung:</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 </a:t>
            </a:r>
            <a:r>
              <a:rPr lang="de-DE" sz="1100" i="1" dirty="0">
                <a:solidFill>
                  <a:schemeClr val="tx1"/>
                </a:solidFill>
                <a:latin typeface="Inria Sans" pitchFamily="2" charset="0"/>
                <a:ea typeface="Calibri" panose="020F0502020204030204" pitchFamily="34" charset="0"/>
                <a:cs typeface="Times New Roman" panose="02020603050405020304" pitchFamily="18" charset="0"/>
              </a:rPr>
              <a:t>Außenwirkung wird einen positiven Effekt für das Unternehmen haben. Die ökologische Wirkung fällt eher gering aus.</a:t>
            </a:r>
          </a:p>
          <a:p>
            <a:pPr>
              <a:lnSpc>
                <a:spcPct val="110000"/>
              </a:lnSpc>
              <a:spcAft>
                <a:spcPts val="300"/>
              </a:spcAft>
            </a:pPr>
            <a:r>
              <a:rPr lang="de-DE" sz="1100" u="sng" dirty="0">
                <a:solidFill>
                  <a:schemeClr val="tx1"/>
                </a:solidFill>
                <a:latin typeface="Inria Sans" pitchFamily="2" charset="0"/>
                <a:ea typeface="Calibri" panose="020F0502020204030204" pitchFamily="34" charset="0"/>
                <a:cs typeface="Times New Roman" panose="02020603050405020304" pitchFamily="18" charset="0"/>
              </a:rPr>
              <a:t>Dein Fazit:</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 „Ich finde die Maßnahme… (gut/okay/schlecht), weil…“</a:t>
            </a:r>
            <a:br>
              <a:rPr lang="de-DE" sz="1100" dirty="0">
                <a:solidFill>
                  <a:schemeClr val="tx1"/>
                </a:solidFill>
                <a:latin typeface="Inria Sans" pitchFamily="2" charset="0"/>
                <a:ea typeface="Calibri" panose="020F0502020204030204" pitchFamily="34" charset="0"/>
                <a:cs typeface="Times New Roman" panose="02020603050405020304" pitchFamily="18" charset="0"/>
              </a:rPr>
            </a:b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lnSpc>
                <a:spcPct val="110000"/>
              </a:lnSpc>
              <a:spcAft>
                <a:spcPts val="600"/>
              </a:spcAft>
            </a:pPr>
            <a:r>
              <a:rPr lang="de-DE" sz="1100" b="1" dirty="0">
                <a:solidFill>
                  <a:schemeClr val="accent1"/>
                </a:solidFill>
                <a:latin typeface="Inria Sans" pitchFamily="2" charset="0"/>
                <a:ea typeface="Calibri" panose="020F0502020204030204" pitchFamily="34" charset="0"/>
                <a:cs typeface="Times New Roman" panose="02020603050405020304" pitchFamily="18" charset="0"/>
              </a:rPr>
              <a:t>Arbeitsauftrag 2: </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Lest die </a:t>
            </a:r>
            <a:r>
              <a:rPr lang="de-DE" sz="1100" dirty="0" err="1">
                <a:solidFill>
                  <a:schemeClr val="tx1"/>
                </a:solidFill>
                <a:latin typeface="Inria Sans" pitchFamily="2" charset="0"/>
                <a:ea typeface="Calibri" panose="020F0502020204030204" pitchFamily="34" charset="0"/>
                <a:cs typeface="Times New Roman" panose="02020603050405020304" pitchFamily="18" charset="0"/>
              </a:rPr>
              <a:t>Social</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-Media-Kommentare. Formuliert daraus Forderungen für die 4 Personen.</a:t>
            </a:r>
          </a:p>
          <a:p>
            <a:pPr>
              <a:lnSpc>
                <a:spcPct val="11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lnSpc>
                <a:spcPct val="110000"/>
              </a:lnSpc>
              <a:spcAft>
                <a:spcPts val="600"/>
              </a:spcAft>
            </a:pPr>
            <a:br>
              <a:rPr lang="de-DE" sz="1100" dirty="0">
                <a:solidFill>
                  <a:schemeClr val="tx1"/>
                </a:solidFill>
                <a:latin typeface="Inria Sans" pitchFamily="2" charset="0"/>
                <a:ea typeface="Calibri" panose="020F0502020204030204" pitchFamily="34" charset="0"/>
                <a:cs typeface="Times New Roman" panose="02020603050405020304" pitchFamily="18" charset="0"/>
              </a:rPr>
            </a:b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lnSpc>
                <a:spcPct val="11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lnSpc>
                <a:spcPct val="110000"/>
              </a:lnSpc>
              <a:spcAft>
                <a:spcPts val="600"/>
              </a:spcAft>
            </a:pPr>
            <a:br>
              <a:rPr lang="de-DE" sz="1100" dirty="0">
                <a:solidFill>
                  <a:schemeClr val="tx1"/>
                </a:solidFill>
                <a:latin typeface="Inria Sans" pitchFamily="2" charset="0"/>
                <a:ea typeface="Calibri" panose="020F0502020204030204" pitchFamily="34" charset="0"/>
                <a:cs typeface="Times New Roman" panose="02020603050405020304" pitchFamily="18" charset="0"/>
              </a:rPr>
            </a:br>
            <a:br>
              <a:rPr lang="de-DE" sz="1100" dirty="0">
                <a:solidFill>
                  <a:schemeClr val="tx1"/>
                </a:solidFill>
                <a:latin typeface="Inria Sans" pitchFamily="2" charset="0"/>
                <a:ea typeface="Calibri" panose="020F0502020204030204" pitchFamily="34" charset="0"/>
                <a:cs typeface="Times New Roman" panose="02020603050405020304" pitchFamily="18" charset="0"/>
              </a:rPr>
            </a:b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a:lnSpc>
                <a:spcPct val="110000"/>
              </a:lnSpc>
              <a:spcAft>
                <a:spcPts val="600"/>
              </a:spcAft>
            </a:pPr>
            <a:r>
              <a:rPr lang="de-DE" sz="1100" b="1" dirty="0">
                <a:solidFill>
                  <a:schemeClr val="accent1"/>
                </a:solidFill>
                <a:latin typeface="Inria Sans" pitchFamily="2" charset="0"/>
                <a:ea typeface="Calibri" panose="020F0502020204030204" pitchFamily="34" charset="0"/>
                <a:cs typeface="Times New Roman" panose="02020603050405020304" pitchFamily="18" charset="0"/>
              </a:rPr>
              <a:t>Arbeitsauftrag 3: </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Lasst euch von dem nachhaltigen Unternehmen Zukunftshaus in Würzburg inspirieren. Was könnte das Unternehmen Nice tun, um weitere Möglichkeiten für nachhaltigen Konsum zu schaffen?</a:t>
            </a:r>
          </a:p>
          <a:p>
            <a:pPr marL="171450" indent="-171450">
              <a:lnSpc>
                <a:spcPct val="110000"/>
              </a:lnSpc>
              <a:spcAft>
                <a:spcPts val="600"/>
              </a:spcAft>
              <a:buClr>
                <a:schemeClr val="accent4"/>
              </a:buClr>
              <a:buFont typeface="Arial" panose="020B0604020202020204" pitchFamily="34" charset="0"/>
              <a:buChar char="•"/>
            </a:pPr>
            <a:r>
              <a:rPr lang="de-DE" sz="1050" i="1" dirty="0">
                <a:solidFill>
                  <a:schemeClr val="tx1"/>
                </a:solidFill>
                <a:latin typeface="Inria Sans" pitchFamily="2" charset="0"/>
                <a:ea typeface="Calibri" panose="020F0502020204030204" pitchFamily="34" charset="0"/>
                <a:cs typeface="Times New Roman" panose="02020603050405020304" pitchFamily="18" charset="0"/>
              </a:rPr>
              <a:t>Mode sollte den höheren Nachhaltigkeitskriterien entsprechen.</a:t>
            </a:r>
          </a:p>
          <a:p>
            <a:pPr marL="171450" indent="-171450">
              <a:lnSpc>
                <a:spcPct val="110000"/>
              </a:lnSpc>
              <a:spcAft>
                <a:spcPts val="600"/>
              </a:spcAft>
              <a:buClr>
                <a:schemeClr val="accent4"/>
              </a:buClr>
              <a:buFont typeface="Arial" panose="020B0604020202020204" pitchFamily="34" charset="0"/>
              <a:buChar char="•"/>
            </a:pPr>
            <a:r>
              <a:rPr lang="de-DE" sz="1050" i="1" dirty="0">
                <a:solidFill>
                  <a:schemeClr val="tx1"/>
                </a:solidFill>
                <a:latin typeface="Inria Sans" pitchFamily="2" charset="0"/>
                <a:ea typeface="Calibri" panose="020F0502020204030204" pitchFamily="34" charset="0"/>
                <a:cs typeface="Times New Roman" panose="02020603050405020304" pitchFamily="18" charset="0"/>
              </a:rPr>
              <a:t>Einrichtung eines Secondhand-Bereichs für die eigene Mode, um günstige Produkte anzubieten.</a:t>
            </a:r>
          </a:p>
          <a:p>
            <a:pPr marL="171450" indent="-171450">
              <a:lnSpc>
                <a:spcPct val="110000"/>
              </a:lnSpc>
              <a:spcAft>
                <a:spcPts val="600"/>
              </a:spcAft>
              <a:buClr>
                <a:schemeClr val="accent4"/>
              </a:buClr>
              <a:buFont typeface="Arial" panose="020B0604020202020204" pitchFamily="34" charset="0"/>
              <a:buChar char="•"/>
            </a:pPr>
            <a:r>
              <a:rPr lang="de-DE" sz="1050" i="1" dirty="0">
                <a:solidFill>
                  <a:schemeClr val="tx1"/>
                </a:solidFill>
                <a:latin typeface="Inria Sans" pitchFamily="2" charset="0"/>
                <a:ea typeface="Calibri" panose="020F0502020204030204" pitchFamily="34" charset="0"/>
                <a:cs typeface="Times New Roman" panose="02020603050405020304" pitchFamily="18" charset="0"/>
              </a:rPr>
              <a:t>Einrichtung eines Reparaturangebots, um die Lebensdauer eines Produkts zu verlängern.</a:t>
            </a:r>
          </a:p>
          <a:p>
            <a:pPr marL="171450" indent="-171450">
              <a:lnSpc>
                <a:spcPct val="110000"/>
              </a:lnSpc>
              <a:spcAft>
                <a:spcPts val="600"/>
              </a:spcAft>
              <a:buClr>
                <a:schemeClr val="accent4"/>
              </a:buClr>
              <a:buFont typeface="Arial" panose="020B0604020202020204" pitchFamily="34" charset="0"/>
              <a:buChar char="•"/>
            </a:pPr>
            <a:r>
              <a:rPr lang="de-DE" sz="1050" i="1" dirty="0">
                <a:solidFill>
                  <a:schemeClr val="tx1"/>
                </a:solidFill>
                <a:latin typeface="Inria Sans" pitchFamily="2" charset="0"/>
                <a:ea typeface="Calibri" panose="020F0502020204030204" pitchFamily="34" charset="0"/>
                <a:cs typeface="Times New Roman" panose="02020603050405020304" pitchFamily="18" charset="0"/>
              </a:rPr>
              <a:t>Nice setzt sich in Verbänden für faire Lieferketten ein.</a:t>
            </a:r>
          </a:p>
          <a:p>
            <a:pPr>
              <a:lnSpc>
                <a:spcPct val="110000"/>
              </a:lnSpc>
              <a:spcAft>
                <a:spcPts val="600"/>
              </a:spcAft>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p:txBody>
      </p:sp>
      <p:grpSp>
        <p:nvGrpSpPr>
          <p:cNvPr id="15" name="Gruppieren 14">
            <a:extLst>
              <a:ext uri="{FF2B5EF4-FFF2-40B4-BE49-F238E27FC236}">
                <a16:creationId xmlns:a16="http://schemas.microsoft.com/office/drawing/2014/main" id="{08E8D2C0-CFD4-889D-1D9A-DD1396D53592}"/>
              </a:ext>
              <a:ext uri="{C183D7F6-B498-43B3-948B-1728B52AA6E4}">
                <adec:decorative xmlns:adec="http://schemas.microsoft.com/office/drawing/2017/decorative" val="1"/>
              </a:ext>
            </a:extLst>
          </p:cNvPr>
          <p:cNvGrpSpPr/>
          <p:nvPr/>
        </p:nvGrpSpPr>
        <p:grpSpPr>
          <a:xfrm>
            <a:off x="387174" y="5792275"/>
            <a:ext cx="6791845" cy="1398974"/>
            <a:chOff x="387174" y="5792275"/>
            <a:chExt cx="6791845" cy="1398974"/>
          </a:xfrm>
        </p:grpSpPr>
        <p:sp>
          <p:nvSpPr>
            <p:cNvPr id="12" name="Sprechblase: rechteckig 11">
              <a:extLst>
                <a:ext uri="{FF2B5EF4-FFF2-40B4-BE49-F238E27FC236}">
                  <a16:creationId xmlns:a16="http://schemas.microsoft.com/office/drawing/2014/main" id="{D2F1CA59-B6D8-D81E-0F6B-ED93FA344879}"/>
                </a:ext>
              </a:extLst>
            </p:cNvPr>
            <p:cNvSpPr/>
            <p:nvPr/>
          </p:nvSpPr>
          <p:spPr>
            <a:xfrm>
              <a:off x="1144302" y="5792275"/>
              <a:ext cx="945357" cy="1360578"/>
            </a:xfrm>
            <a:prstGeom prst="wedgeRectCallout">
              <a:avLst>
                <a:gd name="adj1" fmla="val -63236"/>
                <a:gd name="adj2" fmla="val -19398"/>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lIns="72000" tIns="144000" rIns="72000" bIns="108000" rtlCol="0" anchor="ctr">
              <a:noAutofit/>
            </a:bodyPr>
            <a:lstStyle/>
            <a:p>
              <a:pPr lvl="0"/>
              <a:r>
                <a:rPr lang="de-DE" sz="1000" i="1">
                  <a:solidFill>
                    <a:schemeClr val="tx1"/>
                  </a:solidFill>
                  <a:effectLst/>
                  <a:latin typeface="Inria Sans" pitchFamily="2" charset="0"/>
                  <a:ea typeface="Calibri" panose="020F0502020204030204" pitchFamily="34" charset="0"/>
                </a:rPr>
                <a:t>Wir arbeiten für zu wenig Lohn.</a:t>
              </a:r>
              <a:endParaRPr lang="en-US" sz="1000" i="1">
                <a:solidFill>
                  <a:schemeClr val="tx1"/>
                </a:solidFill>
                <a:effectLst/>
                <a:latin typeface="Inria Sans" pitchFamily="2" charset="0"/>
                <a:ea typeface="Calibri" panose="020F0502020204030204" pitchFamily="34" charset="0"/>
              </a:endParaRPr>
            </a:p>
          </p:txBody>
        </p:sp>
        <p:pic>
          <p:nvPicPr>
            <p:cNvPr id="17" name="Grafik 16">
              <a:extLst>
                <a:ext uri="{FF2B5EF4-FFF2-40B4-BE49-F238E27FC236}">
                  <a16:creationId xmlns:a16="http://schemas.microsoft.com/office/drawing/2014/main" id="{9F515617-7CCF-5FB6-48EA-E39674553F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563" b="67188" l="20573" r="39128">
                          <a14:foregroundMark x1="21289" y1="63086" x2="21549" y2="61230"/>
                          <a14:foregroundMark x1="24414" y1="67285" x2="27734" y2="67090"/>
                          <a14:foregroundMark x1="31055" y1="62988" x2="30924" y2="65820"/>
                          <a14:foregroundMark x1="39128" y1="55762" x2="38932" y2="57422"/>
                          <a14:foregroundMark x1="21029" y1="35840" x2="21680" y2="35156"/>
                          <a14:foregroundMark x1="27669" y1="26563" x2="29167" y2="26758"/>
                          <a14:foregroundMark x1="20573" y1="63379" x2="20898" y2="62500"/>
                          <a14:backgroundMark x1="24284" y1="67285" x2="24609" y2="67285"/>
                        </a14:backgroundRemoval>
                      </a14:imgEffect>
                    </a14:imgLayer>
                  </a14:imgProps>
                </a:ext>
              </a:extLst>
            </a:blip>
            <a:srcRect l="19681" t="23192" r="59087" b="29356"/>
            <a:stretch/>
          </p:blipFill>
          <p:spPr>
            <a:xfrm>
              <a:off x="2257998" y="5818996"/>
              <a:ext cx="520642" cy="775745"/>
            </a:xfrm>
            <a:prstGeom prst="rect">
              <a:avLst/>
            </a:prstGeom>
          </p:spPr>
        </p:pic>
        <p:pic>
          <p:nvPicPr>
            <p:cNvPr id="18" name="Grafik 17">
              <a:extLst>
                <a:ext uri="{FF2B5EF4-FFF2-40B4-BE49-F238E27FC236}">
                  <a16:creationId xmlns:a16="http://schemas.microsoft.com/office/drawing/2014/main" id="{2264691F-8488-A541-D481-2F965FDD7B52}"/>
                </a:ext>
              </a:extLst>
            </p:cNvPr>
            <p:cNvPicPr>
              <a:picLocks noChangeAspect="1"/>
            </p:cNvPicPr>
            <p:nvPr/>
          </p:nvPicPr>
          <p:blipFill>
            <a:blip r:embed="rId5">
              <a:extLst>
                <a:ext uri="{BEBA8EAE-BF5A-486C-A8C5-ECC9F3942E4B}">
                  <a14:imgProps xmlns:a14="http://schemas.microsoft.com/office/drawing/2010/main">
                    <a14:imgLayer r:embed="rId4">
                      <a14:imgEffect>
                        <a14:backgroundRemoval t="26953" b="67383" l="38281" r="56836">
                          <a14:foregroundMark x1="45833" y1="47949" x2="48763" y2="48730"/>
                          <a14:foregroundMark x1="39388" y1="62988" x2="39648" y2="62500"/>
                          <a14:foregroundMark x1="44141" y1="67480" x2="47656" y2="66699"/>
                          <a14:foregroundMark x1="48242" y1="41699" x2="48242" y2="40820"/>
                          <a14:foregroundMark x1="42969" y1="41016" x2="43750" y2="42188"/>
                          <a14:foregroundMark x1="38802" y1="46484" x2="39714" y2="44238"/>
                          <a14:foregroundMark x1="56901" y1="47363" x2="56901" y2="48438"/>
                          <a14:foregroundMark x1="38346" y1="63184" x2="38542" y2="62891"/>
                          <a14:foregroundMark x1="46159" y1="27344" x2="47982" y2="26953"/>
                        </a14:backgroundRemoval>
                      </a14:imgEffect>
                    </a14:imgLayer>
                  </a14:imgProps>
                </a:ext>
              </a:extLst>
            </a:blip>
            <a:srcRect l="37528" t="23192" r="41240" b="29356"/>
            <a:stretch/>
          </p:blipFill>
          <p:spPr>
            <a:xfrm>
              <a:off x="3907073" y="5848062"/>
              <a:ext cx="520642" cy="775745"/>
            </a:xfrm>
            <a:prstGeom prst="rect">
              <a:avLst/>
            </a:prstGeom>
          </p:spPr>
        </p:pic>
        <p:pic>
          <p:nvPicPr>
            <p:cNvPr id="19" name="Grafik 18">
              <a:extLst>
                <a:ext uri="{FF2B5EF4-FFF2-40B4-BE49-F238E27FC236}">
                  <a16:creationId xmlns:a16="http://schemas.microsoft.com/office/drawing/2014/main" id="{5725C146-796F-ECC6-E50D-01038194060E}"/>
                </a:ext>
              </a:extLst>
            </p:cNvPr>
            <p:cNvPicPr>
              <a:picLocks noChangeAspect="1"/>
            </p:cNvPicPr>
            <p:nvPr/>
          </p:nvPicPr>
          <p:blipFill>
            <a:blip r:embed="rId6">
              <a:extLst>
                <a:ext uri="{BEBA8EAE-BF5A-486C-A8C5-ECC9F3942E4B}">
                  <a14:imgProps xmlns:a14="http://schemas.microsoft.com/office/drawing/2010/main">
                    <a14:imgLayer r:embed="rId4">
                      <a14:imgEffect>
                        <a14:backgroundRemoval t="26758" b="66895" l="76693" r="98307">
                          <a14:foregroundMark x1="82161" y1="41113" x2="83464" y2="41113"/>
                          <a14:foregroundMark x1="87891" y1="40820" x2="89583" y2="39844"/>
                          <a14:foregroundMark x1="84896" y1="27344" x2="86654" y2="26855"/>
                          <a14:foregroundMark x1="83529" y1="65137" x2="85677" y2="65430"/>
                          <a14:foregroundMark x1="80859" y1="66992" x2="85938" y2="66699"/>
                          <a14:foregroundMark x1="76693" y1="46875" x2="77148" y2="45605"/>
                          <a14:foregroundMark x1="98307" y1="58301" x2="97982" y2="60352"/>
                        </a14:backgroundRemoval>
                      </a14:imgEffect>
                    </a14:imgLayer>
                  </a14:imgProps>
                </a:ext>
              </a:extLst>
            </a:blip>
            <a:srcRect l="74812" t="23192" b="29356"/>
            <a:stretch/>
          </p:blipFill>
          <p:spPr>
            <a:xfrm>
              <a:off x="5550177" y="5815992"/>
              <a:ext cx="617652" cy="775745"/>
            </a:xfrm>
            <a:prstGeom prst="rect">
              <a:avLst/>
            </a:prstGeom>
          </p:spPr>
        </p:pic>
        <p:sp>
          <p:nvSpPr>
            <p:cNvPr id="26" name="Textfeld 25">
              <a:extLst>
                <a:ext uri="{FF2B5EF4-FFF2-40B4-BE49-F238E27FC236}">
                  <a16:creationId xmlns:a16="http://schemas.microsoft.com/office/drawing/2014/main" id="{224A03D1-4E26-414A-C305-C40C022013A2}"/>
                </a:ext>
              </a:extLst>
            </p:cNvPr>
            <p:cNvSpPr txBox="1"/>
            <p:nvPr/>
          </p:nvSpPr>
          <p:spPr>
            <a:xfrm>
              <a:off x="387174" y="6559666"/>
              <a:ext cx="788814" cy="262251"/>
            </a:xfrm>
            <a:prstGeom prst="rect">
              <a:avLst/>
            </a:prstGeom>
            <a:noFill/>
          </p:spPr>
          <p:txBody>
            <a:bodyPr wrap="square">
              <a:spAutoFit/>
            </a:bodyPr>
            <a:lstStyle/>
            <a:p>
              <a:pPr algn="ctr">
                <a:lnSpc>
                  <a:spcPct val="120000"/>
                </a:lnSpc>
                <a:spcAft>
                  <a:spcPts val="600"/>
                </a:spcAft>
                <a:buClr>
                  <a:schemeClr val="accent4"/>
                </a:buClr>
              </a:pPr>
              <a:r>
                <a:rPr lang="de-DE" sz="1000" dirty="0">
                  <a:latin typeface="Inria Sans" pitchFamily="2" charset="0"/>
                  <a:cs typeface="Times New Roman" panose="02020603050405020304" pitchFamily="18" charset="0"/>
                </a:rPr>
                <a:t>Näher*in</a:t>
              </a:r>
            </a:p>
          </p:txBody>
        </p:sp>
        <p:sp>
          <p:nvSpPr>
            <p:cNvPr id="28" name="Sprechblase: rechteckig 27">
              <a:extLst>
                <a:ext uri="{FF2B5EF4-FFF2-40B4-BE49-F238E27FC236}">
                  <a16:creationId xmlns:a16="http://schemas.microsoft.com/office/drawing/2014/main" id="{69EB782A-913F-3A3C-2728-8A7E60D2856E}"/>
                </a:ext>
              </a:extLst>
            </p:cNvPr>
            <p:cNvSpPr/>
            <p:nvPr/>
          </p:nvSpPr>
          <p:spPr>
            <a:xfrm>
              <a:off x="2866937" y="5792275"/>
              <a:ext cx="945357" cy="1360578"/>
            </a:xfrm>
            <a:prstGeom prst="wedgeRectCallout">
              <a:avLst>
                <a:gd name="adj1" fmla="val -63236"/>
                <a:gd name="adj2" fmla="val -19398"/>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lIns="72000" tIns="144000" rIns="72000" bIns="108000" rtlCol="0" anchor="ctr">
              <a:noAutofit/>
            </a:bodyPr>
            <a:lstStyle/>
            <a:p>
              <a:pPr lvl="0"/>
              <a:r>
                <a:rPr lang="de-DE" sz="1000" i="1">
                  <a:solidFill>
                    <a:schemeClr val="tx1"/>
                  </a:solidFill>
                  <a:effectLst/>
                  <a:latin typeface="Inria Sans" pitchFamily="2" charset="0"/>
                  <a:ea typeface="Calibri" panose="020F0502020204030204" pitchFamily="34" charset="0"/>
                </a:rPr>
                <a:t>Na toll, die Ökokleidung kann ich mir trotzdem nicht leisten.</a:t>
              </a:r>
              <a:endParaRPr lang="en-US" sz="1000" i="1">
                <a:solidFill>
                  <a:schemeClr val="tx1"/>
                </a:solidFill>
                <a:effectLst/>
                <a:latin typeface="Inria Sans" pitchFamily="2" charset="0"/>
                <a:ea typeface="Calibri" panose="020F0502020204030204" pitchFamily="34" charset="0"/>
              </a:endParaRPr>
            </a:p>
          </p:txBody>
        </p:sp>
        <p:sp>
          <p:nvSpPr>
            <p:cNvPr id="30" name="Textfeld 29">
              <a:extLst>
                <a:ext uri="{FF2B5EF4-FFF2-40B4-BE49-F238E27FC236}">
                  <a16:creationId xmlns:a16="http://schemas.microsoft.com/office/drawing/2014/main" id="{0C9DD622-23C3-076B-BD0F-2DFA6F3B2030}"/>
                </a:ext>
              </a:extLst>
            </p:cNvPr>
            <p:cNvSpPr txBox="1"/>
            <p:nvPr/>
          </p:nvSpPr>
          <p:spPr>
            <a:xfrm>
              <a:off x="2102189" y="6559666"/>
              <a:ext cx="788814" cy="631583"/>
            </a:xfrm>
            <a:prstGeom prst="rect">
              <a:avLst/>
            </a:prstGeom>
            <a:noFill/>
          </p:spPr>
          <p:txBody>
            <a:bodyPr wrap="square">
              <a:spAutoFit/>
            </a:bodyPr>
            <a:lstStyle/>
            <a:p>
              <a:pPr algn="ctr">
                <a:lnSpc>
                  <a:spcPct val="120000"/>
                </a:lnSpc>
                <a:spcAft>
                  <a:spcPts val="600"/>
                </a:spcAft>
                <a:buClr>
                  <a:schemeClr val="accent4"/>
                </a:buClr>
              </a:pPr>
              <a:r>
                <a:rPr lang="de-DE" sz="1000" dirty="0">
                  <a:latin typeface="Inria Sans" pitchFamily="2" charset="0"/>
                  <a:cs typeface="Times New Roman" panose="02020603050405020304" pitchFamily="18" charset="0"/>
                </a:rPr>
                <a:t>preis-bewusster Kunde </a:t>
              </a:r>
            </a:p>
          </p:txBody>
        </p:sp>
        <p:sp>
          <p:nvSpPr>
            <p:cNvPr id="31" name="Sprechblase: rechteckig 30">
              <a:extLst>
                <a:ext uri="{FF2B5EF4-FFF2-40B4-BE49-F238E27FC236}">
                  <a16:creationId xmlns:a16="http://schemas.microsoft.com/office/drawing/2014/main" id="{82F25DF2-87F0-25E2-AADA-B00EB9242426}"/>
                </a:ext>
              </a:extLst>
            </p:cNvPr>
            <p:cNvSpPr/>
            <p:nvPr/>
          </p:nvSpPr>
          <p:spPr>
            <a:xfrm>
              <a:off x="4545615" y="5792275"/>
              <a:ext cx="945357" cy="1360578"/>
            </a:xfrm>
            <a:prstGeom prst="wedgeRectCallout">
              <a:avLst>
                <a:gd name="adj1" fmla="val -63236"/>
                <a:gd name="adj2" fmla="val -19398"/>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lIns="72000" tIns="144000" rIns="72000" bIns="108000" rtlCol="0" anchor="ctr">
              <a:noAutofit/>
            </a:bodyPr>
            <a:lstStyle/>
            <a:p>
              <a:pPr>
                <a:lnSpc>
                  <a:spcPct val="120000"/>
                </a:lnSpc>
              </a:pPr>
              <a:r>
                <a:rPr lang="de-DE" sz="1000" i="1" dirty="0">
                  <a:solidFill>
                    <a:schemeClr val="tx1"/>
                  </a:solidFill>
                  <a:effectLst/>
                  <a:latin typeface="Inria Sans" pitchFamily="2" charset="0"/>
                  <a:ea typeface="Calibri" panose="020F0502020204030204" pitchFamily="34" charset="0"/>
                  <a:cs typeface="Times New Roman" panose="02020603050405020304" pitchFamily="18" charset="0"/>
                </a:rPr>
                <a:t>Die Mode entspricht nicht den strengen Nachhaltig-</a:t>
              </a:r>
              <a:r>
                <a:rPr lang="de-DE" sz="1000" i="1" dirty="0" err="1">
                  <a:solidFill>
                    <a:schemeClr val="tx1"/>
                  </a:solidFill>
                  <a:effectLst/>
                  <a:latin typeface="Inria Sans" pitchFamily="2" charset="0"/>
                  <a:ea typeface="Calibri" panose="020F0502020204030204" pitchFamily="34" charset="0"/>
                  <a:cs typeface="Times New Roman" panose="02020603050405020304" pitchFamily="18" charset="0"/>
                </a:rPr>
                <a:t>keitskriterien</a:t>
              </a:r>
              <a:r>
                <a:rPr lang="de-DE" sz="1000" i="1" dirty="0">
                  <a:solidFill>
                    <a:schemeClr val="tx1"/>
                  </a:solidFill>
                  <a:effectLst/>
                  <a:latin typeface="Inria Sans" pitchFamily="2" charset="0"/>
                  <a:ea typeface="Calibri" panose="020F0502020204030204" pitchFamily="34" charset="0"/>
                  <a:cs typeface="Times New Roman" panose="02020603050405020304" pitchFamily="18" charset="0"/>
                </a:rPr>
                <a:t>.</a:t>
              </a:r>
              <a:endParaRPr lang="de-DE" sz="600" i="1" dirty="0">
                <a:solidFill>
                  <a:schemeClr val="tx1"/>
                </a:solidFill>
                <a:latin typeface="Inria Sans" pitchFamily="2" charset="0"/>
              </a:endParaRPr>
            </a:p>
          </p:txBody>
        </p:sp>
        <p:sp>
          <p:nvSpPr>
            <p:cNvPr id="33" name="Textfeld 32">
              <a:extLst>
                <a:ext uri="{FF2B5EF4-FFF2-40B4-BE49-F238E27FC236}">
                  <a16:creationId xmlns:a16="http://schemas.microsoft.com/office/drawing/2014/main" id="{777C7332-82F4-171D-3666-AFABBD445C14}"/>
                </a:ext>
              </a:extLst>
            </p:cNvPr>
            <p:cNvSpPr txBox="1"/>
            <p:nvPr/>
          </p:nvSpPr>
          <p:spPr>
            <a:xfrm>
              <a:off x="3780867" y="6559666"/>
              <a:ext cx="788814" cy="631583"/>
            </a:xfrm>
            <a:prstGeom prst="rect">
              <a:avLst/>
            </a:prstGeom>
            <a:noFill/>
          </p:spPr>
          <p:txBody>
            <a:bodyPr wrap="square">
              <a:spAutoFit/>
            </a:bodyPr>
            <a:lstStyle/>
            <a:p>
              <a:pPr algn="ctr">
                <a:lnSpc>
                  <a:spcPct val="120000"/>
                </a:lnSpc>
                <a:spcAft>
                  <a:spcPts val="600"/>
                </a:spcAft>
                <a:buClr>
                  <a:schemeClr val="accent4"/>
                </a:buClr>
              </a:pPr>
              <a:r>
                <a:rPr lang="de-DE" sz="1000" dirty="0">
                  <a:latin typeface="Inria Sans" pitchFamily="2" charset="0"/>
                  <a:cs typeface="Times New Roman" panose="02020603050405020304" pitchFamily="18" charset="0"/>
                </a:rPr>
                <a:t>umwelt-bewusste Kundin</a:t>
              </a:r>
            </a:p>
          </p:txBody>
        </p:sp>
        <p:sp>
          <p:nvSpPr>
            <p:cNvPr id="34" name="Sprechblase: rechteckig 33">
              <a:extLst>
                <a:ext uri="{FF2B5EF4-FFF2-40B4-BE49-F238E27FC236}">
                  <a16:creationId xmlns:a16="http://schemas.microsoft.com/office/drawing/2014/main" id="{DA342240-AC6F-4F50-88B9-3ED15582A796}"/>
                </a:ext>
              </a:extLst>
            </p:cNvPr>
            <p:cNvSpPr/>
            <p:nvPr/>
          </p:nvSpPr>
          <p:spPr>
            <a:xfrm>
              <a:off x="6233662" y="5792275"/>
              <a:ext cx="945357" cy="1360578"/>
            </a:xfrm>
            <a:prstGeom prst="wedgeRectCallout">
              <a:avLst>
                <a:gd name="adj1" fmla="val -63236"/>
                <a:gd name="adj2" fmla="val -19398"/>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lIns="72000" tIns="144000" rIns="72000" bIns="108000" rtlCol="0" anchor="ctr">
              <a:noAutofit/>
            </a:bodyPr>
            <a:lstStyle/>
            <a:p>
              <a:pPr lvl="0"/>
              <a:r>
                <a:rPr lang="de-DE" sz="1000" i="1">
                  <a:solidFill>
                    <a:schemeClr val="tx1"/>
                  </a:solidFill>
                  <a:effectLst/>
                  <a:latin typeface="Inria Sans" pitchFamily="2" charset="0"/>
                  <a:ea typeface="Calibri" panose="020F0502020204030204" pitchFamily="34" charset="0"/>
                </a:rPr>
                <a:t>Wir wollen günstige Mode für alle Menschen.</a:t>
              </a:r>
              <a:endParaRPr lang="en-US" sz="1000" i="1">
                <a:solidFill>
                  <a:schemeClr val="tx1"/>
                </a:solidFill>
                <a:effectLst/>
                <a:latin typeface="Inria Sans" pitchFamily="2" charset="0"/>
                <a:ea typeface="Calibri" panose="020F0502020204030204" pitchFamily="34" charset="0"/>
              </a:endParaRPr>
            </a:p>
          </p:txBody>
        </p:sp>
        <p:sp>
          <p:nvSpPr>
            <p:cNvPr id="36" name="Textfeld 35">
              <a:extLst>
                <a:ext uri="{FF2B5EF4-FFF2-40B4-BE49-F238E27FC236}">
                  <a16:creationId xmlns:a16="http://schemas.microsoft.com/office/drawing/2014/main" id="{E6499434-5921-A7D2-A91F-E1D6594237BD}"/>
                </a:ext>
              </a:extLst>
            </p:cNvPr>
            <p:cNvSpPr txBox="1"/>
            <p:nvPr/>
          </p:nvSpPr>
          <p:spPr>
            <a:xfrm>
              <a:off x="5446054" y="6559666"/>
              <a:ext cx="788814" cy="446917"/>
            </a:xfrm>
            <a:prstGeom prst="rect">
              <a:avLst/>
            </a:prstGeom>
            <a:noFill/>
          </p:spPr>
          <p:txBody>
            <a:bodyPr wrap="square">
              <a:spAutoFit/>
            </a:bodyPr>
            <a:lstStyle/>
            <a:p>
              <a:pPr algn="ctr">
                <a:lnSpc>
                  <a:spcPct val="120000"/>
                </a:lnSpc>
                <a:spcAft>
                  <a:spcPts val="600"/>
                </a:spcAft>
                <a:buClr>
                  <a:schemeClr val="accent4"/>
                </a:buClr>
              </a:pPr>
              <a:r>
                <a:rPr lang="de-DE" sz="1000" dirty="0">
                  <a:latin typeface="Inria Sans" pitchFamily="2" charset="0"/>
                  <a:cs typeface="Times New Roman" panose="02020603050405020304" pitchFamily="18" charset="0"/>
                </a:rPr>
                <a:t>Chefin </a:t>
              </a:r>
              <a:br>
                <a:rPr lang="de-DE" sz="1000" dirty="0">
                  <a:latin typeface="Inria Sans" pitchFamily="2" charset="0"/>
                  <a:cs typeface="Times New Roman" panose="02020603050405020304" pitchFamily="18" charset="0"/>
                </a:rPr>
              </a:br>
              <a:r>
                <a:rPr lang="de-DE" sz="1000" dirty="0">
                  <a:latin typeface="Inria Sans" pitchFamily="2" charset="0"/>
                  <a:cs typeface="Times New Roman" panose="02020603050405020304" pitchFamily="18" charset="0"/>
                </a:rPr>
                <a:t>von Nice</a:t>
              </a:r>
            </a:p>
          </p:txBody>
        </p:sp>
      </p:grpSp>
      <p:grpSp>
        <p:nvGrpSpPr>
          <p:cNvPr id="9" name="Gruppieren 8">
            <a:extLst>
              <a:ext uri="{FF2B5EF4-FFF2-40B4-BE49-F238E27FC236}">
                <a16:creationId xmlns:a16="http://schemas.microsoft.com/office/drawing/2014/main" id="{69802A22-FDC1-B550-6A4F-9A741A5DB9E4}"/>
              </a:ext>
              <a:ext uri="{C183D7F6-B498-43B3-948B-1728B52AA6E4}">
                <adec:decorative xmlns:adec="http://schemas.microsoft.com/office/drawing/2017/decorative" val="1"/>
              </a:ext>
            </a:extLst>
          </p:cNvPr>
          <p:cNvGrpSpPr/>
          <p:nvPr/>
        </p:nvGrpSpPr>
        <p:grpSpPr>
          <a:xfrm>
            <a:off x="6065519" y="10112362"/>
            <a:ext cx="850351" cy="226591"/>
            <a:chOff x="-3302864" y="2877944"/>
            <a:chExt cx="973023" cy="226591"/>
          </a:xfrm>
        </p:grpSpPr>
        <p:sp>
          <p:nvSpPr>
            <p:cNvPr id="11" name="Rechteck 10">
              <a:extLst>
                <a:ext uri="{FF2B5EF4-FFF2-40B4-BE49-F238E27FC236}">
                  <a16:creationId xmlns:a16="http://schemas.microsoft.com/office/drawing/2014/main" id="{D4AB1D83-0FC0-E2D9-A6BF-ED9C6AE86609}"/>
                </a:ext>
              </a:extLst>
            </p:cNvPr>
            <p:cNvSpPr/>
            <p:nvPr/>
          </p:nvSpPr>
          <p:spPr>
            <a:xfrm>
              <a:off x="-3193774" y="2877944"/>
              <a:ext cx="754850"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Lehrkräfte</a:t>
              </a:r>
              <a:endParaRPr lang="en-US" sz="1000" dirty="0">
                <a:solidFill>
                  <a:schemeClr val="bg1"/>
                </a:solidFill>
                <a:latin typeface="Inria Sans" pitchFamily="2" charset="0"/>
              </a:endParaRPr>
            </a:p>
          </p:txBody>
        </p:sp>
        <p:cxnSp>
          <p:nvCxnSpPr>
            <p:cNvPr id="13" name="Gerader Verbinder 12">
              <a:extLst>
                <a:ext uri="{FF2B5EF4-FFF2-40B4-BE49-F238E27FC236}">
                  <a16:creationId xmlns:a16="http://schemas.microsoft.com/office/drawing/2014/main" id="{119B6446-2A9C-B96E-BB77-1EAB9BAC8C96}"/>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14" name="Gerader Verbinder 13">
              <a:extLst>
                <a:ext uri="{FF2B5EF4-FFF2-40B4-BE49-F238E27FC236}">
                  <a16:creationId xmlns:a16="http://schemas.microsoft.com/office/drawing/2014/main" id="{C1FAA392-DAAF-71B4-0605-BF75654C0BC9}"/>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pic>
        <p:nvPicPr>
          <p:cNvPr id="4" name="Grafik 3">
            <a:extLst>
              <a:ext uri="{FF2B5EF4-FFF2-40B4-BE49-F238E27FC236}">
                <a16:creationId xmlns:a16="http://schemas.microsoft.com/office/drawing/2014/main" id="{30B4C4DA-6A26-C670-FDD0-60A136C0983B}"/>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6855" b="67383" l="1563" r="20117">
                        <a14:foregroundMark x1="2279" y1="59277" x2="11003" y2="66113"/>
                        <a14:foregroundMark x1="11003" y1="66113" x2="12044" y2="65625"/>
                        <a14:foregroundMark x1="1563" y1="59082" x2="1758" y2="59766"/>
                        <a14:foregroundMark x1="19987" y1="46289" x2="20247" y2="50391"/>
                        <a14:foregroundMark x1="18164" y1="40137" x2="17448" y2="47559"/>
                        <a14:foregroundMark x1="10872" y1="27539" x2="13477" y2="27832"/>
                        <a14:foregroundMark x1="11458" y1="26953" x2="12370" y2="26953"/>
                        <a14:foregroundMark x1="8268" y1="67383" x2="8789" y2="67188"/>
                      </a14:backgroundRemoval>
                    </a14:imgEffect>
                  </a14:imgLayer>
                </a14:imgProps>
              </a:ext>
            </a:extLst>
          </a:blip>
          <a:srcRect t="22434" r="78097" b="30557"/>
          <a:stretch/>
        </p:blipFill>
        <p:spPr>
          <a:xfrm>
            <a:off x="438662" y="5776155"/>
            <a:ext cx="562340" cy="804617"/>
          </a:xfrm>
          <a:prstGeom prst="rect">
            <a:avLst/>
          </a:prstGeom>
        </p:spPr>
      </p:pic>
    </p:spTree>
    <p:extLst>
      <p:ext uri="{BB962C8B-B14F-4D97-AF65-F5344CB8AC3E}">
        <p14:creationId xmlns:p14="http://schemas.microsoft.com/office/powerpoint/2010/main" val="6959628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a:xfrm>
            <a:off x="386837" y="344844"/>
            <a:ext cx="6786000" cy="887056"/>
          </a:xfrm>
        </p:spPr>
        <p:txBody>
          <a:bodyPr anchor="t"/>
          <a:lstStyle/>
          <a:p>
            <a:r>
              <a:rPr lang="de-DE" sz="2400" b="1" dirty="0">
                <a:latin typeface="Inria Sans" pitchFamily="2" charset="0"/>
              </a:rPr>
              <a:t>LM3 – Je wohlhabender, desto …. </a:t>
            </a:r>
            <a:br>
              <a:rPr lang="de-DE" sz="2400" b="1" dirty="0">
                <a:latin typeface="Inria Sans" pitchFamily="2" charset="0"/>
              </a:rPr>
            </a:br>
            <a:r>
              <a:rPr lang="de-DE" sz="2400" dirty="0">
                <a:latin typeface="Inria Sans" pitchFamily="2" charset="0"/>
              </a:rPr>
              <a:t>Lösungen</a:t>
            </a: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46</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lang="de-DE" sz="1000" b="1" dirty="0">
                <a:latin typeface="Inria Sans" pitchFamily="2" charset="0"/>
              </a:rPr>
              <a:t>LM3</a:t>
            </a:r>
            <a:endParaRPr lang="de-DE" sz="1000" b="1" dirty="0">
              <a:solidFill>
                <a:srgbClr val="FFFFFF"/>
              </a:solidFill>
              <a:latin typeface="Inria Sans" pitchFamily="2" charset="0"/>
            </a:endParaRP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sp>
        <p:nvSpPr>
          <p:cNvPr id="10" name="Rectangle 1">
            <a:extLst>
              <a:ext uri="{FF2B5EF4-FFF2-40B4-BE49-F238E27FC236}">
                <a16:creationId xmlns:a16="http://schemas.microsoft.com/office/drawing/2014/main" id="{2D83F613-D7A6-9F12-FD35-BC734810E13C}"/>
              </a:ext>
            </a:extLst>
          </p:cNvPr>
          <p:cNvSpPr/>
          <p:nvPr/>
        </p:nvSpPr>
        <p:spPr>
          <a:xfrm>
            <a:off x="387860" y="1374292"/>
            <a:ext cx="6784977" cy="828271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bIns="72000" rtlCol="0" anchor="t"/>
          <a:lstStyle/>
          <a:p>
            <a:pPr marL="176213" indent="-176213">
              <a:lnSpc>
                <a:spcPct val="120000"/>
              </a:lnSpc>
              <a:spcAft>
                <a:spcPts val="300"/>
              </a:spcAft>
              <a:buFont typeface="+mj-lt"/>
              <a:buAutoNum type="arabicPeriod"/>
            </a:pPr>
            <a:r>
              <a:rPr lang="de-DE" sz="1100" b="1" dirty="0">
                <a:solidFill>
                  <a:schemeClr val="accent1"/>
                </a:solidFill>
                <a:latin typeface="Inria Sans" pitchFamily="2" charset="0"/>
                <a:ea typeface="Calibri" panose="020F0502020204030204" pitchFamily="34" charset="0"/>
                <a:cs typeface="Times New Roman" panose="02020603050405020304" pitchFamily="18" charset="0"/>
              </a:rPr>
              <a:t>Betrachtet die folgende Abbildung. </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Sie zeigt den durchschnittlichen CO₂-Ausstoß (in </a:t>
            </a:r>
            <a:r>
              <a:rPr lang="de-DE" sz="1100" dirty="0" err="1">
                <a:solidFill>
                  <a:schemeClr val="tx1"/>
                </a:solidFill>
                <a:latin typeface="Inria Sans" pitchFamily="2" charset="0"/>
                <a:ea typeface="Calibri" panose="020F0502020204030204" pitchFamily="34" charset="0"/>
                <a:cs typeface="Times New Roman" panose="02020603050405020304" pitchFamily="18" charset="0"/>
              </a:rPr>
              <a:t>tCO₂e</a:t>
            </a:r>
            <a:r>
              <a:rPr lang="de-DE" sz="1100" dirty="0">
                <a:solidFill>
                  <a:schemeClr val="tx1"/>
                </a:solidFill>
                <a:latin typeface="Inria Sans" pitchFamily="2" charset="0"/>
                <a:ea typeface="Calibri" panose="020F0502020204030204" pitchFamily="34" charset="0"/>
                <a:cs typeface="Times New Roman" panose="02020603050405020304" pitchFamily="18" charset="0"/>
              </a:rPr>
              <a:t>/Capita) verschiedener Einkommensgruppen in Deutschland im Jahr 2019 zeigt. Für die folgenden Berechnungen reicht es, sich die Einkommensgruppen der oberen 10%, mittleren 40% und unteren 50% mit den entsprechenden Werten anzusehen.</a:t>
            </a:r>
          </a:p>
          <a:p>
            <a:pPr marL="363538" lvl="1" indent="-187325">
              <a:lnSpc>
                <a:spcPct val="120000"/>
              </a:lnSpc>
              <a:spcAft>
                <a:spcPts val="300"/>
              </a:spcAft>
              <a:buClr>
                <a:schemeClr val="accent4"/>
              </a:buClr>
              <a:buFont typeface="+mj-lt"/>
              <a:buAutoNum type="arabicPeriod"/>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Interpretiert die Abbildung und formuliert eine Kernaussage.</a:t>
            </a:r>
            <a:br>
              <a:rPr lang="de-DE" sz="1100" dirty="0">
                <a:solidFill>
                  <a:schemeClr val="tx1"/>
                </a:solidFill>
                <a:latin typeface="Inria Sans" pitchFamily="2" charset="0"/>
                <a:ea typeface="Calibri" panose="020F0502020204030204" pitchFamily="34" charset="0"/>
                <a:cs typeface="Times New Roman" panose="02020603050405020304" pitchFamily="18" charset="0"/>
              </a:rPr>
            </a:br>
            <a:r>
              <a:rPr lang="de-DE" sz="1100" i="1" dirty="0">
                <a:solidFill>
                  <a:schemeClr val="tx1"/>
                </a:solidFill>
                <a:latin typeface="Inria Sans" pitchFamily="2" charset="0"/>
                <a:ea typeface="Calibri" panose="020F0502020204030204" pitchFamily="34" charset="0"/>
                <a:cs typeface="Times New Roman" panose="02020603050405020304" pitchFamily="18" charset="0"/>
              </a:rPr>
              <a:t>Je wohlhabender, desto mehr Emissionen werden verursacht. Diese entstehen insbesondere im Handlungsfeld Mobilität (Flugreisen und Urlaub). </a:t>
            </a:r>
          </a:p>
          <a:p>
            <a:pPr marL="363538" lvl="1" indent="-187325">
              <a:lnSpc>
                <a:spcPct val="120000"/>
              </a:lnSpc>
              <a:spcAft>
                <a:spcPts val="300"/>
              </a:spcAft>
              <a:buClr>
                <a:schemeClr val="accent4"/>
              </a:buClr>
              <a:buFont typeface="+mj-lt"/>
              <a:buAutoNum type="arabicPeriod"/>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Berechnet den prozentualen Anteil jeder Einkommensgruppe an den Gesamtemissionen. </a:t>
            </a:r>
            <a:br>
              <a:rPr lang="de-DE" sz="1100" dirty="0">
                <a:solidFill>
                  <a:schemeClr val="tx1"/>
                </a:solidFill>
                <a:latin typeface="Inria Sans" pitchFamily="2" charset="0"/>
                <a:ea typeface="Calibri" panose="020F0502020204030204" pitchFamily="34" charset="0"/>
                <a:cs typeface="Times New Roman" panose="02020603050405020304" pitchFamily="18" charset="0"/>
              </a:rPr>
            </a:br>
            <a:r>
              <a:rPr lang="de-DE" sz="1100" dirty="0">
                <a:solidFill>
                  <a:schemeClr val="tx1"/>
                </a:solidFill>
                <a:latin typeface="Inria Sans" pitchFamily="2" charset="0"/>
                <a:ea typeface="Calibri" panose="020F0502020204030204" pitchFamily="34" charset="0"/>
                <a:cs typeface="Times New Roman" panose="02020603050405020304" pitchFamily="18" charset="0"/>
              </a:rPr>
              <a:t>Füllt die Tabelle dafür aus. Zeichnet ein Tortendiagramm.</a:t>
            </a:r>
          </a:p>
          <a:p>
            <a:pPr marL="363538" lvl="1" indent="-187325">
              <a:lnSpc>
                <a:spcPct val="120000"/>
              </a:lnSpc>
              <a:spcAft>
                <a:spcPts val="300"/>
              </a:spcAft>
              <a:buClr>
                <a:schemeClr val="accent4"/>
              </a:buClr>
              <a:buFont typeface="+mj-lt"/>
              <a:buAutoNum type="arabicPeriod"/>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Vergleicht die Ergebnisse: Wie viel Prozent der Emissionen verursachen die reichsten 10% im Vergleich zu den ärmsten 50%?</a:t>
            </a:r>
          </a:p>
          <a:p>
            <a:pPr marL="0" lvl="1">
              <a:lnSpc>
                <a:spcPct val="120000"/>
              </a:lnSpc>
              <a:spcAft>
                <a:spcPts val="300"/>
              </a:spcAft>
              <a:buClr>
                <a:schemeClr val="accent4"/>
              </a:buClr>
            </a:pPr>
            <a:r>
              <a:rPr lang="de-DE" sz="1100" b="1" dirty="0">
                <a:solidFill>
                  <a:schemeClr val="tx1"/>
                </a:solidFill>
                <a:latin typeface="Inria Sans" pitchFamily="2" charset="0"/>
                <a:ea typeface="Calibri" panose="020F0502020204030204" pitchFamily="34" charset="0"/>
                <a:cs typeface="Times New Roman" panose="02020603050405020304" pitchFamily="18" charset="0"/>
              </a:rPr>
              <a:t>Rechenweg: </a:t>
            </a:r>
          </a:p>
          <a:p>
            <a:pPr marL="0" lvl="1">
              <a:lnSpc>
                <a:spcPct val="120000"/>
              </a:lnSpc>
              <a:spcAft>
                <a:spcPts val="300"/>
              </a:spcAft>
              <a:buClr>
                <a:schemeClr val="accent4"/>
              </a:buClr>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Berechnung der Gesamtemissionen pro Gruppe:</a:t>
            </a:r>
          </a:p>
          <a:p>
            <a:pPr marL="171450" lvl="1" indent="-171450">
              <a:lnSpc>
                <a:spcPct val="120000"/>
              </a:lnSpc>
              <a:spcAft>
                <a:spcPts val="300"/>
              </a:spcAft>
              <a:buClr>
                <a:schemeClr val="accent4"/>
              </a:buClr>
              <a:buFont typeface="Arial" panose="020B0604020202020204" pitchFamily="34" charset="0"/>
              <a:buChar char="•"/>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obere 10: 10% × 34,1=3,41</a:t>
            </a:r>
          </a:p>
          <a:p>
            <a:pPr marL="171450" lvl="1" indent="-171450">
              <a:lnSpc>
                <a:spcPct val="120000"/>
              </a:lnSpc>
              <a:spcAft>
                <a:spcPts val="300"/>
              </a:spcAft>
              <a:buClr>
                <a:schemeClr val="accent4"/>
              </a:buClr>
              <a:buFont typeface="Arial" panose="020B0604020202020204" pitchFamily="34" charset="0"/>
              <a:buChar char="•"/>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mittleren 40%: 40% × 12,2=4,88</a:t>
            </a:r>
          </a:p>
          <a:p>
            <a:pPr marL="171450" lvl="1" indent="-171450">
              <a:lnSpc>
                <a:spcPct val="120000"/>
              </a:lnSpc>
              <a:spcAft>
                <a:spcPts val="300"/>
              </a:spcAft>
              <a:buClr>
                <a:schemeClr val="accent4"/>
              </a:buClr>
              <a:buFont typeface="Arial" panose="020B0604020202020204" pitchFamily="34" charset="0"/>
              <a:buChar char="•"/>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Bottom 50%: 50% × 5,9=2,95</a:t>
            </a:r>
          </a:p>
          <a:p>
            <a:pPr marL="0" lvl="1">
              <a:lnSpc>
                <a:spcPct val="120000"/>
              </a:lnSpc>
              <a:spcAft>
                <a:spcPts val="300"/>
              </a:spcAft>
              <a:buClr>
                <a:schemeClr val="accent4"/>
              </a:buClr>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Summe der gewichteten Emissionen: 3,41+4,88+2,95=11,24</a:t>
            </a:r>
          </a:p>
          <a:p>
            <a:pPr marL="0" lvl="1">
              <a:lnSpc>
                <a:spcPct val="120000"/>
              </a:lnSpc>
              <a:spcAft>
                <a:spcPts val="300"/>
              </a:spcAft>
              <a:buClr>
                <a:schemeClr val="accent4"/>
              </a:buClr>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Anteil jeder Gruppe an den Gesamtemissionen:</a:t>
            </a:r>
          </a:p>
          <a:p>
            <a:pPr marL="171450" lvl="1" indent="-171450">
              <a:lnSpc>
                <a:spcPct val="120000"/>
              </a:lnSpc>
              <a:spcAft>
                <a:spcPts val="300"/>
              </a:spcAft>
              <a:buClr>
                <a:schemeClr val="accent4"/>
              </a:buClr>
              <a:buFont typeface="Arial" panose="020B0604020202020204" pitchFamily="34" charset="0"/>
              <a:buChar char="•"/>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obere 10% : 3,41/11,24≈ 30,3%</a:t>
            </a:r>
          </a:p>
          <a:p>
            <a:pPr marL="171450" lvl="1" indent="-171450">
              <a:lnSpc>
                <a:spcPct val="120000"/>
              </a:lnSpc>
              <a:spcAft>
                <a:spcPts val="300"/>
              </a:spcAft>
              <a:buClr>
                <a:schemeClr val="accent4"/>
              </a:buClr>
              <a:buFont typeface="Arial" panose="020B0604020202020204" pitchFamily="34" charset="0"/>
              <a:buChar char="•"/>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mittlere 40%: 4,88/11,24≈ 43,4%</a:t>
            </a:r>
          </a:p>
          <a:p>
            <a:pPr marL="171450" lvl="1" indent="-171450">
              <a:lnSpc>
                <a:spcPct val="120000"/>
              </a:lnSpc>
              <a:spcAft>
                <a:spcPts val="300"/>
              </a:spcAft>
              <a:buClr>
                <a:schemeClr val="accent4"/>
              </a:buClr>
              <a:buFont typeface="Arial" panose="020B0604020202020204" pitchFamily="34" charset="0"/>
              <a:buChar char="•"/>
            </a:pPr>
            <a:r>
              <a:rPr lang="de-DE" sz="1100" dirty="0">
                <a:solidFill>
                  <a:schemeClr val="tx1"/>
                </a:solidFill>
                <a:latin typeface="Inria Sans" pitchFamily="2" charset="0"/>
                <a:ea typeface="Calibri" panose="020F0502020204030204" pitchFamily="34" charset="0"/>
                <a:cs typeface="Times New Roman" panose="02020603050405020304" pitchFamily="18" charset="0"/>
              </a:rPr>
              <a:t>untere 50%: 2,95/11,24≈ 26,2%</a:t>
            </a:r>
          </a:p>
          <a:p>
            <a:pPr marL="0" lvl="1">
              <a:lnSpc>
                <a:spcPct val="120000"/>
              </a:lnSpc>
              <a:spcAft>
                <a:spcPts val="300"/>
              </a:spcAft>
              <a:buClr>
                <a:schemeClr val="accent4"/>
              </a:buClr>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363538" lvl="1" indent="-187325">
              <a:lnSpc>
                <a:spcPct val="120000"/>
              </a:lnSpc>
              <a:spcAft>
                <a:spcPts val="300"/>
              </a:spcAft>
              <a:buClr>
                <a:schemeClr val="accent4"/>
              </a:buClr>
              <a:buFont typeface="+mj-lt"/>
              <a:buAutoNum type="arabicPeriod"/>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363538" lvl="1" indent="-187325">
              <a:lnSpc>
                <a:spcPct val="120000"/>
              </a:lnSpc>
              <a:spcAft>
                <a:spcPts val="300"/>
              </a:spcAft>
              <a:buClr>
                <a:schemeClr val="accent4"/>
              </a:buClr>
              <a:buFont typeface="+mj-lt"/>
              <a:buAutoNum type="arabicPeriod"/>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363538" lvl="1" indent="-187325">
              <a:lnSpc>
                <a:spcPct val="120000"/>
              </a:lnSpc>
              <a:spcAft>
                <a:spcPts val="300"/>
              </a:spcAft>
              <a:buClr>
                <a:schemeClr val="accent4"/>
              </a:buClr>
              <a:buFont typeface="+mj-lt"/>
              <a:buAutoNum type="arabicPeriod"/>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363538" lvl="1" indent="-187325">
              <a:lnSpc>
                <a:spcPct val="120000"/>
              </a:lnSpc>
              <a:spcAft>
                <a:spcPts val="300"/>
              </a:spcAft>
              <a:buClr>
                <a:schemeClr val="accent4"/>
              </a:buClr>
              <a:buFont typeface="+mj-lt"/>
              <a:buAutoNum type="arabicPeriod"/>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363538" lvl="1" indent="-187325">
              <a:lnSpc>
                <a:spcPct val="120000"/>
              </a:lnSpc>
              <a:spcAft>
                <a:spcPts val="300"/>
              </a:spcAft>
              <a:buClr>
                <a:schemeClr val="accent4"/>
              </a:buClr>
              <a:buFont typeface="+mj-lt"/>
              <a:buAutoNum type="arabicPeriod"/>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363538" lvl="1" indent="-187325">
              <a:lnSpc>
                <a:spcPct val="120000"/>
              </a:lnSpc>
              <a:spcAft>
                <a:spcPts val="300"/>
              </a:spcAft>
              <a:buClr>
                <a:schemeClr val="accent4"/>
              </a:buClr>
              <a:buFont typeface="+mj-lt"/>
              <a:buAutoNum type="arabicPeriod"/>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363538" lvl="1" indent="-187325">
              <a:lnSpc>
                <a:spcPct val="120000"/>
              </a:lnSpc>
              <a:spcAft>
                <a:spcPts val="300"/>
              </a:spcAft>
              <a:buClr>
                <a:schemeClr val="accent4"/>
              </a:buClr>
              <a:buFont typeface="+mj-lt"/>
              <a:buAutoNum type="arabicPeriod"/>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363538" lvl="1" indent="-187325">
              <a:lnSpc>
                <a:spcPct val="120000"/>
              </a:lnSpc>
              <a:spcAft>
                <a:spcPts val="300"/>
              </a:spcAft>
              <a:buClr>
                <a:schemeClr val="accent4"/>
              </a:buClr>
              <a:buFont typeface="+mj-lt"/>
              <a:buAutoNum type="arabicPeriod"/>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363538" lvl="1" indent="-187325">
              <a:lnSpc>
                <a:spcPct val="120000"/>
              </a:lnSpc>
              <a:spcAft>
                <a:spcPts val="300"/>
              </a:spcAft>
              <a:buClr>
                <a:schemeClr val="accent4"/>
              </a:buClr>
              <a:buFont typeface="+mj-lt"/>
              <a:buAutoNum type="arabicPeriod"/>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363538" lvl="1" indent="-187325">
              <a:lnSpc>
                <a:spcPct val="120000"/>
              </a:lnSpc>
              <a:spcAft>
                <a:spcPts val="300"/>
              </a:spcAft>
              <a:buClr>
                <a:schemeClr val="accent4"/>
              </a:buClr>
              <a:buFont typeface="+mj-lt"/>
              <a:buAutoNum type="arabicPeriod"/>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363538" lvl="1" indent="-187325">
              <a:lnSpc>
                <a:spcPct val="120000"/>
              </a:lnSpc>
              <a:spcAft>
                <a:spcPts val="300"/>
              </a:spcAft>
              <a:buClr>
                <a:schemeClr val="accent4"/>
              </a:buClr>
              <a:buFont typeface="+mj-lt"/>
              <a:buAutoNum type="arabicPeriod"/>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363538" lvl="1" indent="-187325">
              <a:lnSpc>
                <a:spcPct val="120000"/>
              </a:lnSpc>
              <a:spcAft>
                <a:spcPts val="300"/>
              </a:spcAft>
              <a:buClr>
                <a:schemeClr val="accent4"/>
              </a:buClr>
              <a:buFont typeface="+mj-lt"/>
              <a:buAutoNum type="arabicPeriod"/>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a:p>
            <a:pPr marL="176213" lvl="1">
              <a:lnSpc>
                <a:spcPct val="120000"/>
              </a:lnSpc>
              <a:spcAft>
                <a:spcPts val="300"/>
              </a:spcAft>
              <a:buClr>
                <a:schemeClr val="accent4"/>
              </a:buClr>
            </a:pPr>
            <a:endParaRPr lang="de-DE" sz="1100" dirty="0">
              <a:solidFill>
                <a:schemeClr val="tx1"/>
              </a:solidFill>
              <a:latin typeface="Inria Sans" pitchFamily="2" charset="0"/>
              <a:ea typeface="Calibri" panose="020F0502020204030204" pitchFamily="34" charset="0"/>
              <a:cs typeface="Times New Roman" panose="02020603050405020304" pitchFamily="18" charset="0"/>
            </a:endParaRPr>
          </a:p>
        </p:txBody>
      </p:sp>
      <p:graphicFrame>
        <p:nvGraphicFramePr>
          <p:cNvPr id="12" name="Diagramm 11" descr="Grafik: Pro-Kopf-Emissionen in Deutschland in Tonnen CO2. Je höher das Einkommen, desto höher die Emissionen">
            <a:extLst>
              <a:ext uri="{FF2B5EF4-FFF2-40B4-BE49-F238E27FC236}">
                <a16:creationId xmlns:a16="http://schemas.microsoft.com/office/drawing/2014/main" id="{BD3D4131-DEDE-EBF8-1CD8-76286D1FDEB6}"/>
              </a:ext>
            </a:extLst>
          </p:cNvPr>
          <p:cNvGraphicFramePr/>
          <p:nvPr>
            <p:extLst>
              <p:ext uri="{D42A27DB-BD31-4B8C-83A1-F6EECF244321}">
                <p14:modId xmlns:p14="http://schemas.microsoft.com/office/powerpoint/2010/main" val="4080603387"/>
              </p:ext>
            </p:extLst>
          </p:nvPr>
        </p:nvGraphicFramePr>
        <p:xfrm>
          <a:off x="386837" y="6292034"/>
          <a:ext cx="4004188" cy="3296746"/>
        </p:xfrm>
        <a:graphic>
          <a:graphicData uri="http://schemas.openxmlformats.org/drawingml/2006/chart">
            <c:chart xmlns:c="http://schemas.openxmlformats.org/drawingml/2006/chart" xmlns:r="http://schemas.openxmlformats.org/officeDocument/2006/relationships" r:id="rId3"/>
          </a:graphicData>
        </a:graphic>
      </p:graphicFrame>
      <p:grpSp>
        <p:nvGrpSpPr>
          <p:cNvPr id="15" name="Gruppieren 14">
            <a:extLst>
              <a:ext uri="{FF2B5EF4-FFF2-40B4-BE49-F238E27FC236}">
                <a16:creationId xmlns:a16="http://schemas.microsoft.com/office/drawing/2014/main" id="{5321AC6D-3C03-EF86-2A4A-B3D742DB67DC}"/>
              </a:ext>
              <a:ext uri="{C183D7F6-B498-43B3-948B-1728B52AA6E4}">
                <adec:decorative xmlns:adec="http://schemas.microsoft.com/office/drawing/2017/decorative" val="1"/>
              </a:ext>
            </a:extLst>
          </p:cNvPr>
          <p:cNvGrpSpPr/>
          <p:nvPr/>
        </p:nvGrpSpPr>
        <p:grpSpPr>
          <a:xfrm>
            <a:off x="723900" y="9128672"/>
            <a:ext cx="3492500" cy="317321"/>
            <a:chOff x="1190625" y="7815861"/>
            <a:chExt cx="5514975" cy="281061"/>
          </a:xfrm>
        </p:grpSpPr>
        <p:cxnSp>
          <p:nvCxnSpPr>
            <p:cNvPr id="13" name="Gerader Verbinder 12">
              <a:extLst>
                <a:ext uri="{FF2B5EF4-FFF2-40B4-BE49-F238E27FC236}">
                  <a16:creationId xmlns:a16="http://schemas.microsoft.com/office/drawing/2014/main" id="{DE5F3BBB-0FC4-9E14-BDE8-C8ED64AF597D}"/>
                </a:ext>
                <a:ext uri="{C183D7F6-B498-43B3-948B-1728B52AA6E4}">
                  <adec:decorative xmlns:adec="http://schemas.microsoft.com/office/drawing/2017/decorative" val="1"/>
                </a:ext>
              </a:extLst>
            </p:cNvPr>
            <p:cNvCxnSpPr>
              <a:cxnSpLocks/>
            </p:cNvCxnSpPr>
            <p:nvPr/>
          </p:nvCxnSpPr>
          <p:spPr bwMode="auto">
            <a:xfrm>
              <a:off x="1190625" y="7956391"/>
              <a:ext cx="5514975" cy="0"/>
            </a:xfrm>
            <a:prstGeom prst="line">
              <a:avLst/>
            </a:prstGeom>
            <a:solidFill>
              <a:schemeClr val="accent1"/>
            </a:solidFill>
            <a:ln w="6350" cap="flat" cmpd="sng" algn="ctr">
              <a:solidFill>
                <a:schemeClr val="tx1"/>
              </a:solidFill>
              <a:prstDash val="solid"/>
              <a:round/>
              <a:headEnd type="oval" w="sm" len="sm"/>
              <a:tailEnd type="oval" w="sm" len="sm"/>
            </a:ln>
            <a:effectLst/>
          </p:spPr>
        </p:cxnSp>
        <p:sp>
          <p:nvSpPr>
            <p:cNvPr id="14" name="Rechteck 13">
              <a:extLst>
                <a:ext uri="{FF2B5EF4-FFF2-40B4-BE49-F238E27FC236}">
                  <a16:creationId xmlns:a16="http://schemas.microsoft.com/office/drawing/2014/main" id="{4146D190-3559-12C8-BF9E-FE4DE62ED42C}"/>
                </a:ext>
              </a:extLst>
            </p:cNvPr>
            <p:cNvSpPr/>
            <p:nvPr/>
          </p:nvSpPr>
          <p:spPr>
            <a:xfrm>
              <a:off x="2819186" y="7815861"/>
              <a:ext cx="1916462" cy="2810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r>
                <a:rPr lang="de-DE" sz="1000" dirty="0">
                  <a:solidFill>
                    <a:schemeClr val="tx1"/>
                  </a:solidFill>
                  <a:latin typeface="Inria Sans" pitchFamily="2" charset="0"/>
                </a:rPr>
                <a:t>Einkommensgruppe</a:t>
              </a:r>
            </a:p>
          </p:txBody>
        </p:sp>
      </p:grpSp>
      <p:sp>
        <p:nvSpPr>
          <p:cNvPr id="17" name="Textplatzhalter 4">
            <a:extLst>
              <a:ext uri="{FF2B5EF4-FFF2-40B4-BE49-F238E27FC236}">
                <a16:creationId xmlns:a16="http://schemas.microsoft.com/office/drawing/2014/main" id="{97BD9FEB-3E89-8CBE-83A8-EF01167BE926}"/>
              </a:ext>
            </a:extLst>
          </p:cNvPr>
          <p:cNvSpPr txBox="1">
            <a:spLocks/>
          </p:cNvSpPr>
          <p:nvPr/>
        </p:nvSpPr>
        <p:spPr bwMode="auto">
          <a:xfrm>
            <a:off x="386837" y="9624807"/>
            <a:ext cx="6635755" cy="294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indent="-246596" algn="l" rtl="0" eaLnBrk="1" fontAlgn="base" hangingPunct="1">
              <a:lnSpc>
                <a:spcPct val="100000"/>
              </a:lnSpc>
              <a:spcBef>
                <a:spcPts val="0"/>
              </a:spcBef>
              <a:spcAft>
                <a:spcPts val="600"/>
              </a:spcAft>
              <a:defRPr sz="1400" b="0">
                <a:solidFill>
                  <a:schemeClr val="bg1"/>
                </a:solidFill>
                <a:latin typeface="+mn-lt"/>
                <a:ea typeface="ＭＳ Ｐゴシック" charset="0"/>
                <a:cs typeface="ＭＳ Ｐゴシック" charset="0"/>
              </a:defRPr>
            </a:lvl1pPr>
            <a:lvl2pPr marL="273050" indent="-273050" algn="l" rtl="0" eaLnBrk="1" fontAlgn="base" hangingPunct="1">
              <a:lnSpc>
                <a:spcPct val="90000"/>
              </a:lnSpc>
              <a:spcBef>
                <a:spcPts val="0"/>
              </a:spcBef>
              <a:spcAft>
                <a:spcPts val="600"/>
              </a:spcAft>
              <a:buClr>
                <a:schemeClr val="accent4"/>
              </a:buClr>
              <a:buSzPct val="120000"/>
              <a:buFont typeface="Arial" charset="0"/>
              <a:buChar char="•"/>
              <a:defRPr sz="1400">
                <a:solidFill>
                  <a:schemeClr val="tx1"/>
                </a:solidFill>
                <a:latin typeface="+mn-lt"/>
                <a:ea typeface="ＭＳ Ｐゴシック" charset="0"/>
              </a:defRPr>
            </a:lvl2pPr>
            <a:lvl3pPr marL="538163" indent="-268288" algn="l" rtl="0" eaLnBrk="1" fontAlgn="base" hangingPunct="1">
              <a:lnSpc>
                <a:spcPct val="90000"/>
              </a:lnSpc>
              <a:spcBef>
                <a:spcPts val="0"/>
              </a:spcBef>
              <a:spcAft>
                <a:spcPts val="600"/>
              </a:spcAft>
              <a:buClr>
                <a:schemeClr val="accent4"/>
              </a:buClr>
              <a:buSzPct val="120000"/>
              <a:buFont typeface="Arial" charset="0"/>
              <a:buChar char="•"/>
              <a:tabLst/>
              <a:defRPr sz="1400">
                <a:solidFill>
                  <a:schemeClr val="tx1"/>
                </a:solidFill>
                <a:latin typeface="+mn-lt"/>
                <a:ea typeface="ＭＳ Ｐゴシック" charset="0"/>
              </a:defRPr>
            </a:lvl3pPr>
            <a:lvl4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4pPr>
            <a:lvl5pPr marL="1094672" indent="-347975" algn="l" rtl="0" eaLnBrk="1" fontAlgn="base" hangingPunct="1">
              <a:lnSpc>
                <a:spcPts val="2740"/>
              </a:lnSpc>
              <a:spcBef>
                <a:spcPct val="0"/>
              </a:spcBef>
              <a:spcAft>
                <a:spcPts val="1522"/>
              </a:spcAft>
              <a:buClr>
                <a:srgbClr val="2184C2"/>
              </a:buClr>
              <a:buSzPct val="120000"/>
              <a:buFont typeface="Arial" charset="0"/>
              <a:buChar char="•"/>
              <a:defRPr sz="2283">
                <a:solidFill>
                  <a:schemeClr val="tx1"/>
                </a:solidFill>
                <a:latin typeface="Roboto Light"/>
                <a:ea typeface="ＭＳ Ｐゴシック" charset="0"/>
              </a:defRPr>
            </a:lvl5pPr>
            <a:lvl6pPr marL="808038" indent="-269875" algn="l" rtl="0" eaLnBrk="1" fontAlgn="base" hangingPunct="1">
              <a:lnSpc>
                <a:spcPct val="90000"/>
              </a:lnSpc>
              <a:spcBef>
                <a:spcPts val="0"/>
              </a:spcBef>
              <a:spcAft>
                <a:spcPts val="600"/>
              </a:spcAft>
              <a:buClr>
                <a:schemeClr val="accent4"/>
              </a:buClr>
              <a:buFont typeface="Arial" panose="020B0604020202020204" pitchFamily="34" charset="0"/>
              <a:buChar char="•"/>
              <a:tabLst/>
              <a:defRPr sz="1400" b="0" i="0">
                <a:solidFill>
                  <a:schemeClr val="tx1"/>
                </a:solidFill>
                <a:latin typeface="+mn-lt"/>
                <a:ea typeface="Roboto Light" panose="02000000000000000000" pitchFamily="2" charset="0"/>
              </a:defRPr>
            </a:lvl6pPr>
            <a:lvl7pPr marL="4523674" indent="-347975" algn="l" rtl="0" eaLnBrk="1" fontAlgn="base" hangingPunct="1">
              <a:spcBef>
                <a:spcPct val="20000"/>
              </a:spcBef>
              <a:spcAft>
                <a:spcPct val="0"/>
              </a:spcAft>
              <a:buChar char="»"/>
              <a:defRPr sz="3044">
                <a:solidFill>
                  <a:schemeClr val="tx1"/>
                </a:solidFill>
                <a:latin typeface="Times New Roman" pitchFamily="18" charset="0"/>
              </a:defRPr>
            </a:lvl7pPr>
            <a:lvl8pPr marL="5219624" indent="-347975" algn="l" rtl="0" eaLnBrk="1" fontAlgn="base" hangingPunct="1">
              <a:spcBef>
                <a:spcPct val="20000"/>
              </a:spcBef>
              <a:spcAft>
                <a:spcPct val="0"/>
              </a:spcAft>
              <a:buChar char="»"/>
              <a:defRPr sz="3044">
                <a:solidFill>
                  <a:schemeClr val="tx1"/>
                </a:solidFill>
                <a:latin typeface="Times New Roman" pitchFamily="18" charset="0"/>
              </a:defRPr>
            </a:lvl8pPr>
            <a:lvl9pPr marL="5915574" indent="-347975" algn="l" rtl="0" eaLnBrk="1" fontAlgn="base" hangingPunct="1">
              <a:spcBef>
                <a:spcPct val="20000"/>
              </a:spcBef>
              <a:spcAft>
                <a:spcPct val="0"/>
              </a:spcAft>
              <a:buChar char="»"/>
              <a:defRPr sz="3044">
                <a:solidFill>
                  <a:schemeClr val="tx1"/>
                </a:solidFill>
                <a:latin typeface="Times New Roman" pitchFamily="18" charset="0"/>
              </a:defRPr>
            </a:lvl9pPr>
          </a:lstStyle>
          <a:p>
            <a:r>
              <a:rPr lang="de-DE" sz="900" i="1" kern="0" dirty="0">
                <a:solidFill>
                  <a:schemeClr val="tx1"/>
                </a:solidFill>
                <a:latin typeface="Inria Sans" pitchFamily="2" charset="0"/>
              </a:rPr>
              <a:t>*Quelle: eigene Abbildung nach World </a:t>
            </a:r>
            <a:r>
              <a:rPr lang="de-DE" sz="900" i="1" kern="0" dirty="0" err="1">
                <a:solidFill>
                  <a:schemeClr val="tx1"/>
                </a:solidFill>
                <a:latin typeface="Inria Sans" pitchFamily="2" charset="0"/>
              </a:rPr>
              <a:t>Inequality</a:t>
            </a:r>
            <a:r>
              <a:rPr lang="de-DE" sz="900" i="1" kern="0" dirty="0">
                <a:solidFill>
                  <a:schemeClr val="tx1"/>
                </a:solidFill>
                <a:latin typeface="Inria Sans" pitchFamily="2" charset="0"/>
              </a:rPr>
              <a:t> Report, 2022: S. 198. wir2022.wid.world</a:t>
            </a:r>
          </a:p>
        </p:txBody>
      </p:sp>
      <p:graphicFrame>
        <p:nvGraphicFramePr>
          <p:cNvPr id="21" name="Tabelle 20">
            <a:extLst>
              <a:ext uri="{FF2B5EF4-FFF2-40B4-BE49-F238E27FC236}">
                <a16:creationId xmlns:a16="http://schemas.microsoft.com/office/drawing/2014/main" id="{949295E8-A274-CD16-DBFA-BEE952CF2B1A}"/>
              </a:ext>
            </a:extLst>
          </p:cNvPr>
          <p:cNvGraphicFramePr>
            <a:graphicFrameLocks noGrp="1"/>
          </p:cNvGraphicFramePr>
          <p:nvPr>
            <p:extLst>
              <p:ext uri="{D42A27DB-BD31-4B8C-83A1-F6EECF244321}">
                <p14:modId xmlns:p14="http://schemas.microsoft.com/office/powerpoint/2010/main" val="4138105447"/>
              </p:ext>
            </p:extLst>
          </p:nvPr>
        </p:nvGraphicFramePr>
        <p:xfrm>
          <a:off x="4518661" y="6292035"/>
          <a:ext cx="2653841" cy="1227800"/>
        </p:xfrm>
        <a:graphic>
          <a:graphicData uri="http://schemas.openxmlformats.org/drawingml/2006/table">
            <a:tbl>
              <a:tblPr firstRow="1" firstCol="1" bandRow="1">
                <a:tableStyleId>{5C22544A-7EE6-4342-B048-85BDC9FD1C3A}</a:tableStyleId>
              </a:tblPr>
              <a:tblGrid>
                <a:gridCol w="990599">
                  <a:extLst>
                    <a:ext uri="{9D8B030D-6E8A-4147-A177-3AD203B41FA5}">
                      <a16:colId xmlns:a16="http://schemas.microsoft.com/office/drawing/2014/main" val="3190265302"/>
                    </a:ext>
                  </a:extLst>
                </a:gridCol>
                <a:gridCol w="830580">
                  <a:extLst>
                    <a:ext uri="{9D8B030D-6E8A-4147-A177-3AD203B41FA5}">
                      <a16:colId xmlns:a16="http://schemas.microsoft.com/office/drawing/2014/main" val="761159586"/>
                    </a:ext>
                  </a:extLst>
                </a:gridCol>
                <a:gridCol w="832662">
                  <a:extLst>
                    <a:ext uri="{9D8B030D-6E8A-4147-A177-3AD203B41FA5}">
                      <a16:colId xmlns:a16="http://schemas.microsoft.com/office/drawing/2014/main" val="886073639"/>
                    </a:ext>
                  </a:extLst>
                </a:gridCol>
              </a:tblGrid>
              <a:tr h="443006">
                <a:tc>
                  <a:txBody>
                    <a:bodyPr/>
                    <a:lstStyle/>
                    <a:p>
                      <a:pPr>
                        <a:lnSpc>
                          <a:spcPct val="107000"/>
                        </a:lnSpc>
                        <a:spcAft>
                          <a:spcPts val="800"/>
                        </a:spcAft>
                      </a:pPr>
                      <a:r>
                        <a:rPr lang="en-US" sz="1000" b="1" dirty="0" err="1">
                          <a:solidFill>
                            <a:schemeClr val="tx1"/>
                          </a:solidFill>
                          <a:effectLst/>
                          <a:latin typeface="Inria Sans" pitchFamily="2" charset="0"/>
                          <a:ea typeface="Calibri" panose="020F0502020204030204" pitchFamily="34" charset="0"/>
                          <a:cs typeface="Times New Roman" panose="02020603050405020304" pitchFamily="18" charset="0"/>
                        </a:rPr>
                        <a:t>Einkommens-gruppe</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nSpc>
                          <a:spcPct val="107000"/>
                        </a:lnSpc>
                        <a:spcAft>
                          <a:spcPts val="800"/>
                        </a:spcAft>
                      </a:pPr>
                      <a:r>
                        <a:rPr lang="en-US" sz="1000" b="1" dirty="0" err="1">
                          <a:solidFill>
                            <a:schemeClr val="tx1"/>
                          </a:solidFill>
                          <a:effectLst/>
                          <a:latin typeface="Inria Sans" pitchFamily="2" charset="0"/>
                          <a:ea typeface="Calibri" panose="020F0502020204030204" pitchFamily="34" charset="0"/>
                          <a:cs typeface="Times New Roman" panose="02020603050405020304" pitchFamily="18" charset="0"/>
                        </a:rPr>
                        <a:t>Emissionen</a:t>
                      </a:r>
                      <a:r>
                        <a:rPr lang="en-US" sz="1000" b="1" dirty="0">
                          <a:solidFill>
                            <a:schemeClr val="tx1"/>
                          </a:solidFill>
                          <a:effectLst/>
                          <a:latin typeface="Inria Sans" pitchFamily="2" charset="0"/>
                          <a:ea typeface="Calibri" panose="020F0502020204030204" pitchFamily="34" charset="0"/>
                          <a:cs typeface="Times New Roman" panose="02020603050405020304" pitchFamily="18" charset="0"/>
                        </a:rPr>
                        <a:t> pro Kopf / </a:t>
                      </a:r>
                      <a:r>
                        <a:rPr lang="en-US" sz="1000" b="1" dirty="0" err="1">
                          <a:solidFill>
                            <a:schemeClr val="tx1"/>
                          </a:solidFill>
                          <a:effectLst/>
                          <a:latin typeface="Inria Sans" pitchFamily="2" charset="0"/>
                          <a:ea typeface="Calibri" panose="020F0502020204030204" pitchFamily="34" charset="0"/>
                          <a:cs typeface="Times New Roman" panose="02020603050405020304" pitchFamily="18" charset="0"/>
                        </a:rPr>
                        <a:t>Jahr</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nSpc>
                          <a:spcPct val="107000"/>
                        </a:lnSpc>
                        <a:spcAft>
                          <a:spcPts val="800"/>
                        </a:spcAft>
                      </a:pPr>
                      <a:r>
                        <a:rPr lang="en-US" sz="1000" b="1">
                          <a:solidFill>
                            <a:schemeClr val="tx1"/>
                          </a:solidFill>
                          <a:effectLst/>
                          <a:latin typeface="Inria Sans" pitchFamily="2" charset="0"/>
                          <a:ea typeface="Calibri" panose="020F0502020204030204" pitchFamily="34" charset="0"/>
                          <a:cs typeface="Times New Roman" panose="02020603050405020304" pitchFamily="18" charset="0"/>
                        </a:rPr>
                        <a:t>Anteil der Emissionen</a:t>
                      </a:r>
                      <a:endParaRPr lang="en-US" sz="10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81522691"/>
                  </a:ext>
                </a:extLst>
              </a:tr>
              <a:tr h="181054">
                <a:tc>
                  <a:txBody>
                    <a:bodyPr/>
                    <a:lstStyle/>
                    <a:p>
                      <a:pPr>
                        <a:lnSpc>
                          <a:spcPct val="107000"/>
                        </a:lnSpc>
                        <a:spcAft>
                          <a:spcPts val="800"/>
                        </a:spcAft>
                      </a:pPr>
                      <a:r>
                        <a:rPr lang="en-US" sz="1000" b="0" dirty="0" err="1">
                          <a:solidFill>
                            <a:schemeClr val="tx1"/>
                          </a:solidFill>
                          <a:effectLst/>
                          <a:latin typeface="Inria Sans" pitchFamily="2" charset="0"/>
                          <a:ea typeface="Calibri" panose="020F0502020204030204" pitchFamily="34" charset="0"/>
                          <a:cs typeface="Times New Roman" panose="02020603050405020304" pitchFamily="18" charset="0"/>
                        </a:rPr>
                        <a:t>Oberen</a:t>
                      </a:r>
                      <a:r>
                        <a:rPr lang="en-US" sz="1000" b="0" dirty="0">
                          <a:solidFill>
                            <a:schemeClr val="tx1"/>
                          </a:solidFill>
                          <a:effectLst/>
                          <a:latin typeface="Inria Sans" pitchFamily="2" charset="0"/>
                          <a:ea typeface="Calibri" panose="020F0502020204030204" pitchFamily="34" charset="0"/>
                          <a:cs typeface="Times New Roman" panose="02020603050405020304" pitchFamily="18" charset="0"/>
                        </a:rPr>
                        <a:t> 10%</a:t>
                      </a:r>
                    </a:p>
                  </a:txBody>
                  <a:tcPr marL="72000" marR="72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nSpc>
                          <a:spcPct val="107000"/>
                        </a:lnSpc>
                        <a:spcAft>
                          <a:spcPts val="800"/>
                        </a:spcAft>
                      </a:pPr>
                      <a:r>
                        <a:rPr lang="en-US" sz="1000" i="1" dirty="0">
                          <a:solidFill>
                            <a:schemeClr val="tx1"/>
                          </a:solidFill>
                          <a:effectLst/>
                          <a:latin typeface="Inria Sans" pitchFamily="2" charset="0"/>
                          <a:ea typeface="Calibri" panose="020F0502020204030204" pitchFamily="34" charset="0"/>
                          <a:cs typeface="Times New Roman" panose="02020603050405020304" pitchFamily="18" charset="0"/>
                        </a:rPr>
                        <a:t> 34,1</a:t>
                      </a:r>
                    </a:p>
                  </a:txBody>
                  <a:tcPr marL="72000" marR="72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nSpc>
                          <a:spcPct val="107000"/>
                        </a:lnSpc>
                        <a:spcAft>
                          <a:spcPts val="800"/>
                        </a:spcAft>
                      </a:pPr>
                      <a:r>
                        <a:rPr lang="de-DE" sz="1000" i="1" dirty="0">
                          <a:solidFill>
                            <a:schemeClr val="tx1"/>
                          </a:solidFill>
                          <a:effectLst/>
                          <a:latin typeface="Inria Sans" pitchFamily="2" charset="0"/>
                          <a:ea typeface="Calibri" panose="020F0502020204030204" pitchFamily="34" charset="0"/>
                          <a:cs typeface="Times New Roman" panose="02020603050405020304" pitchFamily="18" charset="0"/>
                        </a:rPr>
                        <a:t>30,3%</a:t>
                      </a:r>
                      <a:endParaRPr lang="en-US" sz="1000" i="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4056178504"/>
                  </a:ext>
                </a:extLst>
              </a:tr>
              <a:tr h="181054">
                <a:tc>
                  <a:txBody>
                    <a:bodyPr/>
                    <a:lstStyle/>
                    <a:p>
                      <a:pPr>
                        <a:lnSpc>
                          <a:spcPct val="107000"/>
                        </a:lnSpc>
                        <a:spcAft>
                          <a:spcPts val="800"/>
                        </a:spcAft>
                      </a:pPr>
                      <a:r>
                        <a:rPr lang="en-US" sz="1000" b="0" dirty="0" err="1">
                          <a:solidFill>
                            <a:schemeClr val="tx1"/>
                          </a:solidFill>
                          <a:effectLst/>
                          <a:latin typeface="Inria Sans" pitchFamily="2" charset="0"/>
                          <a:ea typeface="Calibri" panose="020F0502020204030204" pitchFamily="34" charset="0"/>
                          <a:cs typeface="Times New Roman" panose="02020603050405020304" pitchFamily="18" charset="0"/>
                        </a:rPr>
                        <a:t>Mittleren</a:t>
                      </a:r>
                      <a:r>
                        <a:rPr lang="en-US" sz="1000" b="0" dirty="0">
                          <a:solidFill>
                            <a:schemeClr val="tx1"/>
                          </a:solidFill>
                          <a:effectLst/>
                          <a:latin typeface="Inria Sans" pitchFamily="2" charset="0"/>
                          <a:ea typeface="Calibri" panose="020F0502020204030204" pitchFamily="34" charset="0"/>
                          <a:cs typeface="Times New Roman" panose="02020603050405020304" pitchFamily="18" charset="0"/>
                        </a:rPr>
                        <a:t> 40%</a:t>
                      </a:r>
                    </a:p>
                  </a:txBody>
                  <a:tcPr marL="72000" marR="72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nSpc>
                          <a:spcPct val="107000"/>
                        </a:lnSpc>
                        <a:spcAft>
                          <a:spcPts val="800"/>
                        </a:spcAft>
                      </a:pPr>
                      <a:r>
                        <a:rPr lang="en-US" sz="1000" i="1" dirty="0">
                          <a:solidFill>
                            <a:schemeClr val="tx1"/>
                          </a:solidFill>
                          <a:effectLst/>
                          <a:latin typeface="Inria Sans" pitchFamily="2" charset="0"/>
                          <a:ea typeface="Calibri" panose="020F0502020204030204" pitchFamily="34" charset="0"/>
                          <a:cs typeface="Times New Roman" panose="02020603050405020304" pitchFamily="18" charset="0"/>
                        </a:rPr>
                        <a:t> 12,2</a:t>
                      </a:r>
                    </a:p>
                  </a:txBody>
                  <a:tcPr marL="72000" marR="72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nSpc>
                          <a:spcPct val="107000"/>
                        </a:lnSpc>
                        <a:spcAft>
                          <a:spcPts val="800"/>
                        </a:spcAft>
                      </a:pPr>
                      <a:r>
                        <a:rPr lang="de-DE" sz="1000" i="1" dirty="0">
                          <a:solidFill>
                            <a:schemeClr val="tx1"/>
                          </a:solidFill>
                          <a:effectLst/>
                          <a:latin typeface="Inria Sans" pitchFamily="2" charset="0"/>
                          <a:ea typeface="Calibri" panose="020F0502020204030204" pitchFamily="34" charset="0"/>
                          <a:cs typeface="Times New Roman" panose="02020603050405020304" pitchFamily="18" charset="0"/>
                        </a:rPr>
                        <a:t>43,4%</a:t>
                      </a:r>
                      <a:endParaRPr lang="en-US" sz="1000" i="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946655670"/>
                  </a:ext>
                </a:extLst>
              </a:tr>
              <a:tr h="181054">
                <a:tc>
                  <a:txBody>
                    <a:bodyPr/>
                    <a:lstStyle/>
                    <a:p>
                      <a:pPr>
                        <a:lnSpc>
                          <a:spcPct val="107000"/>
                        </a:lnSpc>
                        <a:spcAft>
                          <a:spcPts val="800"/>
                        </a:spcAft>
                      </a:pPr>
                      <a:r>
                        <a:rPr lang="en-US" sz="1000" b="0" dirty="0" err="1">
                          <a:solidFill>
                            <a:schemeClr val="tx1"/>
                          </a:solidFill>
                          <a:effectLst/>
                          <a:latin typeface="Inria Sans" pitchFamily="2" charset="0"/>
                          <a:ea typeface="Calibri" panose="020F0502020204030204" pitchFamily="34" charset="0"/>
                          <a:cs typeface="Times New Roman" panose="02020603050405020304" pitchFamily="18" charset="0"/>
                        </a:rPr>
                        <a:t>Unteren</a:t>
                      </a:r>
                      <a:r>
                        <a:rPr lang="en-US" sz="1000" b="0" dirty="0">
                          <a:solidFill>
                            <a:schemeClr val="tx1"/>
                          </a:solidFill>
                          <a:effectLst/>
                          <a:latin typeface="Inria Sans" pitchFamily="2" charset="0"/>
                          <a:ea typeface="Calibri" panose="020F0502020204030204" pitchFamily="34" charset="0"/>
                          <a:cs typeface="Times New Roman" panose="02020603050405020304" pitchFamily="18" charset="0"/>
                        </a:rPr>
                        <a:t> 50%</a:t>
                      </a:r>
                    </a:p>
                  </a:txBody>
                  <a:tcPr marL="72000" marR="72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nSpc>
                          <a:spcPct val="107000"/>
                        </a:lnSpc>
                        <a:spcAft>
                          <a:spcPts val="800"/>
                        </a:spcAft>
                      </a:pPr>
                      <a:r>
                        <a:rPr lang="en-US" sz="1000" i="1" dirty="0">
                          <a:solidFill>
                            <a:schemeClr val="tx1"/>
                          </a:solidFill>
                          <a:effectLst/>
                          <a:latin typeface="Inria Sans" pitchFamily="2" charset="0"/>
                          <a:ea typeface="Calibri" panose="020F0502020204030204" pitchFamily="34" charset="0"/>
                          <a:cs typeface="Times New Roman" panose="02020603050405020304" pitchFamily="18" charset="0"/>
                        </a:rPr>
                        <a:t> 5,9</a:t>
                      </a:r>
                    </a:p>
                  </a:txBody>
                  <a:tcPr marL="72000" marR="72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a:lnSpc>
                          <a:spcPct val="107000"/>
                        </a:lnSpc>
                        <a:spcAft>
                          <a:spcPts val="800"/>
                        </a:spcAft>
                      </a:pPr>
                      <a:r>
                        <a:rPr lang="de-DE" sz="1000" i="1" dirty="0">
                          <a:solidFill>
                            <a:schemeClr val="tx1"/>
                          </a:solidFill>
                          <a:effectLst/>
                          <a:latin typeface="Inria Sans" pitchFamily="2" charset="0"/>
                          <a:ea typeface="Calibri" panose="020F0502020204030204" pitchFamily="34" charset="0"/>
                          <a:cs typeface="Times New Roman" panose="02020603050405020304" pitchFamily="18" charset="0"/>
                        </a:rPr>
                        <a:t>26,2%</a:t>
                      </a:r>
                      <a:endParaRPr lang="en-US" sz="1000" i="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85610654"/>
                  </a:ext>
                </a:extLst>
              </a:tr>
            </a:tbl>
          </a:graphicData>
        </a:graphic>
      </p:graphicFrame>
      <p:graphicFrame>
        <p:nvGraphicFramePr>
          <p:cNvPr id="16" name="Diagramm 15">
            <a:extLst>
              <a:ext uri="{FF2B5EF4-FFF2-40B4-BE49-F238E27FC236}">
                <a16:creationId xmlns:a16="http://schemas.microsoft.com/office/drawing/2014/main" id="{70E06F84-A277-D98B-3918-56B86BB1EF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0755252"/>
              </p:ext>
            </p:extLst>
          </p:nvPr>
        </p:nvGraphicFramePr>
        <p:xfrm>
          <a:off x="4830687" y="7745251"/>
          <a:ext cx="2005088" cy="2098045"/>
        </p:xfrm>
        <a:graphic>
          <a:graphicData uri="http://schemas.openxmlformats.org/drawingml/2006/chart">
            <c:chart xmlns:c="http://schemas.openxmlformats.org/drawingml/2006/chart" xmlns:r="http://schemas.openxmlformats.org/officeDocument/2006/relationships" r:id="rId4"/>
          </a:graphicData>
        </a:graphic>
      </p:graphicFrame>
      <p:grpSp>
        <p:nvGrpSpPr>
          <p:cNvPr id="11" name="Gruppieren 10">
            <a:extLst>
              <a:ext uri="{FF2B5EF4-FFF2-40B4-BE49-F238E27FC236}">
                <a16:creationId xmlns:a16="http://schemas.microsoft.com/office/drawing/2014/main" id="{B8CEE12B-585C-1AE1-141E-1AC5CEF34EAB}"/>
              </a:ext>
              <a:ext uri="{C183D7F6-B498-43B3-948B-1728B52AA6E4}">
                <adec:decorative xmlns:adec="http://schemas.microsoft.com/office/drawing/2017/decorative" val="1"/>
              </a:ext>
            </a:extLst>
          </p:cNvPr>
          <p:cNvGrpSpPr/>
          <p:nvPr/>
        </p:nvGrpSpPr>
        <p:grpSpPr>
          <a:xfrm>
            <a:off x="6065519" y="10112362"/>
            <a:ext cx="850351" cy="226591"/>
            <a:chOff x="-3302864" y="2877944"/>
            <a:chExt cx="973023" cy="226591"/>
          </a:xfrm>
        </p:grpSpPr>
        <p:sp>
          <p:nvSpPr>
            <p:cNvPr id="18" name="Rechteck 17">
              <a:extLst>
                <a:ext uri="{FF2B5EF4-FFF2-40B4-BE49-F238E27FC236}">
                  <a16:creationId xmlns:a16="http://schemas.microsoft.com/office/drawing/2014/main" id="{63F4D3C5-9E6B-C04C-6048-F6713A07CF20}"/>
                </a:ext>
              </a:extLst>
            </p:cNvPr>
            <p:cNvSpPr/>
            <p:nvPr/>
          </p:nvSpPr>
          <p:spPr>
            <a:xfrm>
              <a:off x="-3193774" y="2877944"/>
              <a:ext cx="754850"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Lehrkräfte</a:t>
              </a:r>
              <a:endParaRPr lang="en-US" sz="1000" dirty="0">
                <a:solidFill>
                  <a:schemeClr val="bg1"/>
                </a:solidFill>
                <a:latin typeface="Inria Sans" pitchFamily="2" charset="0"/>
              </a:endParaRPr>
            </a:p>
          </p:txBody>
        </p:sp>
        <p:cxnSp>
          <p:nvCxnSpPr>
            <p:cNvPr id="19" name="Gerader Verbinder 18">
              <a:extLst>
                <a:ext uri="{FF2B5EF4-FFF2-40B4-BE49-F238E27FC236}">
                  <a16:creationId xmlns:a16="http://schemas.microsoft.com/office/drawing/2014/main" id="{6574D61D-3EB5-7CE8-C46F-1F2410DC8952}"/>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20" name="Gerader Verbinder 19">
              <a:extLst>
                <a:ext uri="{FF2B5EF4-FFF2-40B4-BE49-F238E27FC236}">
                  <a16:creationId xmlns:a16="http://schemas.microsoft.com/office/drawing/2014/main" id="{634B3478-6018-4ED1-6909-2E5D5688A7D7}"/>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spTree>
    <p:extLst>
      <p:ext uri="{BB962C8B-B14F-4D97-AF65-F5344CB8AC3E}">
        <p14:creationId xmlns:p14="http://schemas.microsoft.com/office/powerpoint/2010/main" val="12426007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a:xfrm>
            <a:off x="386837" y="344844"/>
            <a:ext cx="6786000" cy="574096"/>
          </a:xfrm>
        </p:spPr>
        <p:txBody>
          <a:bodyPr anchor="t"/>
          <a:lstStyle/>
          <a:p>
            <a:r>
              <a:rPr lang="de-DE" sz="2400" b="1" dirty="0">
                <a:latin typeface="Inria Sans" pitchFamily="2" charset="0"/>
              </a:rPr>
              <a:t>Lösungsvorschlag LM4</a:t>
            </a:r>
            <a:endParaRPr lang="de-DE" sz="2400" dirty="0">
              <a:latin typeface="Inria Sans" pitchFamily="2" charset="0"/>
            </a:endParaRP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47</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lang="de-DE" sz="1000" b="1" dirty="0">
                <a:latin typeface="Inria Sans" pitchFamily="2" charset="0"/>
              </a:rPr>
              <a:t>LM4</a:t>
            </a:r>
            <a:endParaRPr lang="de-DE" sz="1000" b="1" dirty="0">
              <a:solidFill>
                <a:srgbClr val="FFFFFF"/>
              </a:solidFill>
              <a:latin typeface="Inria Sans" pitchFamily="2" charset="0"/>
            </a:endParaRP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sp>
        <p:nvSpPr>
          <p:cNvPr id="9" name="Rechteck 8">
            <a:extLst>
              <a:ext uri="{FF2B5EF4-FFF2-40B4-BE49-F238E27FC236}">
                <a16:creationId xmlns:a16="http://schemas.microsoft.com/office/drawing/2014/main" id="{7ABDA269-D14B-6A37-43CC-EE00B712998D}"/>
              </a:ext>
            </a:extLst>
          </p:cNvPr>
          <p:cNvSpPr/>
          <p:nvPr/>
        </p:nvSpPr>
        <p:spPr>
          <a:xfrm>
            <a:off x="387860" y="870201"/>
            <a:ext cx="6783954" cy="1486141"/>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a:lnSpc>
                <a:spcPct val="107000"/>
              </a:lnSpc>
              <a:spcAft>
                <a:spcPts val="800"/>
              </a:spcAft>
            </a:pPr>
            <a:r>
              <a:rPr lang="de-DE" sz="1000" b="1" dirty="0">
                <a:solidFill>
                  <a:schemeClr val="accent1"/>
                </a:solidFill>
                <a:effectLst/>
                <a:latin typeface="Inria Sans" pitchFamily="2" charset="0"/>
                <a:ea typeface="Calibri" panose="020F0502020204030204" pitchFamily="34" charset="0"/>
                <a:cs typeface="Times New Roman" panose="02020603050405020304" pitchFamily="18" charset="0"/>
              </a:rPr>
              <a:t>Wählt ein Thema aus (oder entwickelt ein eigenes):</a:t>
            </a:r>
            <a:endParaRPr lang="en-US" sz="1000" b="1" dirty="0">
              <a:solidFill>
                <a:schemeClr val="accent1"/>
              </a:solidFill>
              <a:effectLst/>
              <a:latin typeface="Inria Sans" pitchFamily="2" charset="0"/>
              <a:ea typeface="Calibri" panose="020F0502020204030204" pitchFamily="34" charset="0"/>
              <a:cs typeface="Times New Roman" panose="02020603050405020304" pitchFamily="18" charset="0"/>
            </a:endParaRPr>
          </a:p>
          <a:p>
            <a:pPr marL="176213" lvl="0" indent="-176213">
              <a:lnSpc>
                <a:spcPct val="107000"/>
              </a:lnSpc>
              <a:spcAft>
                <a:spcPts val="800"/>
              </a:spcAft>
              <a:buClr>
                <a:schemeClr val="accent4"/>
              </a:buClr>
              <a:buSzPct val="100000"/>
              <a:buFont typeface="Arial" panose="020B0604020202020204" pitchFamily="34" charset="0"/>
              <a:buChar char="•"/>
              <a:tabLst>
                <a:tab pos="457200" algn="l"/>
              </a:tabLs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Schule auf Recyclingpapier umstellen</a:t>
            </a:r>
            <a:r>
              <a:rPr lang="de-DE" sz="1000" dirty="0">
                <a:solidFill>
                  <a:schemeClr val="tx1"/>
                </a:solidFill>
                <a:effectLst/>
                <a:latin typeface="Inria Sans" pitchFamily="2" charset="0"/>
                <a:ea typeface="Calibri" panose="020F0502020204030204" pitchFamily="34" charset="0"/>
                <a:cs typeface="Times New Roman" panose="02020603050405020304" pitchFamily="18" charset="0"/>
              </a:rPr>
              <a:t> (Handabdruck)</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marL="176213" lvl="0" indent="-176213">
              <a:lnSpc>
                <a:spcPct val="107000"/>
              </a:lnSpc>
              <a:spcAft>
                <a:spcPts val="800"/>
              </a:spcAft>
              <a:buClr>
                <a:schemeClr val="accent4"/>
              </a:buClr>
              <a:buSzPct val="100000"/>
              <a:buFont typeface="Arial" panose="020B0604020202020204" pitchFamily="34" charset="0"/>
              <a:buChar char="•"/>
              <a:tabLst>
                <a:tab pos="457200" algn="l"/>
              </a:tabLst>
            </a:pPr>
            <a:r>
              <a:rPr lang="de-DE" sz="1000" b="1" i="1" u="sng" dirty="0">
                <a:solidFill>
                  <a:schemeClr val="tx1"/>
                </a:solidFill>
                <a:effectLst/>
                <a:latin typeface="Inria Sans" pitchFamily="2" charset="0"/>
                <a:ea typeface="Calibri" panose="020F0502020204030204" pitchFamily="34" charset="0"/>
                <a:cs typeface="Times New Roman" panose="02020603050405020304" pitchFamily="18" charset="0"/>
              </a:rPr>
              <a:t>Anteil der Fleischgerichte in der Kantine halbieren</a:t>
            </a:r>
            <a:r>
              <a:rPr lang="de-DE" sz="1000" i="1" u="sng" dirty="0">
                <a:solidFill>
                  <a:schemeClr val="tx1"/>
                </a:solidFill>
                <a:effectLst/>
                <a:latin typeface="Inria Sans" pitchFamily="2" charset="0"/>
                <a:ea typeface="Calibri" panose="020F0502020204030204" pitchFamily="34" charset="0"/>
                <a:cs typeface="Times New Roman" panose="02020603050405020304" pitchFamily="18" charset="0"/>
              </a:rPr>
              <a:t> (Big Point: reduziert CO₂).</a:t>
            </a:r>
            <a:endParaRPr lang="en-US" sz="1000" i="1" u="sng" dirty="0">
              <a:solidFill>
                <a:schemeClr val="tx1"/>
              </a:solidFill>
              <a:effectLst/>
              <a:latin typeface="Inria Sans" pitchFamily="2" charset="0"/>
              <a:ea typeface="Calibri" panose="020F0502020204030204" pitchFamily="34" charset="0"/>
              <a:cs typeface="Times New Roman" panose="02020603050405020304" pitchFamily="18" charset="0"/>
            </a:endParaRPr>
          </a:p>
          <a:p>
            <a:pPr marL="176213" lvl="0" indent="-176213">
              <a:lnSpc>
                <a:spcPct val="107000"/>
              </a:lnSpc>
              <a:spcAft>
                <a:spcPts val="800"/>
              </a:spcAft>
              <a:buClr>
                <a:schemeClr val="accent4"/>
              </a:buClr>
              <a:buSzPct val="100000"/>
              <a:buFont typeface="Arial" panose="020B0604020202020204" pitchFamily="34" charset="0"/>
              <a:buChar char="•"/>
              <a:tabLst>
                <a:tab pos="457200" algn="l"/>
              </a:tabLs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Kleidertauschparty organisieren</a:t>
            </a:r>
            <a:r>
              <a:rPr lang="de-DE" sz="1000" dirty="0">
                <a:solidFill>
                  <a:schemeClr val="tx1"/>
                </a:solidFill>
                <a:effectLst/>
                <a:latin typeface="Inria Sans" pitchFamily="2" charset="0"/>
                <a:ea typeface="Calibri" panose="020F0502020204030204" pitchFamily="34" charset="0"/>
                <a:cs typeface="Times New Roman" panose="02020603050405020304" pitchFamily="18" charset="0"/>
              </a:rPr>
              <a:t> (Handabdruck: gemeinschaftliche Lösung).</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marL="176213" lvl="0" indent="-176213">
              <a:lnSpc>
                <a:spcPct val="107000"/>
              </a:lnSpc>
              <a:spcAft>
                <a:spcPts val="800"/>
              </a:spcAft>
              <a:buClr>
                <a:schemeClr val="accent4"/>
              </a:buClr>
              <a:buSzPct val="100000"/>
              <a:buFont typeface="Arial" panose="020B0604020202020204" pitchFamily="34" charset="0"/>
              <a:buChar char="•"/>
              <a:tabLst>
                <a:tab pos="457200" algn="l"/>
              </a:tabLs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Eigenes Thema:</a:t>
            </a:r>
            <a:r>
              <a:rPr lang="de-DE" sz="1000" dirty="0">
                <a:solidFill>
                  <a:schemeClr val="tx1"/>
                </a:solidFill>
                <a:effectLst/>
                <a:latin typeface="Inria Sans" pitchFamily="2" charset="0"/>
                <a:ea typeface="Calibri" panose="020F0502020204030204" pitchFamily="34" charset="0"/>
                <a:cs typeface="Times New Roman" panose="02020603050405020304" pitchFamily="18" charset="0"/>
              </a:rPr>
              <a:t> _______________________________ (z. B. Mülltrennung, Heizungscheck, Mobilität der Schulgemeinschaft).</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p:txBody>
      </p:sp>
      <p:sp>
        <p:nvSpPr>
          <p:cNvPr id="11" name="Rechteck 10">
            <a:extLst>
              <a:ext uri="{FF2B5EF4-FFF2-40B4-BE49-F238E27FC236}">
                <a16:creationId xmlns:a16="http://schemas.microsoft.com/office/drawing/2014/main" id="{0F88DD39-FC59-1F88-E2B3-A868E329F630}"/>
              </a:ext>
            </a:extLst>
          </p:cNvPr>
          <p:cNvSpPr/>
          <p:nvPr/>
        </p:nvSpPr>
        <p:spPr>
          <a:xfrm>
            <a:off x="387860" y="4669239"/>
            <a:ext cx="3832447" cy="1485396"/>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a:lnSpc>
                <a:spcPct val="107000"/>
              </a:lnSpc>
              <a:spcAft>
                <a:spcPts val="800"/>
              </a:spcAft>
            </a:pPr>
            <a:r>
              <a:rPr lang="de-DE" sz="1000" b="1" dirty="0">
                <a:solidFill>
                  <a:schemeClr val="accent1"/>
                </a:solidFill>
                <a:latin typeface="Inria Sans" pitchFamily="2" charset="0"/>
                <a:cs typeface="Times New Roman" panose="02020603050405020304" pitchFamily="18" charset="0"/>
              </a:rPr>
              <a:t>Recherchiert 3 wichtige Fakten zu eurem Thema:</a:t>
            </a:r>
            <a:endParaRPr lang="en-US" sz="1000" b="1" dirty="0">
              <a:solidFill>
                <a:schemeClr val="accent1"/>
              </a:solidFill>
              <a:latin typeface="Inria Sans" pitchFamily="2" charset="0"/>
              <a:cs typeface="Times New Roman" panose="02020603050405020304" pitchFamily="18" charset="0"/>
            </a:endParaRPr>
          </a:p>
          <a:p>
            <a:pPr marL="228600" indent="-228600">
              <a:lnSpc>
                <a:spcPct val="107000"/>
              </a:lnSpc>
              <a:spcAft>
                <a:spcPts val="800"/>
              </a:spcAft>
              <a:buFont typeface="+mj-lt"/>
              <a:buAutoNum type="arabicPeriod"/>
            </a:pPr>
            <a:r>
              <a:rPr lang="en-US" sz="1000" dirty="0">
                <a:solidFill>
                  <a:schemeClr val="tx1"/>
                </a:solidFill>
                <a:latin typeface="Inria Sans" pitchFamily="2" charset="0"/>
                <a:cs typeface="Times New Roman" panose="02020603050405020304" pitchFamily="18" charset="0"/>
              </a:rPr>
              <a:t> </a:t>
            </a:r>
            <a:br>
              <a:rPr lang="en-US" sz="1000" dirty="0">
                <a:solidFill>
                  <a:schemeClr val="tx1"/>
                </a:solidFill>
                <a:latin typeface="Inria Sans" pitchFamily="2" charset="0"/>
                <a:cs typeface="Times New Roman" panose="02020603050405020304" pitchFamily="18" charset="0"/>
              </a:rPr>
            </a:br>
            <a:endParaRPr lang="en-US" sz="1000" dirty="0">
              <a:solidFill>
                <a:schemeClr val="tx1"/>
              </a:solidFill>
              <a:latin typeface="Inria Sans" pitchFamily="2" charset="0"/>
              <a:cs typeface="Times New Roman" panose="02020603050405020304" pitchFamily="18" charset="0"/>
            </a:endParaRPr>
          </a:p>
          <a:p>
            <a:pPr marL="228600" indent="-228600">
              <a:lnSpc>
                <a:spcPct val="107000"/>
              </a:lnSpc>
              <a:spcAft>
                <a:spcPts val="800"/>
              </a:spcAft>
              <a:buFont typeface="+mj-lt"/>
              <a:buAutoNum type="arabicPeriod"/>
            </a:pPr>
            <a:r>
              <a:rPr lang="en-US" sz="1000" dirty="0">
                <a:solidFill>
                  <a:schemeClr val="tx1"/>
                </a:solidFill>
                <a:latin typeface="Inria Sans" pitchFamily="2" charset="0"/>
                <a:cs typeface="Times New Roman" panose="02020603050405020304" pitchFamily="18" charset="0"/>
              </a:rPr>
              <a:t> </a:t>
            </a:r>
            <a:br>
              <a:rPr lang="en-US" sz="1000" dirty="0">
                <a:solidFill>
                  <a:schemeClr val="tx1"/>
                </a:solidFill>
                <a:latin typeface="Inria Sans" pitchFamily="2" charset="0"/>
                <a:cs typeface="Times New Roman" panose="02020603050405020304" pitchFamily="18" charset="0"/>
              </a:rPr>
            </a:br>
            <a:endParaRPr lang="en-US" sz="1000" dirty="0">
              <a:solidFill>
                <a:schemeClr val="tx1"/>
              </a:solidFill>
              <a:latin typeface="Inria Sans" pitchFamily="2" charset="0"/>
              <a:cs typeface="Times New Roman" panose="02020603050405020304" pitchFamily="18" charset="0"/>
            </a:endParaRPr>
          </a:p>
          <a:p>
            <a:pPr marL="228600" indent="-228600">
              <a:lnSpc>
                <a:spcPct val="107000"/>
              </a:lnSpc>
              <a:spcAft>
                <a:spcPts val="800"/>
              </a:spcAft>
              <a:buFont typeface="+mj-lt"/>
              <a:buAutoNum type="arabicPeriod"/>
            </a:pPr>
            <a:r>
              <a:rPr lang="en-US" sz="1000" dirty="0">
                <a:solidFill>
                  <a:schemeClr val="tx1"/>
                </a:solidFill>
                <a:latin typeface="Inria Sans" pitchFamily="2" charset="0"/>
                <a:cs typeface="Times New Roman" panose="02020603050405020304" pitchFamily="18" charset="0"/>
              </a:rPr>
              <a:t> </a:t>
            </a:r>
            <a:endParaRPr lang="de-DE" sz="1000" dirty="0">
              <a:solidFill>
                <a:schemeClr val="tx1"/>
              </a:solidFill>
              <a:latin typeface="Inria Sans" pitchFamily="2" charset="0"/>
              <a:cs typeface="Times New Roman" panose="02020603050405020304" pitchFamily="18" charset="0"/>
            </a:endParaRPr>
          </a:p>
          <a:p>
            <a:pPr>
              <a:lnSpc>
                <a:spcPct val="107000"/>
              </a:lnSpc>
              <a:spcAft>
                <a:spcPts val="800"/>
              </a:spcAft>
            </a:pPr>
            <a:endParaRPr lang="en-US" sz="1000" dirty="0">
              <a:solidFill>
                <a:schemeClr val="tx1"/>
              </a:solidFill>
              <a:latin typeface="Inria Sans" pitchFamily="2" charset="0"/>
              <a:cs typeface="Times New Roman" panose="02020603050405020304" pitchFamily="18" charset="0"/>
            </a:endParaRPr>
          </a:p>
          <a:p>
            <a:pPr>
              <a:lnSpc>
                <a:spcPct val="107000"/>
              </a:lnSpc>
              <a:spcAft>
                <a:spcPts val="800"/>
              </a:spcAft>
            </a:pPr>
            <a:endParaRPr lang="en-US" sz="1000" dirty="0">
              <a:solidFill>
                <a:schemeClr val="tx1"/>
              </a:solidFill>
              <a:latin typeface="Inria Sans" pitchFamily="2" charset="0"/>
              <a:cs typeface="Times New Roman" panose="02020603050405020304" pitchFamily="18" charset="0"/>
            </a:endParaRPr>
          </a:p>
        </p:txBody>
      </p:sp>
      <p:graphicFrame>
        <p:nvGraphicFramePr>
          <p:cNvPr id="16" name="Tabelle 15">
            <a:extLst>
              <a:ext uri="{FF2B5EF4-FFF2-40B4-BE49-F238E27FC236}">
                <a16:creationId xmlns:a16="http://schemas.microsoft.com/office/drawing/2014/main" id="{9F9CA169-742F-D7FD-DBA9-EC8EB2046248}"/>
              </a:ext>
            </a:extLst>
          </p:cNvPr>
          <p:cNvGraphicFramePr>
            <a:graphicFrameLocks noGrp="1"/>
          </p:cNvGraphicFramePr>
          <p:nvPr>
            <p:extLst>
              <p:ext uri="{D42A27DB-BD31-4B8C-83A1-F6EECF244321}">
                <p14:modId xmlns:p14="http://schemas.microsoft.com/office/powerpoint/2010/main" val="2701750425"/>
              </p:ext>
            </p:extLst>
          </p:nvPr>
        </p:nvGraphicFramePr>
        <p:xfrm>
          <a:off x="387860" y="2474298"/>
          <a:ext cx="6784977" cy="2081912"/>
        </p:xfrm>
        <a:graphic>
          <a:graphicData uri="http://schemas.openxmlformats.org/drawingml/2006/table">
            <a:tbl>
              <a:tblPr firstRow="1" firstCol="1" bandRow="1">
                <a:tableStyleId>{5C22544A-7EE6-4342-B048-85BDC9FD1C3A}</a:tableStyleId>
              </a:tblPr>
              <a:tblGrid>
                <a:gridCol w="948571">
                  <a:extLst>
                    <a:ext uri="{9D8B030D-6E8A-4147-A177-3AD203B41FA5}">
                      <a16:colId xmlns:a16="http://schemas.microsoft.com/office/drawing/2014/main" val="2447052877"/>
                    </a:ext>
                  </a:extLst>
                </a:gridCol>
                <a:gridCol w="2239107">
                  <a:extLst>
                    <a:ext uri="{9D8B030D-6E8A-4147-A177-3AD203B41FA5}">
                      <a16:colId xmlns:a16="http://schemas.microsoft.com/office/drawing/2014/main" val="4210855750"/>
                    </a:ext>
                  </a:extLst>
                </a:gridCol>
                <a:gridCol w="3597299">
                  <a:extLst>
                    <a:ext uri="{9D8B030D-6E8A-4147-A177-3AD203B41FA5}">
                      <a16:colId xmlns:a16="http://schemas.microsoft.com/office/drawing/2014/main" val="2646696438"/>
                    </a:ext>
                  </a:extLst>
                </a:gridCol>
              </a:tblGrid>
              <a:tr h="0">
                <a:tc gridSpan="3">
                  <a:txBody>
                    <a:bodyPr/>
                    <a:lstStyle/>
                    <a:p>
                      <a:pPr>
                        <a:lnSpc>
                          <a:spcPct val="107000"/>
                        </a:lnSpc>
                        <a:spcAft>
                          <a:spcPts val="800"/>
                        </a:spcAft>
                      </a:pPr>
                      <a:r>
                        <a:rPr lang="de-DE" sz="1000" dirty="0">
                          <a:solidFill>
                            <a:schemeClr val="accent1"/>
                          </a:solidFill>
                          <a:effectLst/>
                          <a:latin typeface="Inria Sans" pitchFamily="2" charset="0"/>
                          <a:ea typeface="Calibri" panose="020F0502020204030204" pitchFamily="34" charset="0"/>
                          <a:cs typeface="Times New Roman" panose="02020603050405020304" pitchFamily="18" charset="0"/>
                        </a:rPr>
                        <a:t>Formuliert euer Ziel. Achtet auf eine s-m-a-r-t-e Zielformulierung.</a:t>
                      </a:r>
                      <a:endParaRPr lang="en-US" sz="1000" dirty="0">
                        <a:solidFill>
                          <a:schemeClr val="accent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hMerge="1">
                  <a:txBody>
                    <a:bodyPr/>
                    <a:lstStyle/>
                    <a:p>
                      <a:pPr>
                        <a:lnSpc>
                          <a:spcPct val="107000"/>
                        </a:lnSpc>
                        <a:spcAft>
                          <a:spcPts val="800"/>
                        </a:spcAft>
                      </a:pPr>
                      <a:endParaRPr lang="en-US" sz="11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hMerge="1">
                  <a:txBody>
                    <a:bodyPr/>
                    <a:lstStyle/>
                    <a:p>
                      <a:pPr>
                        <a:lnSpc>
                          <a:spcPct val="107000"/>
                        </a:lnSpc>
                        <a:spcAft>
                          <a:spcPts val="800"/>
                        </a:spcAft>
                      </a:pPr>
                      <a:endParaRPr lang="en-US" sz="11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2613991610"/>
                  </a:ext>
                </a:extLst>
              </a:tr>
              <a:tr h="0">
                <a:tc>
                  <a:txBody>
                    <a:bodyPr/>
                    <a:lstStyle/>
                    <a:p>
                      <a:pPr>
                        <a:lnSpc>
                          <a:spcPct val="107000"/>
                        </a:lnSpc>
                        <a:spcAft>
                          <a:spcPts val="800"/>
                        </a:spcAft>
                      </a:pP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b="1" dirty="0">
                          <a:solidFill>
                            <a:schemeClr val="tx1"/>
                          </a:solidFill>
                          <a:effectLst/>
                          <a:latin typeface="Inria Sans" pitchFamily="2" charset="0"/>
                        </a:rPr>
                        <a:t>Frage</a:t>
                      </a:r>
                      <a:endParaRPr lang="en-US" sz="10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b="1" dirty="0">
                          <a:solidFill>
                            <a:schemeClr val="tx1"/>
                          </a:solidFill>
                          <a:effectLst/>
                          <a:latin typeface="Inria Sans" pitchFamily="2" charset="0"/>
                        </a:rPr>
                        <a:t>Euer Ziel</a:t>
                      </a:r>
                      <a:endParaRPr lang="en-US" sz="10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2779235332"/>
                  </a:ext>
                </a:extLst>
              </a:tr>
              <a:tr h="0">
                <a:tc>
                  <a:txBody>
                    <a:bodyPr/>
                    <a:lstStyle/>
                    <a:p>
                      <a:pPr>
                        <a:lnSpc>
                          <a:spcPct val="107000"/>
                        </a:lnSpc>
                        <a:spcAft>
                          <a:spcPts val="800"/>
                        </a:spcAft>
                      </a:pPr>
                      <a:r>
                        <a:rPr lang="de-DE" sz="1000" b="1" dirty="0">
                          <a:solidFill>
                            <a:schemeClr val="tx1"/>
                          </a:solidFill>
                          <a:effectLst/>
                          <a:latin typeface="Inria Sans" pitchFamily="2" charset="0"/>
                        </a:rPr>
                        <a:t>S</a:t>
                      </a:r>
                      <a:r>
                        <a:rPr lang="de-DE" sz="1000" b="0" dirty="0">
                          <a:solidFill>
                            <a:schemeClr val="tx1"/>
                          </a:solidFill>
                          <a:effectLst/>
                          <a:latin typeface="Inria Sans" pitchFamily="2" charset="0"/>
                        </a:rPr>
                        <a:t>pezifisch</a:t>
                      </a:r>
                      <a:endParaRPr lang="en-US" sz="10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dirty="0">
                          <a:solidFill>
                            <a:schemeClr val="tx1"/>
                          </a:solidFill>
                          <a:effectLst/>
                          <a:latin typeface="Inria Sans" pitchFamily="2" charset="0"/>
                        </a:rPr>
                        <a:t>Was genau wollt ihr ändern?</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i="1" dirty="0">
                          <a:effectLst/>
                          <a:latin typeface="Inria Sans" pitchFamily="2" charset="0"/>
                          <a:ea typeface="Calibri" panose="020F0502020204030204" pitchFamily="34" charset="0"/>
                          <a:cs typeface="Times New Roman" panose="02020603050405020304" pitchFamily="18" charset="0"/>
                        </a:rPr>
                        <a:t>„Wir wollen, dass die Kantine 2x pro Woche vegetarisch kocht.“</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rgbClr val="EBF6F8"/>
                    </a:solidFill>
                  </a:tcPr>
                </a:tc>
                <a:extLst>
                  <a:ext uri="{0D108BD9-81ED-4DB2-BD59-A6C34878D82A}">
                    <a16:rowId xmlns:a16="http://schemas.microsoft.com/office/drawing/2014/main" val="3436292682"/>
                  </a:ext>
                </a:extLst>
              </a:tr>
              <a:tr h="0">
                <a:tc>
                  <a:txBody>
                    <a:bodyPr/>
                    <a:lstStyle/>
                    <a:p>
                      <a:pPr>
                        <a:lnSpc>
                          <a:spcPct val="107000"/>
                        </a:lnSpc>
                        <a:spcAft>
                          <a:spcPts val="800"/>
                        </a:spcAft>
                      </a:pPr>
                      <a:r>
                        <a:rPr lang="de-DE" sz="1000" b="1" dirty="0">
                          <a:solidFill>
                            <a:schemeClr val="tx1"/>
                          </a:solidFill>
                          <a:effectLst/>
                          <a:latin typeface="Inria Sans" pitchFamily="2" charset="0"/>
                        </a:rPr>
                        <a:t>M</a:t>
                      </a:r>
                      <a:r>
                        <a:rPr lang="de-DE" sz="1000" b="0" dirty="0">
                          <a:solidFill>
                            <a:schemeClr val="tx1"/>
                          </a:solidFill>
                          <a:effectLst/>
                          <a:latin typeface="Inria Sans" pitchFamily="2" charset="0"/>
                        </a:rPr>
                        <a:t>essbar</a:t>
                      </a:r>
                      <a:endParaRPr lang="en-US" sz="10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dirty="0">
                          <a:solidFill>
                            <a:schemeClr val="tx1"/>
                          </a:solidFill>
                          <a:effectLst/>
                          <a:latin typeface="Inria Sans" pitchFamily="2" charset="0"/>
                        </a:rPr>
                        <a:t>Wie könnt ihr den Erfolg messen?</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i="1" dirty="0">
                          <a:effectLst/>
                          <a:latin typeface="Inria Sans" pitchFamily="2" charset="0"/>
                          <a:ea typeface="Calibri" panose="020F0502020204030204" pitchFamily="34" charset="0"/>
                          <a:cs typeface="Times New Roman" panose="02020603050405020304" pitchFamily="18" charset="0"/>
                        </a:rPr>
                        <a:t>„Wir zählen die vegetarischen Gerichte vor/nach der Aktion.“</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rgbClr val="EBF6F8"/>
                    </a:solidFill>
                  </a:tcPr>
                </a:tc>
                <a:extLst>
                  <a:ext uri="{0D108BD9-81ED-4DB2-BD59-A6C34878D82A}">
                    <a16:rowId xmlns:a16="http://schemas.microsoft.com/office/drawing/2014/main" val="722580323"/>
                  </a:ext>
                </a:extLst>
              </a:tr>
              <a:tr h="0">
                <a:tc>
                  <a:txBody>
                    <a:bodyPr/>
                    <a:lstStyle/>
                    <a:p>
                      <a:pPr>
                        <a:lnSpc>
                          <a:spcPct val="107000"/>
                        </a:lnSpc>
                        <a:spcAft>
                          <a:spcPts val="800"/>
                        </a:spcAft>
                      </a:pPr>
                      <a:r>
                        <a:rPr lang="de-DE" sz="1000" b="1" dirty="0">
                          <a:solidFill>
                            <a:schemeClr val="tx1"/>
                          </a:solidFill>
                          <a:effectLst/>
                          <a:latin typeface="Inria Sans" pitchFamily="2" charset="0"/>
                        </a:rPr>
                        <a:t>A</a:t>
                      </a:r>
                      <a:r>
                        <a:rPr lang="de-DE" sz="1000" b="0" dirty="0">
                          <a:solidFill>
                            <a:schemeClr val="tx1"/>
                          </a:solidFill>
                          <a:effectLst/>
                          <a:latin typeface="Inria Sans" pitchFamily="2" charset="0"/>
                        </a:rPr>
                        <a:t>ttraktiv</a:t>
                      </a:r>
                      <a:endParaRPr lang="en-US" sz="10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a:solidFill>
                            <a:schemeClr val="tx1"/>
                          </a:solidFill>
                          <a:effectLst/>
                          <a:latin typeface="Inria Sans" pitchFamily="2" charset="0"/>
                        </a:rPr>
                        <a:t>Warum ist das gut für die Schule?</a:t>
                      </a:r>
                      <a:endParaRPr lang="en-US" sz="10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i="1" dirty="0">
                          <a:effectLst/>
                          <a:latin typeface="Inria Sans" pitchFamily="2" charset="0"/>
                          <a:ea typeface="Calibri" panose="020F0502020204030204" pitchFamily="34" charset="0"/>
                          <a:cs typeface="Times New Roman" panose="02020603050405020304" pitchFamily="18" charset="0"/>
                        </a:rPr>
                        <a:t>„Spart Geld, ist gesünder, gut fürs Klima.“</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rgbClr val="EBF6F8"/>
                    </a:solidFill>
                  </a:tcPr>
                </a:tc>
                <a:extLst>
                  <a:ext uri="{0D108BD9-81ED-4DB2-BD59-A6C34878D82A}">
                    <a16:rowId xmlns:a16="http://schemas.microsoft.com/office/drawing/2014/main" val="1825003370"/>
                  </a:ext>
                </a:extLst>
              </a:tr>
              <a:tr h="0">
                <a:tc>
                  <a:txBody>
                    <a:bodyPr/>
                    <a:lstStyle/>
                    <a:p>
                      <a:pPr>
                        <a:lnSpc>
                          <a:spcPct val="107000"/>
                        </a:lnSpc>
                        <a:spcAft>
                          <a:spcPts val="800"/>
                        </a:spcAft>
                      </a:pPr>
                      <a:r>
                        <a:rPr lang="de-DE" sz="1000" b="1" dirty="0">
                          <a:solidFill>
                            <a:schemeClr val="tx1"/>
                          </a:solidFill>
                          <a:effectLst/>
                          <a:latin typeface="Inria Sans" pitchFamily="2" charset="0"/>
                        </a:rPr>
                        <a:t>R</a:t>
                      </a:r>
                      <a:r>
                        <a:rPr lang="de-DE" sz="1000" b="0" dirty="0">
                          <a:solidFill>
                            <a:schemeClr val="tx1"/>
                          </a:solidFill>
                          <a:effectLst/>
                          <a:latin typeface="Inria Sans" pitchFamily="2" charset="0"/>
                        </a:rPr>
                        <a:t>ealistisch</a:t>
                      </a:r>
                      <a:endParaRPr lang="en-US" sz="10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dirty="0">
                          <a:solidFill>
                            <a:schemeClr val="tx1"/>
                          </a:solidFill>
                          <a:effectLst/>
                          <a:latin typeface="Inria Sans" pitchFamily="2" charset="0"/>
                        </a:rPr>
                        <a:t>Ist das umsetzbar?</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i="1" dirty="0">
                          <a:effectLst/>
                          <a:latin typeface="Inria Sans" pitchFamily="2" charset="0"/>
                          <a:ea typeface="Calibri" panose="020F0502020204030204" pitchFamily="34" charset="0"/>
                          <a:cs typeface="Times New Roman" panose="02020603050405020304" pitchFamily="18" charset="0"/>
                        </a:rPr>
                        <a:t>„Ja, die Kantine hat schon vegane Optionen.“</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rgbClr val="EBF6F8"/>
                    </a:solidFill>
                  </a:tcPr>
                </a:tc>
                <a:extLst>
                  <a:ext uri="{0D108BD9-81ED-4DB2-BD59-A6C34878D82A}">
                    <a16:rowId xmlns:a16="http://schemas.microsoft.com/office/drawing/2014/main" val="3656247661"/>
                  </a:ext>
                </a:extLst>
              </a:tr>
              <a:tr h="0">
                <a:tc>
                  <a:txBody>
                    <a:bodyPr/>
                    <a:lstStyle/>
                    <a:p>
                      <a:pPr>
                        <a:lnSpc>
                          <a:spcPct val="107000"/>
                        </a:lnSpc>
                        <a:spcAft>
                          <a:spcPts val="800"/>
                        </a:spcAft>
                      </a:pPr>
                      <a:r>
                        <a:rPr lang="de-DE" sz="1000" b="1" dirty="0">
                          <a:solidFill>
                            <a:schemeClr val="tx1"/>
                          </a:solidFill>
                          <a:effectLst/>
                          <a:latin typeface="Inria Sans" pitchFamily="2" charset="0"/>
                        </a:rPr>
                        <a:t>T</a:t>
                      </a:r>
                      <a:r>
                        <a:rPr lang="de-DE" sz="1000" b="0" dirty="0">
                          <a:solidFill>
                            <a:schemeClr val="tx1"/>
                          </a:solidFill>
                          <a:effectLst/>
                          <a:latin typeface="Inria Sans" pitchFamily="2" charset="0"/>
                        </a:rPr>
                        <a:t>erminiert</a:t>
                      </a:r>
                      <a:endParaRPr lang="en-US" sz="10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dirty="0">
                          <a:solidFill>
                            <a:schemeClr val="tx1"/>
                          </a:solidFill>
                          <a:effectLst/>
                          <a:latin typeface="Inria Sans" pitchFamily="2" charset="0"/>
                        </a:rPr>
                        <a:t>Bis wann wollt ihr das schaffen?</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i="1" dirty="0">
                          <a:effectLst/>
                          <a:latin typeface="Inria Sans" pitchFamily="2" charset="0"/>
                          <a:ea typeface="Calibri" panose="020F0502020204030204" pitchFamily="34" charset="0"/>
                          <a:cs typeface="Times New Roman" panose="02020603050405020304" pitchFamily="18" charset="0"/>
                        </a:rPr>
                        <a:t>„Bis zu den Sommerferien.“</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rgbClr val="EBF6F8"/>
                    </a:solidFill>
                  </a:tcPr>
                </a:tc>
                <a:extLst>
                  <a:ext uri="{0D108BD9-81ED-4DB2-BD59-A6C34878D82A}">
                    <a16:rowId xmlns:a16="http://schemas.microsoft.com/office/drawing/2014/main" val="2066111048"/>
                  </a:ext>
                </a:extLst>
              </a:tr>
            </a:tbl>
          </a:graphicData>
        </a:graphic>
      </p:graphicFrame>
      <p:sp>
        <p:nvSpPr>
          <p:cNvPr id="18" name="Rechteck 17">
            <a:extLst>
              <a:ext uri="{FF2B5EF4-FFF2-40B4-BE49-F238E27FC236}">
                <a16:creationId xmlns:a16="http://schemas.microsoft.com/office/drawing/2014/main" id="{EB29D080-95D5-A5CC-D2A7-C8477B193DCF}"/>
              </a:ext>
            </a:extLst>
          </p:cNvPr>
          <p:cNvSpPr/>
          <p:nvPr/>
        </p:nvSpPr>
        <p:spPr>
          <a:xfrm>
            <a:off x="4349262" y="4669238"/>
            <a:ext cx="2823575" cy="1485396"/>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a:lnSpc>
                <a:spcPct val="107000"/>
              </a:lnSpc>
              <a:spcAft>
                <a:spcPts val="800"/>
              </a:spcAft>
            </a:pPr>
            <a:r>
              <a:rPr lang="de-DE" sz="1000" b="1" dirty="0">
                <a:solidFill>
                  <a:schemeClr val="accent1"/>
                </a:solidFill>
                <a:latin typeface="Inria Sans" pitchFamily="2" charset="0"/>
                <a:cs typeface="Times New Roman" panose="02020603050405020304" pitchFamily="18" charset="0"/>
              </a:rPr>
              <a:t>Sammelt Daten und recherchiert. </a:t>
            </a:r>
            <a:br>
              <a:rPr lang="de-DE" sz="1000" dirty="0">
                <a:solidFill>
                  <a:schemeClr val="tx1"/>
                </a:solidFill>
                <a:latin typeface="Inria Sans" pitchFamily="2" charset="0"/>
                <a:cs typeface="Times New Roman" panose="02020603050405020304" pitchFamily="18" charset="0"/>
              </a:rPr>
            </a:br>
            <a:r>
              <a:rPr lang="de-DE" sz="1000" dirty="0">
                <a:solidFill>
                  <a:schemeClr val="tx1"/>
                </a:solidFill>
                <a:latin typeface="Inria Sans" pitchFamily="2" charset="0"/>
                <a:cs typeface="Times New Roman" panose="02020603050405020304" pitchFamily="18" charset="0"/>
              </a:rPr>
              <a:t>Z.B.: Wie oft gibt es Fleisch in der Kantine? Wie viel Emissionen verursachen die Gerichte?</a:t>
            </a:r>
            <a:endParaRPr lang="en-US" sz="1000" dirty="0">
              <a:solidFill>
                <a:schemeClr val="tx1"/>
              </a:solidFill>
              <a:latin typeface="Inria Sans" pitchFamily="2" charset="0"/>
              <a:cs typeface="Times New Roman" panose="02020603050405020304" pitchFamily="18" charset="0"/>
            </a:endParaRPr>
          </a:p>
        </p:txBody>
      </p:sp>
      <p:sp>
        <p:nvSpPr>
          <p:cNvPr id="19" name="Rechteck 18">
            <a:extLst>
              <a:ext uri="{FF2B5EF4-FFF2-40B4-BE49-F238E27FC236}">
                <a16:creationId xmlns:a16="http://schemas.microsoft.com/office/drawing/2014/main" id="{E3BF2346-81AC-189A-5328-EE94A9A90215}"/>
              </a:ext>
            </a:extLst>
          </p:cNvPr>
          <p:cNvSpPr/>
          <p:nvPr/>
        </p:nvSpPr>
        <p:spPr>
          <a:xfrm>
            <a:off x="387860" y="6267663"/>
            <a:ext cx="2172460" cy="1912022"/>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a:lnSpc>
                <a:spcPct val="107000"/>
              </a:lnSpc>
              <a:spcAft>
                <a:spcPts val="800"/>
              </a:spcAft>
            </a:pPr>
            <a:r>
              <a:rPr lang="de-DE" sz="1000" b="1" dirty="0">
                <a:solidFill>
                  <a:schemeClr val="accent1"/>
                </a:solidFill>
                <a:latin typeface="Inria Sans" pitchFamily="2" charset="0"/>
                <a:cs typeface="Times New Roman" panose="02020603050405020304" pitchFamily="18" charset="0"/>
              </a:rPr>
              <a:t>Verteilt Aufgaben in eurer Gruppe:</a:t>
            </a:r>
          </a:p>
          <a:p>
            <a:pPr marL="176213" indent="-176213">
              <a:lnSpc>
                <a:spcPct val="107000"/>
              </a:lnSpc>
              <a:spcAft>
                <a:spcPts val="800"/>
              </a:spcAft>
              <a:buClr>
                <a:schemeClr val="accent4"/>
              </a:buClr>
              <a:buSzPct val="100000"/>
              <a:buFont typeface="Arial" panose="020B0604020202020204" pitchFamily="34" charset="0"/>
              <a:buChar char="•"/>
              <a:tabLst>
                <a:tab pos="457200" algn="l"/>
              </a:tabLst>
            </a:pPr>
            <a:r>
              <a:rPr lang="de-DE" sz="1000" dirty="0">
                <a:solidFill>
                  <a:schemeClr val="tx1"/>
                </a:solidFill>
                <a:latin typeface="Inria Sans" pitchFamily="2" charset="0"/>
                <a:cs typeface="Times New Roman" panose="02020603050405020304" pitchFamily="18" charset="0"/>
              </a:rPr>
              <a:t>Sprecher*in (kontaktiert Schulleitung/Kantine)</a:t>
            </a:r>
          </a:p>
          <a:p>
            <a:pPr marL="176213" indent="-176213">
              <a:lnSpc>
                <a:spcPct val="107000"/>
              </a:lnSpc>
              <a:spcAft>
                <a:spcPts val="800"/>
              </a:spcAft>
              <a:buClr>
                <a:schemeClr val="accent4"/>
              </a:buClr>
              <a:buSzPct val="100000"/>
              <a:buFont typeface="Arial" panose="020B0604020202020204" pitchFamily="34" charset="0"/>
              <a:buChar char="•"/>
              <a:tabLst>
                <a:tab pos="457200" algn="l"/>
              </a:tabLst>
            </a:pPr>
            <a:r>
              <a:rPr lang="de-DE" sz="1000" dirty="0">
                <a:solidFill>
                  <a:schemeClr val="tx1"/>
                </a:solidFill>
                <a:latin typeface="Inria Sans" pitchFamily="2" charset="0"/>
                <a:cs typeface="Times New Roman" panose="02020603050405020304" pitchFamily="18" charset="0"/>
              </a:rPr>
              <a:t>Recherche (sammelt Fakten)</a:t>
            </a:r>
          </a:p>
          <a:p>
            <a:pPr marL="176213" indent="-176213">
              <a:lnSpc>
                <a:spcPct val="107000"/>
              </a:lnSpc>
              <a:spcAft>
                <a:spcPts val="800"/>
              </a:spcAft>
              <a:buClr>
                <a:schemeClr val="accent4"/>
              </a:buClr>
              <a:buSzPct val="100000"/>
              <a:buFont typeface="Arial" panose="020B0604020202020204" pitchFamily="34" charset="0"/>
              <a:buChar char="•"/>
              <a:tabLst>
                <a:tab pos="457200" algn="l"/>
              </a:tabLst>
            </a:pPr>
            <a:r>
              <a:rPr lang="de-DE" sz="1000" dirty="0">
                <a:solidFill>
                  <a:schemeClr val="tx1"/>
                </a:solidFill>
                <a:latin typeface="Inria Sans" pitchFamily="2" charset="0"/>
                <a:cs typeface="Times New Roman" panose="02020603050405020304" pitchFamily="18" charset="0"/>
              </a:rPr>
              <a:t>Organisator*in </a:t>
            </a:r>
            <a:br>
              <a:rPr lang="de-DE" sz="1000" dirty="0">
                <a:solidFill>
                  <a:schemeClr val="tx1"/>
                </a:solidFill>
                <a:latin typeface="Inria Sans" pitchFamily="2" charset="0"/>
                <a:cs typeface="Times New Roman" panose="02020603050405020304" pitchFamily="18" charset="0"/>
              </a:rPr>
            </a:br>
            <a:r>
              <a:rPr lang="de-DE" sz="1000" dirty="0">
                <a:solidFill>
                  <a:schemeClr val="tx1"/>
                </a:solidFill>
                <a:latin typeface="Inria Sans" pitchFamily="2" charset="0"/>
                <a:cs typeface="Times New Roman" panose="02020603050405020304" pitchFamily="18" charset="0"/>
              </a:rPr>
              <a:t>(plant Termine, Material)</a:t>
            </a:r>
          </a:p>
          <a:p>
            <a:pPr marL="176213" indent="-176213">
              <a:lnSpc>
                <a:spcPct val="107000"/>
              </a:lnSpc>
              <a:spcAft>
                <a:spcPts val="800"/>
              </a:spcAft>
              <a:buClr>
                <a:schemeClr val="accent4"/>
              </a:buClr>
              <a:buSzPct val="100000"/>
              <a:buFont typeface="Arial" panose="020B0604020202020204" pitchFamily="34" charset="0"/>
              <a:buChar char="•"/>
              <a:tabLst>
                <a:tab pos="457200" algn="l"/>
              </a:tabLst>
            </a:pPr>
            <a:r>
              <a:rPr lang="de-DE" sz="1000" dirty="0">
                <a:solidFill>
                  <a:schemeClr val="tx1"/>
                </a:solidFill>
                <a:latin typeface="Inria Sans" pitchFamily="2" charset="0"/>
                <a:cs typeface="Times New Roman" panose="02020603050405020304" pitchFamily="18" charset="0"/>
              </a:rPr>
              <a:t>Werber*in </a:t>
            </a:r>
            <a:br>
              <a:rPr lang="de-DE" sz="1000" dirty="0">
                <a:solidFill>
                  <a:schemeClr val="tx1"/>
                </a:solidFill>
                <a:latin typeface="Inria Sans" pitchFamily="2" charset="0"/>
                <a:cs typeface="Times New Roman" panose="02020603050405020304" pitchFamily="18" charset="0"/>
              </a:rPr>
            </a:br>
            <a:r>
              <a:rPr lang="de-DE" sz="1000" dirty="0">
                <a:solidFill>
                  <a:schemeClr val="tx1"/>
                </a:solidFill>
                <a:latin typeface="Inria Sans" pitchFamily="2" charset="0"/>
                <a:cs typeface="Times New Roman" panose="02020603050405020304" pitchFamily="18" charset="0"/>
              </a:rPr>
              <a:t>(macht Plakate/</a:t>
            </a:r>
            <a:r>
              <a:rPr lang="de-DE" sz="1000" dirty="0" err="1">
                <a:solidFill>
                  <a:schemeClr val="tx1"/>
                </a:solidFill>
                <a:latin typeface="Inria Sans" pitchFamily="2" charset="0"/>
                <a:cs typeface="Times New Roman" panose="02020603050405020304" pitchFamily="18" charset="0"/>
              </a:rPr>
              <a:t>Social</a:t>
            </a:r>
            <a:r>
              <a:rPr lang="de-DE" sz="1000" dirty="0">
                <a:solidFill>
                  <a:schemeClr val="tx1"/>
                </a:solidFill>
                <a:latin typeface="Inria Sans" pitchFamily="2" charset="0"/>
                <a:cs typeface="Times New Roman" panose="02020603050405020304" pitchFamily="18" charset="0"/>
              </a:rPr>
              <a:t>-Media)</a:t>
            </a:r>
          </a:p>
        </p:txBody>
      </p:sp>
      <p:sp>
        <p:nvSpPr>
          <p:cNvPr id="20" name="Rechteck 19">
            <a:extLst>
              <a:ext uri="{FF2B5EF4-FFF2-40B4-BE49-F238E27FC236}">
                <a16:creationId xmlns:a16="http://schemas.microsoft.com/office/drawing/2014/main" id="{15A7694F-6268-F9DC-ABD7-5B7AF86A7E6B}"/>
              </a:ext>
            </a:extLst>
          </p:cNvPr>
          <p:cNvSpPr/>
          <p:nvPr/>
        </p:nvSpPr>
        <p:spPr>
          <a:xfrm>
            <a:off x="5772151" y="8292710"/>
            <a:ext cx="1400686" cy="1487079"/>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algn="ctr">
              <a:lnSpc>
                <a:spcPct val="107000"/>
              </a:lnSpc>
              <a:spcAft>
                <a:spcPts val="800"/>
              </a:spcAft>
            </a:pPr>
            <a:r>
              <a:rPr lang="de-DE" sz="1000" b="1" dirty="0">
                <a:solidFill>
                  <a:schemeClr val="accent1"/>
                </a:solidFill>
                <a:latin typeface="Inria Sans" pitchFamily="2" charset="0"/>
                <a:cs typeface="Times New Roman" panose="02020603050405020304" pitchFamily="18" charset="0"/>
              </a:rPr>
              <a:t>Entwerft ein Logo für eure Idee!</a:t>
            </a:r>
            <a:endParaRPr lang="de-DE" sz="800" b="1" dirty="0">
              <a:solidFill>
                <a:schemeClr val="accent1"/>
              </a:solidFill>
              <a:latin typeface="Inria Sans" pitchFamily="2" charset="0"/>
              <a:cs typeface="Times New Roman" panose="02020603050405020304" pitchFamily="18" charset="0"/>
            </a:endParaRPr>
          </a:p>
        </p:txBody>
      </p:sp>
      <p:graphicFrame>
        <p:nvGraphicFramePr>
          <p:cNvPr id="24" name="Tabelle 23">
            <a:extLst>
              <a:ext uri="{FF2B5EF4-FFF2-40B4-BE49-F238E27FC236}">
                <a16:creationId xmlns:a16="http://schemas.microsoft.com/office/drawing/2014/main" id="{56C3FC65-060C-70C9-F428-9B0F9858345D}"/>
              </a:ext>
            </a:extLst>
          </p:cNvPr>
          <p:cNvGraphicFramePr>
            <a:graphicFrameLocks noGrp="1"/>
          </p:cNvGraphicFramePr>
          <p:nvPr/>
        </p:nvGraphicFramePr>
        <p:xfrm>
          <a:off x="2667000" y="6267663"/>
          <a:ext cx="4505837" cy="1912019"/>
        </p:xfrm>
        <a:graphic>
          <a:graphicData uri="http://schemas.openxmlformats.org/drawingml/2006/table">
            <a:tbl>
              <a:tblPr firstRow="1" firstCol="1" bandRow="1">
                <a:tableStyleId>{5C22544A-7EE6-4342-B048-85BDC9FD1C3A}</a:tableStyleId>
              </a:tblPr>
              <a:tblGrid>
                <a:gridCol w="2176489">
                  <a:extLst>
                    <a:ext uri="{9D8B030D-6E8A-4147-A177-3AD203B41FA5}">
                      <a16:colId xmlns:a16="http://schemas.microsoft.com/office/drawing/2014/main" val="2447052877"/>
                    </a:ext>
                  </a:extLst>
                </a:gridCol>
                <a:gridCol w="2329348">
                  <a:extLst>
                    <a:ext uri="{9D8B030D-6E8A-4147-A177-3AD203B41FA5}">
                      <a16:colId xmlns:a16="http://schemas.microsoft.com/office/drawing/2014/main" val="4210855750"/>
                    </a:ext>
                  </a:extLst>
                </a:gridCol>
              </a:tblGrid>
              <a:tr h="417449">
                <a:tc gridSpan="2">
                  <a:txBody>
                    <a:bodyPr/>
                    <a:lstStyle/>
                    <a:p>
                      <a:pPr>
                        <a:lnSpc>
                          <a:spcPct val="107000"/>
                        </a:lnSpc>
                        <a:spcAft>
                          <a:spcPts val="800"/>
                        </a:spcAft>
                      </a:pPr>
                      <a:r>
                        <a:rPr lang="de-DE" sz="1000" dirty="0">
                          <a:solidFill>
                            <a:schemeClr val="accent1"/>
                          </a:solidFill>
                          <a:latin typeface="Inria Sans" pitchFamily="2" charset="0"/>
                          <a:cs typeface="Times New Roman" panose="02020603050405020304" pitchFamily="18" charset="0"/>
                        </a:rPr>
                        <a:t>Hindernisse und Lösungen: </a:t>
                      </a:r>
                      <a:br>
                        <a:rPr lang="de-DE" sz="1000" dirty="0">
                          <a:solidFill>
                            <a:schemeClr val="accent1"/>
                          </a:solidFill>
                          <a:latin typeface="Inria Sans" pitchFamily="2" charset="0"/>
                          <a:cs typeface="Times New Roman" panose="02020603050405020304" pitchFamily="18" charset="0"/>
                        </a:rPr>
                      </a:br>
                      <a:r>
                        <a:rPr lang="de-DE" sz="1000" dirty="0">
                          <a:solidFill>
                            <a:schemeClr val="accent1"/>
                          </a:solidFill>
                          <a:latin typeface="Inria Sans" pitchFamily="2" charset="0"/>
                          <a:cs typeface="Times New Roman" panose="02020603050405020304" pitchFamily="18" charset="0"/>
                        </a:rPr>
                        <a:t>Überlegt, was schiefgehen könnte und wie ihr es lösen könnt.</a:t>
                      </a: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hMerge="1">
                  <a:txBody>
                    <a:bodyPr/>
                    <a:lstStyle/>
                    <a:p>
                      <a:pPr>
                        <a:lnSpc>
                          <a:spcPct val="107000"/>
                        </a:lnSpc>
                        <a:spcAft>
                          <a:spcPts val="800"/>
                        </a:spcAft>
                      </a:pPr>
                      <a:endParaRPr lang="en-US" sz="11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2613991610"/>
                  </a:ext>
                </a:extLst>
              </a:tr>
              <a:tr h="242223">
                <a:tc>
                  <a:txBody>
                    <a:bodyPr/>
                    <a:lstStyle/>
                    <a:p>
                      <a:pPr>
                        <a:lnSpc>
                          <a:spcPct val="107000"/>
                        </a:lnSpc>
                        <a:spcAft>
                          <a:spcPts val="8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Mögliches Hindernis</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Unsere Lösung</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2779235332"/>
                  </a:ext>
                </a:extLst>
              </a:tr>
              <a:tr h="417449">
                <a:tc>
                  <a:txBody>
                    <a:bodyPr/>
                    <a:lstStyle/>
                    <a:p>
                      <a:pPr>
                        <a:lnSpc>
                          <a:spcPct val="107000"/>
                        </a:lnSpc>
                        <a:spcAft>
                          <a:spcPts val="800"/>
                        </a:spcAft>
                      </a:pPr>
                      <a:r>
                        <a:rPr lang="de-DE" sz="1000" b="0" i="1" dirty="0" err="1">
                          <a:solidFill>
                            <a:schemeClr val="tx1"/>
                          </a:solidFill>
                          <a:effectLst/>
                          <a:latin typeface="Inria Sans" pitchFamily="2" charset="0"/>
                          <a:ea typeface="Calibri" panose="020F0502020204030204" pitchFamily="34" charset="0"/>
                          <a:cs typeface="Times New Roman" panose="02020603050405020304" pitchFamily="18" charset="0"/>
                        </a:rPr>
                        <a:t>Bsp</a:t>
                      </a:r>
                      <a:r>
                        <a:rPr lang="de-DE" sz="1000" b="0" i="1" dirty="0">
                          <a:solidFill>
                            <a:schemeClr val="tx1"/>
                          </a:solidFill>
                          <a:effectLst/>
                          <a:latin typeface="Inria Sans" pitchFamily="2" charset="0"/>
                          <a:ea typeface="Calibri" panose="020F0502020204030204" pitchFamily="34" charset="0"/>
                          <a:cs typeface="Times New Roman" panose="02020603050405020304" pitchFamily="18" charset="0"/>
                        </a:rPr>
                        <a:t>.:„Die Kantine will nicht mitmachen.“</a:t>
                      </a:r>
                      <a:endParaRPr lang="en-US" sz="10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i="1" dirty="0">
                          <a:solidFill>
                            <a:schemeClr val="tx1"/>
                          </a:solidFill>
                          <a:effectLst/>
                          <a:latin typeface="Inria Sans" pitchFamily="2" charset="0"/>
                          <a:ea typeface="Calibri" panose="020F0502020204030204" pitchFamily="34" charset="0"/>
                          <a:cs typeface="Times New Roman" panose="02020603050405020304" pitchFamily="18" charset="0"/>
                        </a:rPr>
                        <a:t>„Wir machen eine Umfrage: ‚Würdet ihr vegetarisch essen?‘“</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3436292682"/>
                  </a:ext>
                </a:extLst>
              </a:tr>
              <a:tr h="417449">
                <a:tc>
                  <a:txBody>
                    <a:bodyPr/>
                    <a:lstStyle/>
                    <a:p>
                      <a:pPr>
                        <a:lnSpc>
                          <a:spcPct val="107000"/>
                        </a:lnSpc>
                      </a:pPr>
                      <a:endParaRPr lang="en-US" sz="1000" dirty="0">
                        <a:solidFill>
                          <a:schemeClr val="tx1"/>
                        </a:solidFill>
                        <a:effectLst/>
                        <a:latin typeface="Inria Sans" pitchFamily="2"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dirty="0">
                          <a:solidFill>
                            <a:schemeClr val="tx1"/>
                          </a:solidFill>
                          <a:effectLst/>
                          <a:latin typeface="Inria Sans" pitchFamily="2" charset="0"/>
                          <a:ea typeface="Calibri" panose="020F0502020204030204" pitchFamily="34" charset="0"/>
                          <a:cs typeface="Times New Roman" panose="02020603050405020304" pitchFamily="18" charset="0"/>
                        </a:rPr>
                        <a:t> </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722580323"/>
                  </a:ext>
                </a:extLst>
              </a:tr>
              <a:tr h="417449">
                <a:tc>
                  <a:txBody>
                    <a:bodyPr/>
                    <a:lstStyle/>
                    <a:p>
                      <a:pPr>
                        <a:lnSpc>
                          <a:spcPct val="107000"/>
                        </a:lnSpc>
                        <a:spcAft>
                          <a:spcPts val="800"/>
                        </a:spcAft>
                      </a:pPr>
                      <a:r>
                        <a:rPr lang="de-DE" sz="1000" dirty="0">
                          <a:effectLst/>
                          <a:latin typeface="Inria Sans" pitchFamily="2" charset="0"/>
                          <a:ea typeface="Calibri" panose="020F0502020204030204" pitchFamily="34" charset="0"/>
                          <a:cs typeface="Times New Roman" panose="02020603050405020304" pitchFamily="18" charset="0"/>
                        </a:rPr>
                        <a:t> </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pPr>
                      <a:endParaRPr lang="en-US" sz="1000" dirty="0">
                        <a:effectLst/>
                        <a:latin typeface="Inria Sans" pitchFamily="2"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825003370"/>
                  </a:ext>
                </a:extLst>
              </a:tr>
            </a:tbl>
          </a:graphicData>
        </a:graphic>
      </p:graphicFrame>
      <p:graphicFrame>
        <p:nvGraphicFramePr>
          <p:cNvPr id="25" name="Tabelle 24">
            <a:extLst>
              <a:ext uri="{FF2B5EF4-FFF2-40B4-BE49-F238E27FC236}">
                <a16:creationId xmlns:a16="http://schemas.microsoft.com/office/drawing/2014/main" id="{10379BDE-D357-564F-6D63-755484F85F28}"/>
              </a:ext>
            </a:extLst>
          </p:cNvPr>
          <p:cNvGraphicFramePr>
            <a:graphicFrameLocks noGrp="1"/>
          </p:cNvGraphicFramePr>
          <p:nvPr/>
        </p:nvGraphicFramePr>
        <p:xfrm>
          <a:off x="387861" y="8292710"/>
          <a:ext cx="2450588" cy="1487080"/>
        </p:xfrm>
        <a:graphic>
          <a:graphicData uri="http://schemas.openxmlformats.org/drawingml/2006/table">
            <a:tbl>
              <a:tblPr firstRow="1" firstCol="1" bandRow="1">
                <a:tableStyleId>{5C22544A-7EE6-4342-B048-85BDC9FD1C3A}</a:tableStyleId>
              </a:tblPr>
              <a:tblGrid>
                <a:gridCol w="780326">
                  <a:extLst>
                    <a:ext uri="{9D8B030D-6E8A-4147-A177-3AD203B41FA5}">
                      <a16:colId xmlns:a16="http://schemas.microsoft.com/office/drawing/2014/main" val="2447052877"/>
                    </a:ext>
                  </a:extLst>
                </a:gridCol>
                <a:gridCol w="835131">
                  <a:extLst>
                    <a:ext uri="{9D8B030D-6E8A-4147-A177-3AD203B41FA5}">
                      <a16:colId xmlns:a16="http://schemas.microsoft.com/office/drawing/2014/main" val="4210855750"/>
                    </a:ext>
                  </a:extLst>
                </a:gridCol>
                <a:gridCol w="835131">
                  <a:extLst>
                    <a:ext uri="{9D8B030D-6E8A-4147-A177-3AD203B41FA5}">
                      <a16:colId xmlns:a16="http://schemas.microsoft.com/office/drawing/2014/main" val="3743738118"/>
                    </a:ext>
                  </a:extLst>
                </a:gridCol>
              </a:tblGrid>
              <a:tr h="208358">
                <a:tc gridSpan="3">
                  <a:txBody>
                    <a:bodyPr/>
                    <a:lstStyle/>
                    <a:p>
                      <a:pPr>
                        <a:lnSpc>
                          <a:spcPct val="107000"/>
                        </a:lnSpc>
                        <a:spcAft>
                          <a:spcPts val="800"/>
                        </a:spcAft>
                      </a:pPr>
                      <a:r>
                        <a:rPr lang="de-DE" sz="1000" dirty="0">
                          <a:solidFill>
                            <a:schemeClr val="accent1"/>
                          </a:solidFill>
                          <a:latin typeface="Inria Sans" pitchFamily="2" charset="0"/>
                          <a:cs typeface="Times New Roman" panose="02020603050405020304" pitchFamily="18" charset="0"/>
                        </a:rPr>
                        <a:t>Erstellt eine To-Do-Liste.</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hMerge="1">
                  <a:txBody>
                    <a:bodyPr/>
                    <a:lstStyle/>
                    <a:p>
                      <a:pPr>
                        <a:lnSpc>
                          <a:spcPct val="107000"/>
                        </a:lnSpc>
                        <a:spcAft>
                          <a:spcPts val="800"/>
                        </a:spcAft>
                      </a:pPr>
                      <a:endParaRPr lang="en-US" sz="11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hMerge="1">
                  <a:txBody>
                    <a:bodyPr/>
                    <a:lstStyle/>
                    <a:p>
                      <a:pPr>
                        <a:lnSpc>
                          <a:spcPct val="107000"/>
                        </a:lnSpc>
                        <a:spcAft>
                          <a:spcPts val="800"/>
                        </a:spcAft>
                      </a:pPr>
                      <a:endParaRPr lang="de-DE" sz="1000" dirty="0">
                        <a:solidFill>
                          <a:schemeClr val="accent1"/>
                        </a:solidFill>
                        <a:latin typeface="Inria Sans" pitchFamily="2"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2613991610"/>
                  </a:ext>
                </a:extLst>
              </a:tr>
              <a:tr h="208358">
                <a:tc>
                  <a:txBody>
                    <a:bodyPr/>
                    <a:lstStyle/>
                    <a:p>
                      <a:pPr>
                        <a:lnSpc>
                          <a:spcPct val="107000"/>
                        </a:lnSpc>
                        <a:spcAft>
                          <a:spcPts val="800"/>
                        </a:spcAft>
                      </a:pPr>
                      <a:r>
                        <a:rPr lang="de-DE" sz="1000" dirty="0">
                          <a:solidFill>
                            <a:schemeClr val="tx1"/>
                          </a:solidFill>
                          <a:effectLst/>
                          <a:latin typeface="Inria Sans" pitchFamily="2" charset="0"/>
                          <a:ea typeface="Calibri" panose="020F0502020204030204" pitchFamily="34" charset="0"/>
                          <a:cs typeface="Times New Roman" panose="02020603050405020304" pitchFamily="18" charset="0"/>
                        </a:rPr>
                        <a:t>Wer</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Macht was</a:t>
                      </a:r>
                      <a:endParaRPr lang="en-US" sz="10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Bis wann?</a:t>
                      </a:r>
                      <a:endParaRPr lang="en-US" sz="1000" b="1"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2779235332"/>
                  </a:ext>
                </a:extLst>
              </a:tr>
              <a:tr h="208358">
                <a:tc>
                  <a:txBody>
                    <a:bodyPr/>
                    <a:lstStyle/>
                    <a:p>
                      <a:pPr>
                        <a:lnSpc>
                          <a:spcPct val="107000"/>
                        </a:lnSpc>
                        <a:spcAft>
                          <a:spcPts val="800"/>
                        </a:spcAft>
                      </a:pPr>
                      <a:endParaRPr lang="en-US" sz="10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3436292682"/>
                  </a:ext>
                </a:extLst>
              </a:tr>
              <a:tr h="208358">
                <a:tc>
                  <a:txBody>
                    <a:bodyPr/>
                    <a:lstStyle/>
                    <a:p>
                      <a:pPr>
                        <a:lnSpc>
                          <a:spcPct val="107000"/>
                        </a:lnSpc>
                      </a:pPr>
                      <a:endParaRPr lang="en-US" sz="1000" dirty="0">
                        <a:solidFill>
                          <a:schemeClr val="tx1"/>
                        </a:solidFill>
                        <a:effectLst/>
                        <a:latin typeface="Inria Sans" pitchFamily="2"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dirty="0">
                          <a:solidFill>
                            <a:schemeClr val="tx1"/>
                          </a:solidFill>
                          <a:effectLst/>
                          <a:latin typeface="Inria Sans" pitchFamily="2" charset="0"/>
                          <a:ea typeface="Calibri" panose="020F0502020204030204" pitchFamily="34" charset="0"/>
                          <a:cs typeface="Times New Roman" panose="02020603050405020304" pitchFamily="18" charset="0"/>
                        </a:rPr>
                        <a:t> </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722580323"/>
                  </a:ext>
                </a:extLst>
              </a:tr>
              <a:tr h="208358">
                <a:tc>
                  <a:txBody>
                    <a:bodyPr/>
                    <a:lstStyle/>
                    <a:p>
                      <a:pPr>
                        <a:lnSpc>
                          <a:spcPct val="107000"/>
                        </a:lnSpc>
                        <a:spcAft>
                          <a:spcPts val="800"/>
                        </a:spcAft>
                      </a:pPr>
                      <a:r>
                        <a:rPr lang="de-DE" sz="1000" dirty="0">
                          <a:effectLst/>
                          <a:latin typeface="Inria Sans" pitchFamily="2" charset="0"/>
                          <a:ea typeface="Calibri" panose="020F0502020204030204" pitchFamily="34" charset="0"/>
                          <a:cs typeface="Times New Roman" panose="02020603050405020304" pitchFamily="18" charset="0"/>
                        </a:rPr>
                        <a:t> </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pPr>
                      <a:endParaRPr lang="en-US" sz="1000" dirty="0">
                        <a:effectLst/>
                        <a:latin typeface="Inria Sans" pitchFamily="2"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pPr>
                      <a:endParaRPr lang="en-US" sz="1000" dirty="0">
                        <a:effectLst/>
                        <a:latin typeface="Inria Sans" pitchFamily="2"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825003370"/>
                  </a:ext>
                </a:extLst>
              </a:tr>
            </a:tbl>
          </a:graphicData>
        </a:graphic>
      </p:graphicFrame>
      <p:graphicFrame>
        <p:nvGraphicFramePr>
          <p:cNvPr id="26" name="Tabelle 25">
            <a:extLst>
              <a:ext uri="{FF2B5EF4-FFF2-40B4-BE49-F238E27FC236}">
                <a16:creationId xmlns:a16="http://schemas.microsoft.com/office/drawing/2014/main" id="{154ECA8A-B662-E2F1-477A-C6FB5D682AC5}"/>
              </a:ext>
            </a:extLst>
          </p:cNvPr>
          <p:cNvGraphicFramePr>
            <a:graphicFrameLocks noGrp="1"/>
          </p:cNvGraphicFramePr>
          <p:nvPr/>
        </p:nvGraphicFramePr>
        <p:xfrm>
          <a:off x="2969136" y="8292710"/>
          <a:ext cx="2669664" cy="1487080"/>
        </p:xfrm>
        <a:graphic>
          <a:graphicData uri="http://schemas.openxmlformats.org/drawingml/2006/table">
            <a:tbl>
              <a:tblPr firstRow="1" firstCol="1" bandRow="1">
                <a:tableStyleId>{5C22544A-7EE6-4342-B048-85BDC9FD1C3A}</a:tableStyleId>
              </a:tblPr>
              <a:tblGrid>
                <a:gridCol w="1289547">
                  <a:extLst>
                    <a:ext uri="{9D8B030D-6E8A-4147-A177-3AD203B41FA5}">
                      <a16:colId xmlns:a16="http://schemas.microsoft.com/office/drawing/2014/main" val="2447052877"/>
                    </a:ext>
                  </a:extLst>
                </a:gridCol>
                <a:gridCol w="1380117">
                  <a:extLst>
                    <a:ext uri="{9D8B030D-6E8A-4147-A177-3AD203B41FA5}">
                      <a16:colId xmlns:a16="http://schemas.microsoft.com/office/drawing/2014/main" val="4210855750"/>
                    </a:ext>
                  </a:extLst>
                </a:gridCol>
              </a:tblGrid>
              <a:tr h="477479">
                <a:tc gridSpan="2">
                  <a:txBody>
                    <a:bodyPr/>
                    <a:lstStyle/>
                    <a:p>
                      <a:pPr>
                        <a:lnSpc>
                          <a:spcPct val="107000"/>
                        </a:lnSpc>
                        <a:spcAft>
                          <a:spcPts val="800"/>
                        </a:spcAft>
                      </a:pPr>
                      <a:r>
                        <a:rPr lang="de-DE" sz="1000" dirty="0">
                          <a:solidFill>
                            <a:schemeClr val="accent1"/>
                          </a:solidFill>
                          <a:latin typeface="Inria Sans" pitchFamily="2" charset="0"/>
                          <a:cs typeface="Times New Roman" panose="02020603050405020304" pitchFamily="18" charset="0"/>
                        </a:rPr>
                        <a:t>Sammelt eure Argumente: </a:t>
                      </a:r>
                      <a:br>
                        <a:rPr lang="de-DE" sz="1000" dirty="0">
                          <a:solidFill>
                            <a:schemeClr val="accent1"/>
                          </a:solidFill>
                          <a:latin typeface="Inria Sans" pitchFamily="2" charset="0"/>
                          <a:cs typeface="Times New Roman" panose="02020603050405020304" pitchFamily="18" charset="0"/>
                        </a:rPr>
                      </a:br>
                      <a:r>
                        <a:rPr lang="de-DE" sz="1000" dirty="0">
                          <a:solidFill>
                            <a:schemeClr val="accent1"/>
                          </a:solidFill>
                          <a:latin typeface="Inria Sans" pitchFamily="2" charset="0"/>
                          <a:cs typeface="Times New Roman" panose="02020603050405020304" pitchFamily="18" charset="0"/>
                        </a:rPr>
                        <a:t>Warum ist eure Idee gut und sinnvoll?</a:t>
                      </a: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hMerge="1">
                  <a:txBody>
                    <a:bodyPr/>
                    <a:lstStyle/>
                    <a:p>
                      <a:pPr>
                        <a:lnSpc>
                          <a:spcPct val="107000"/>
                        </a:lnSpc>
                        <a:spcAft>
                          <a:spcPts val="800"/>
                        </a:spcAft>
                      </a:pPr>
                      <a:endParaRPr lang="en-US" sz="11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2613991610"/>
                  </a:ext>
                </a:extLst>
              </a:tr>
              <a:tr h="308393">
                <a:tc>
                  <a:txBody>
                    <a:bodyPr/>
                    <a:lstStyle/>
                    <a:p>
                      <a:pPr>
                        <a:lnSpc>
                          <a:spcPct val="107000"/>
                        </a:lnSpc>
                        <a:spcAft>
                          <a:spcPts val="8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Für wen ist es gut?</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spcAft>
                          <a:spcPts val="800"/>
                        </a:spcAft>
                      </a:pPr>
                      <a:r>
                        <a:rPr lang="de-DE" sz="1000" b="1" dirty="0">
                          <a:solidFill>
                            <a:schemeClr val="tx1"/>
                          </a:solidFill>
                          <a:effectLst/>
                          <a:latin typeface="Inria Sans" pitchFamily="2" charset="0"/>
                          <a:ea typeface="Calibri" panose="020F0502020204030204" pitchFamily="34" charset="0"/>
                          <a:cs typeface="Times New Roman" panose="02020603050405020304" pitchFamily="18" charset="0"/>
                        </a:rPr>
                        <a:t>Warum?</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72000" marB="72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2779235332"/>
                  </a:ext>
                </a:extLst>
              </a:tr>
              <a:tr h="233736">
                <a:tc>
                  <a:txBody>
                    <a:bodyPr/>
                    <a:lstStyle/>
                    <a:p>
                      <a:pPr>
                        <a:lnSpc>
                          <a:spcPct val="107000"/>
                        </a:lnSpc>
                        <a:spcAft>
                          <a:spcPts val="80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Schule</a:t>
                      </a:r>
                      <a:endParaRPr lang="en-US" sz="10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pPr>
                      <a:endParaRPr lang="en-US" sz="1000" dirty="0">
                        <a:solidFill>
                          <a:schemeClr val="tx1"/>
                        </a:solidFill>
                        <a:effectLst/>
                        <a:latin typeface="Inria Sans" pitchFamily="2"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3436292682"/>
                  </a:ext>
                </a:extLst>
              </a:tr>
              <a:tr h="233736">
                <a:tc>
                  <a:txBody>
                    <a:bodyPr/>
                    <a:lstStyle/>
                    <a:p>
                      <a:pPr>
                        <a:lnSpc>
                          <a:spcPct val="107000"/>
                        </a:lnSpc>
                        <a:spcAft>
                          <a:spcPts val="80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Schüler*innen</a:t>
                      </a:r>
                      <a:endParaRPr lang="en-US" sz="10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pPr>
                      <a:endParaRPr lang="en-US" sz="1000" dirty="0">
                        <a:solidFill>
                          <a:schemeClr val="tx1"/>
                        </a:solidFill>
                        <a:effectLst/>
                        <a:latin typeface="Inria Sans" pitchFamily="2"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722580323"/>
                  </a:ext>
                </a:extLst>
              </a:tr>
              <a:tr h="233736">
                <a:tc>
                  <a:txBody>
                    <a:bodyPr/>
                    <a:lstStyle/>
                    <a:p>
                      <a:pPr>
                        <a:lnSpc>
                          <a:spcPct val="107000"/>
                        </a:lnSpc>
                        <a:spcAft>
                          <a:spcPts val="800"/>
                        </a:spcAft>
                      </a:pPr>
                      <a:r>
                        <a:rPr lang="de-DE" sz="1000" b="0" dirty="0">
                          <a:solidFill>
                            <a:schemeClr val="tx1"/>
                          </a:solidFill>
                          <a:effectLst/>
                          <a:latin typeface="Inria Sans" pitchFamily="2" charset="0"/>
                          <a:ea typeface="Calibri" panose="020F0502020204030204" pitchFamily="34" charset="0"/>
                          <a:cs typeface="Times New Roman" panose="02020603050405020304" pitchFamily="18" charset="0"/>
                        </a:rPr>
                        <a:t>Umwelt</a:t>
                      </a:r>
                      <a:endParaRPr lang="en-US" sz="1000" b="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tc>
                  <a:txBody>
                    <a:bodyPr/>
                    <a:lstStyle/>
                    <a:p>
                      <a:pPr>
                        <a:lnSpc>
                          <a:spcPct val="107000"/>
                        </a:lnSpc>
                      </a:pPr>
                      <a:endParaRPr lang="en-US" sz="1000" dirty="0">
                        <a:solidFill>
                          <a:schemeClr val="tx1"/>
                        </a:solidFill>
                        <a:effectLst/>
                        <a:latin typeface="Inria Sans" pitchFamily="2" charset="0"/>
                        <a:cs typeface="Times New Roman" panose="02020603050405020304" pitchFamily="18" charset="0"/>
                      </a:endParaRPr>
                    </a:p>
                  </a:txBody>
                  <a:tcPr marL="72000" marR="72000" marT="36000" marB="36000" anchor="ctr">
                    <a:lnL w="9525" cap="flat" cmpd="sng" algn="ctr">
                      <a:solidFill>
                        <a:schemeClr val="accent4"/>
                      </a:solidFill>
                      <a:prstDash val="solid"/>
                      <a:round/>
                      <a:headEnd type="none" w="med" len="med"/>
                      <a:tailEnd type="none" w="med" len="med"/>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825003370"/>
                  </a:ext>
                </a:extLst>
              </a:tr>
            </a:tbl>
          </a:graphicData>
        </a:graphic>
      </p:graphicFrame>
      <p:grpSp>
        <p:nvGrpSpPr>
          <p:cNvPr id="10" name="Gruppieren 9">
            <a:extLst>
              <a:ext uri="{FF2B5EF4-FFF2-40B4-BE49-F238E27FC236}">
                <a16:creationId xmlns:a16="http://schemas.microsoft.com/office/drawing/2014/main" id="{48F995D9-8D82-39F2-832E-7EC336D9B5D2}"/>
              </a:ext>
              <a:ext uri="{C183D7F6-B498-43B3-948B-1728B52AA6E4}">
                <adec:decorative xmlns:adec="http://schemas.microsoft.com/office/drawing/2017/decorative" val="1"/>
              </a:ext>
            </a:extLst>
          </p:cNvPr>
          <p:cNvGrpSpPr/>
          <p:nvPr/>
        </p:nvGrpSpPr>
        <p:grpSpPr>
          <a:xfrm>
            <a:off x="6065519" y="10112362"/>
            <a:ext cx="850351" cy="226591"/>
            <a:chOff x="-3302864" y="2877944"/>
            <a:chExt cx="973023" cy="226591"/>
          </a:xfrm>
        </p:grpSpPr>
        <p:sp>
          <p:nvSpPr>
            <p:cNvPr id="12" name="Rechteck 11">
              <a:extLst>
                <a:ext uri="{FF2B5EF4-FFF2-40B4-BE49-F238E27FC236}">
                  <a16:creationId xmlns:a16="http://schemas.microsoft.com/office/drawing/2014/main" id="{3714AC2C-22EF-95B7-382E-EE3BCF3B8B00}"/>
                </a:ext>
              </a:extLst>
            </p:cNvPr>
            <p:cNvSpPr/>
            <p:nvPr/>
          </p:nvSpPr>
          <p:spPr>
            <a:xfrm>
              <a:off x="-3193774" y="2877944"/>
              <a:ext cx="754850"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Lehrkräfte</a:t>
              </a:r>
              <a:endParaRPr lang="en-US" sz="1000" dirty="0">
                <a:solidFill>
                  <a:schemeClr val="bg1"/>
                </a:solidFill>
                <a:latin typeface="Inria Sans" pitchFamily="2" charset="0"/>
              </a:endParaRPr>
            </a:p>
          </p:txBody>
        </p:sp>
        <p:cxnSp>
          <p:nvCxnSpPr>
            <p:cNvPr id="13" name="Gerader Verbinder 12">
              <a:extLst>
                <a:ext uri="{FF2B5EF4-FFF2-40B4-BE49-F238E27FC236}">
                  <a16:creationId xmlns:a16="http://schemas.microsoft.com/office/drawing/2014/main" id="{A085168D-65D1-0CE0-F5F0-7DBBBD71266D}"/>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14" name="Gerader Verbinder 13">
              <a:extLst>
                <a:ext uri="{FF2B5EF4-FFF2-40B4-BE49-F238E27FC236}">
                  <a16:creationId xmlns:a16="http://schemas.microsoft.com/office/drawing/2014/main" id="{D11E07E7-BC29-3EB9-F5F5-5580499D918A}"/>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spTree>
    <p:extLst>
      <p:ext uri="{BB962C8B-B14F-4D97-AF65-F5344CB8AC3E}">
        <p14:creationId xmlns:p14="http://schemas.microsoft.com/office/powerpoint/2010/main" val="5206753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6ECFDF4-8052-2E6E-8F85-0EA25D95C8CA}"/>
              </a:ext>
            </a:extLst>
          </p:cNvPr>
          <p:cNvSpPr>
            <a:spLocks noGrp="1"/>
          </p:cNvSpPr>
          <p:nvPr>
            <p:ph type="title"/>
          </p:nvPr>
        </p:nvSpPr>
        <p:spPr/>
        <p:txBody>
          <a:bodyPr/>
          <a:lstStyle/>
          <a:p>
            <a:r>
              <a:rPr lang="de-DE" dirty="0"/>
              <a:t>Grafiken</a:t>
            </a:r>
            <a:endParaRPr lang="en-US" dirty="0"/>
          </a:p>
        </p:txBody>
      </p:sp>
      <p:sp>
        <p:nvSpPr>
          <p:cNvPr id="3" name="Fußzeilenplatzhalter 2">
            <a:extLst>
              <a:ext uri="{FF2B5EF4-FFF2-40B4-BE49-F238E27FC236}">
                <a16:creationId xmlns:a16="http://schemas.microsoft.com/office/drawing/2014/main" id="{CDE113A2-F254-E6AB-D827-5C7B61D2AE1E}"/>
              </a:ext>
            </a:extLst>
          </p:cNvPr>
          <p:cNvSpPr>
            <a:spLocks noGrp="1"/>
          </p:cNvSpPr>
          <p:nvPr>
            <p:ph type="ftr" sz="quarter" idx="4294967295"/>
          </p:nvPr>
        </p:nvSpPr>
        <p:spPr>
          <a:xfrm>
            <a:off x="6507163" y="9883775"/>
            <a:ext cx="1052512" cy="455613"/>
          </a:xfrm>
        </p:spPr>
        <p:txBody>
          <a:bodyPr/>
          <a:lstStyle/>
          <a:p>
            <a:fld id="{9302D2D9-6C41-8943-9065-B4377A0BA008}" type="slidenum">
              <a:rPr lang="de-DE" smtClean="0"/>
              <a:pPr/>
              <a:t>48</a:t>
            </a:fld>
            <a:endParaRPr lang="de-DE" dirty="0"/>
          </a:p>
        </p:txBody>
      </p:sp>
    </p:spTree>
    <p:extLst>
      <p:ext uri="{BB962C8B-B14F-4D97-AF65-F5344CB8AC3E}">
        <p14:creationId xmlns:p14="http://schemas.microsoft.com/office/powerpoint/2010/main" val="40734733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Die Grafik zeigt den durchschnittlichen CO2-Fußabdruck pro Person und Jahr in Deutschland. Dieser beträgt 10,4 Tonnen. In der Abbildung wird der Anteil unterschiedlicher Bedürfnisfelder am Fußabdruck abgebildet: Wohnen - 22%, Strom - 5%, Mobilität - 19%, Ernährung - 15%, sonstiger Konsum - 28%, öffentliche Infrastrukturen - 11%.">
            <a:extLst>
              <a:ext uri="{FF2B5EF4-FFF2-40B4-BE49-F238E27FC236}">
                <a16:creationId xmlns:a16="http://schemas.microsoft.com/office/drawing/2014/main" id="{1B94AC18-7395-C833-EF6D-02E06B7ADCB7}"/>
              </a:ext>
            </a:extLst>
          </p:cNvPr>
          <p:cNvPicPr>
            <a:picLocks noChangeAspect="1"/>
          </p:cNvPicPr>
          <p:nvPr/>
        </p:nvPicPr>
        <p:blipFill>
          <a:blip r:embed="rId2"/>
          <a:stretch>
            <a:fillRect/>
          </a:stretch>
        </p:blipFill>
        <p:spPr>
          <a:xfrm rot="16200000">
            <a:off x="-1109664" y="1636607"/>
            <a:ext cx="9779001" cy="7166185"/>
          </a:xfrm>
          <a:prstGeom prst="rect">
            <a:avLst/>
          </a:prstGeom>
        </p:spPr>
      </p:pic>
      <p:sp>
        <p:nvSpPr>
          <p:cNvPr id="4" name="Titel 3">
            <a:extLst>
              <a:ext uri="{FF2B5EF4-FFF2-40B4-BE49-F238E27FC236}">
                <a16:creationId xmlns:a16="http://schemas.microsoft.com/office/drawing/2014/main" id="{4E58D133-ACBD-B3DB-DAA6-CFF14DF3F81F}"/>
              </a:ext>
            </a:extLst>
          </p:cNvPr>
          <p:cNvSpPr>
            <a:spLocks noGrp="1"/>
          </p:cNvSpPr>
          <p:nvPr>
            <p:ph type="title"/>
          </p:nvPr>
        </p:nvSpPr>
        <p:spPr>
          <a:xfrm>
            <a:off x="386837" y="-898419"/>
            <a:ext cx="6786000" cy="898419"/>
          </a:xfrm>
        </p:spPr>
        <p:txBody>
          <a:bodyPr vert="horz" wrap="square" lIns="0" tIns="0" rIns="0" bIns="0" numCol="1" anchor="b" anchorCtr="0" compatLnSpc="1">
            <a:prstTxWarp prst="textNoShape">
              <a:avLst/>
            </a:prstTxWarp>
          </a:bodyPr>
          <a:lstStyle/>
          <a:p>
            <a:r>
              <a:rPr lang="en-GB" dirty="0" err="1"/>
              <a:t>Durchschnittlicher</a:t>
            </a:r>
            <a:r>
              <a:rPr lang="en-GB" dirty="0"/>
              <a:t> CO2-Fußabdruck pro Kopf in Deutschland</a:t>
            </a:r>
          </a:p>
        </p:txBody>
      </p:sp>
    </p:spTree>
    <p:extLst>
      <p:ext uri="{BB962C8B-B14F-4D97-AF65-F5344CB8AC3E}">
        <p14:creationId xmlns:p14="http://schemas.microsoft.com/office/powerpoint/2010/main" val="877982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a:extLst>
              <a:ext uri="{FF2B5EF4-FFF2-40B4-BE49-F238E27FC236}">
                <a16:creationId xmlns:a16="http://schemas.microsoft.com/office/drawing/2014/main" id="{D9536290-805D-92D4-3911-62C87A9E73E7}"/>
              </a:ext>
              <a:ext uri="{C183D7F6-B498-43B3-948B-1728B52AA6E4}">
                <adec:decorative xmlns:adec="http://schemas.microsoft.com/office/drawing/2017/decorative" val="1"/>
              </a:ext>
            </a:extLst>
          </p:cNvPr>
          <p:cNvSpPr/>
          <p:nvPr/>
        </p:nvSpPr>
        <p:spPr>
          <a:xfrm>
            <a:off x="386837" y="1836420"/>
            <a:ext cx="3217423" cy="1051560"/>
          </a:xfrm>
          <a:prstGeom prst="rect">
            <a:avLst/>
          </a:prstGeom>
          <a:solidFill>
            <a:schemeClr val="accent3">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spcAft>
                <a:spcPts val="600"/>
              </a:spcAft>
            </a:pPr>
            <a:endParaRPr lang="de-DE" sz="1200" b="1" dirty="0"/>
          </a:p>
        </p:txBody>
      </p:sp>
      <p:sp>
        <p:nvSpPr>
          <p:cNvPr id="2" name="Titel 1">
            <a:extLst>
              <a:ext uri="{FF2B5EF4-FFF2-40B4-BE49-F238E27FC236}">
                <a16:creationId xmlns:a16="http://schemas.microsoft.com/office/drawing/2014/main" id="{60E5E559-7A41-71D0-7431-82077F467FA5}"/>
              </a:ext>
            </a:extLst>
          </p:cNvPr>
          <p:cNvSpPr>
            <a:spLocks noGrp="1"/>
          </p:cNvSpPr>
          <p:nvPr>
            <p:ph type="title"/>
          </p:nvPr>
        </p:nvSpPr>
        <p:spPr>
          <a:noFill/>
          <a:ln>
            <a:noFill/>
          </a:ln>
        </p:spPr>
        <p:txBody>
          <a:bodyPr vert="horz" wrap="square" lIns="0" tIns="0" rIns="0" bIns="0" numCol="1" anchor="t" anchorCtr="0" compatLnSpc="1">
            <a:prstTxWarp prst="textNoShape">
              <a:avLst/>
            </a:prstTxWarp>
          </a:bodyPr>
          <a:lstStyle/>
          <a:p>
            <a:r>
              <a:rPr lang="en-US" b="1" dirty="0" err="1">
                <a:latin typeface="Inria Sans" pitchFamily="2" charset="0"/>
              </a:rPr>
              <a:t>Didaktisches</a:t>
            </a:r>
            <a:r>
              <a:rPr lang="en-US" b="1" dirty="0">
                <a:latin typeface="Inria Sans" pitchFamily="2" charset="0"/>
              </a:rPr>
              <a:t> </a:t>
            </a:r>
            <a:r>
              <a:rPr lang="en-US" b="1" dirty="0" err="1">
                <a:latin typeface="Inria Sans" pitchFamily="2" charset="0"/>
              </a:rPr>
              <a:t>Konzept</a:t>
            </a:r>
            <a:endParaRPr lang="en-US" b="1" dirty="0">
              <a:latin typeface="Inria Sans" pitchFamily="2" charset="0"/>
            </a:endParaRPr>
          </a:p>
        </p:txBody>
      </p:sp>
      <p:sp>
        <p:nvSpPr>
          <p:cNvPr id="3" name="Fußzeilenplatzhalter 2">
            <a:extLst>
              <a:ext uri="{FF2B5EF4-FFF2-40B4-BE49-F238E27FC236}">
                <a16:creationId xmlns:a16="http://schemas.microsoft.com/office/drawing/2014/main" id="{2DAFE24D-5B2D-CB11-71AE-818865438DA1}"/>
              </a:ext>
            </a:extLst>
          </p:cNvPr>
          <p:cNvSpPr>
            <a:spLocks noGrp="1"/>
          </p:cNvSpPr>
          <p:nvPr>
            <p:ph type="ftr" sz="quarter" idx="10"/>
          </p:nvPr>
        </p:nvSpPr>
        <p:spPr/>
        <p:txBody>
          <a:bodyPr/>
          <a:lstStyle/>
          <a:p>
            <a:fld id="{9302D2D9-6C41-8943-9065-B4377A0BA008}" type="slidenum">
              <a:rPr lang="de-DE" smtClean="0"/>
              <a:pPr/>
              <a:t>5</a:t>
            </a:fld>
            <a:endParaRPr lang="de-DE" dirty="0"/>
          </a:p>
        </p:txBody>
      </p:sp>
      <p:sp>
        <p:nvSpPr>
          <p:cNvPr id="4" name="Textplatzhalter 3">
            <a:extLst>
              <a:ext uri="{FF2B5EF4-FFF2-40B4-BE49-F238E27FC236}">
                <a16:creationId xmlns:a16="http://schemas.microsoft.com/office/drawing/2014/main" id="{88CA33A3-7CB5-DC3F-52CD-C23DAAF439D8}"/>
              </a:ext>
            </a:extLst>
          </p:cNvPr>
          <p:cNvSpPr>
            <a:spLocks noGrp="1"/>
          </p:cNvSpPr>
          <p:nvPr>
            <p:ph type="body" sz="quarter" idx="21"/>
          </p:nvPr>
        </p:nvSpPr>
        <p:spPr/>
        <p:txBody>
          <a:bodyPr numCol="2" spcCol="360000"/>
          <a:lstStyle/>
          <a:p>
            <a:pPr indent="0">
              <a:lnSpc>
                <a:spcPct val="100000"/>
              </a:lnSpc>
              <a:buClr>
                <a:schemeClr val="accent4"/>
              </a:buClr>
            </a:pPr>
            <a:r>
              <a:rPr lang="de-DE" sz="1000" dirty="0">
                <a:latin typeface="Inria Sans" pitchFamily="2" charset="0"/>
              </a:rPr>
              <a:t>Das Material ist modular aufgebaut und bietet unterschiedliche inhaltliche Vertiefungen. Wir empfehlen die Durchführung des Basismoduls, um Grundlagenwissen zu erarbeiten. Grundsätzlich sind alle Module unabhängig voneinander durchführbar.</a:t>
            </a:r>
            <a:br>
              <a:rPr lang="de-DE" sz="1000" dirty="0">
                <a:latin typeface="Inria Sans" pitchFamily="2" charset="0"/>
              </a:rPr>
            </a:br>
            <a:endParaRPr lang="en-US" sz="1000" dirty="0">
              <a:latin typeface="Inria Sans" pitchFamily="2" charset="0"/>
            </a:endParaRPr>
          </a:p>
          <a:p>
            <a:pPr marL="449263" indent="-268288">
              <a:lnSpc>
                <a:spcPct val="100000"/>
              </a:lnSpc>
              <a:buClr>
                <a:schemeClr val="accent4"/>
              </a:buClr>
            </a:pPr>
            <a:r>
              <a:rPr lang="de-DE" sz="1000" b="1" dirty="0">
                <a:solidFill>
                  <a:schemeClr val="accent1"/>
                </a:solidFill>
                <a:latin typeface="Inria Sans" pitchFamily="2" charset="0"/>
              </a:rPr>
              <a:t>M</a:t>
            </a:r>
            <a:r>
              <a:rPr lang="de-DE" sz="1000" dirty="0">
                <a:latin typeface="Inria Sans" pitchFamily="2" charset="0"/>
              </a:rPr>
              <a:t> 	Material für Lehrkräfte, Hintergrundinformationen</a:t>
            </a:r>
            <a:endParaRPr lang="en-US" sz="1000" dirty="0">
              <a:latin typeface="Inria Sans" pitchFamily="2" charset="0"/>
            </a:endParaRPr>
          </a:p>
          <a:p>
            <a:pPr marL="449263" indent="-268288">
              <a:lnSpc>
                <a:spcPct val="100000"/>
              </a:lnSpc>
              <a:buClr>
                <a:schemeClr val="accent4"/>
              </a:buClr>
            </a:pPr>
            <a:r>
              <a:rPr lang="de-DE" sz="1000" b="1" dirty="0">
                <a:solidFill>
                  <a:schemeClr val="accent1"/>
                </a:solidFill>
                <a:latin typeface="Inria Sans" pitchFamily="2" charset="0"/>
              </a:rPr>
              <a:t>AM</a:t>
            </a:r>
            <a:r>
              <a:rPr lang="de-DE" sz="1000" dirty="0">
                <a:latin typeface="Inria Sans" pitchFamily="2" charset="0"/>
              </a:rPr>
              <a:t> 	Material für Schüler*innen</a:t>
            </a:r>
            <a:endParaRPr lang="en-US" sz="1000" dirty="0">
              <a:latin typeface="Inria Sans" pitchFamily="2" charset="0"/>
            </a:endParaRPr>
          </a:p>
          <a:p>
            <a:pPr marL="449263" indent="-268288">
              <a:lnSpc>
                <a:spcPct val="100000"/>
              </a:lnSpc>
              <a:buClr>
                <a:schemeClr val="accent4"/>
              </a:buClr>
            </a:pPr>
            <a:r>
              <a:rPr lang="de-DE" sz="1000" b="1" dirty="0">
                <a:solidFill>
                  <a:schemeClr val="accent1"/>
                </a:solidFill>
                <a:latin typeface="Inria Sans" pitchFamily="2" charset="0"/>
              </a:rPr>
              <a:t>LM</a:t>
            </a:r>
            <a:r>
              <a:rPr lang="de-DE" sz="1000" dirty="0">
                <a:latin typeface="Inria Sans" pitchFamily="2" charset="0"/>
              </a:rPr>
              <a:t> 	Lösungsvorschläge für die Arbeitsaufträge  </a:t>
            </a:r>
            <a:br>
              <a:rPr lang="de-DE" sz="1000" dirty="0">
                <a:latin typeface="Inria Sans" pitchFamily="2" charset="0"/>
              </a:rPr>
            </a:br>
            <a:br>
              <a:rPr lang="de-DE" sz="1000" dirty="0">
                <a:latin typeface="Inria Sans" pitchFamily="2" charset="0"/>
              </a:rPr>
            </a:br>
            <a:endParaRPr lang="en-US" sz="1000" dirty="0">
              <a:latin typeface="Inria Sans" pitchFamily="2" charset="0"/>
            </a:endParaRPr>
          </a:p>
          <a:p>
            <a:pPr indent="0">
              <a:lnSpc>
                <a:spcPct val="100000"/>
              </a:lnSpc>
            </a:pPr>
            <a:r>
              <a:rPr lang="de-DE" b="1" dirty="0">
                <a:solidFill>
                  <a:schemeClr val="accent1"/>
                </a:solidFill>
                <a:latin typeface="Inria Sans" pitchFamily="2" charset="0"/>
              </a:rPr>
              <a:t>Einstieg: </a:t>
            </a:r>
            <a:endParaRPr lang="en-US" b="1" dirty="0">
              <a:solidFill>
                <a:schemeClr val="accent1"/>
              </a:solidFill>
              <a:latin typeface="Inria Sans" pitchFamily="2" charset="0"/>
            </a:endParaRPr>
          </a:p>
          <a:p>
            <a:pPr marL="92075" lvl="0" indent="-92075">
              <a:lnSpc>
                <a:spcPct val="100000"/>
              </a:lnSpc>
              <a:buClr>
                <a:schemeClr val="accent4"/>
              </a:buClr>
              <a:buFont typeface="Arial" panose="020B0604020202020204" pitchFamily="34" charset="0"/>
              <a:buChar char="•"/>
            </a:pPr>
            <a:r>
              <a:rPr lang="de-DE" sz="1000" dirty="0">
                <a:latin typeface="Inria Sans" pitchFamily="2" charset="0"/>
              </a:rPr>
              <a:t>M0 – Einstieg – 10 min.</a:t>
            </a:r>
            <a:br>
              <a:rPr lang="de-DE" sz="1000" dirty="0">
                <a:latin typeface="Inria Sans" pitchFamily="2" charset="0"/>
              </a:rPr>
            </a:br>
            <a:r>
              <a:rPr lang="de-DE" sz="1000" dirty="0">
                <a:latin typeface="Inria Sans" pitchFamily="2" charset="0"/>
                <a:sym typeface="Wingdings" panose="05000000000000000000" pitchFamily="2" charset="2"/>
              </a:rPr>
              <a:t> </a:t>
            </a:r>
            <a:r>
              <a:rPr lang="de-DE" sz="1000" dirty="0">
                <a:latin typeface="Inria Sans" pitchFamily="2" charset="0"/>
              </a:rPr>
              <a:t>Interaktive Methode zur Aktivierung und Erfassen des Vorwissens</a:t>
            </a:r>
            <a:endParaRPr lang="en-US" sz="1000" dirty="0">
              <a:latin typeface="Inria Sans" pitchFamily="2" charset="0"/>
            </a:endParaRPr>
          </a:p>
          <a:p>
            <a:pPr marL="92075" lvl="0" indent="-92075">
              <a:lnSpc>
                <a:spcPct val="100000"/>
              </a:lnSpc>
              <a:buClr>
                <a:schemeClr val="accent4"/>
              </a:buClr>
              <a:buFont typeface="Arial" panose="020B0604020202020204" pitchFamily="34" charset="0"/>
              <a:buChar char="•"/>
            </a:pPr>
            <a:r>
              <a:rPr lang="de-DE" sz="1000" dirty="0">
                <a:latin typeface="Inria Sans" pitchFamily="2" charset="0"/>
              </a:rPr>
              <a:t>M0 – Emissionen und Klimawandel – 15 min.</a:t>
            </a:r>
            <a:br>
              <a:rPr lang="de-DE" sz="1000" dirty="0">
                <a:latin typeface="Inria Sans" pitchFamily="2" charset="0"/>
              </a:rPr>
            </a:br>
            <a:r>
              <a:rPr lang="de-DE" sz="1000" dirty="0">
                <a:latin typeface="Inria Sans" pitchFamily="2" charset="0"/>
                <a:sym typeface="Wingdings" panose="05000000000000000000" pitchFamily="2" charset="2"/>
              </a:rPr>
              <a:t> </a:t>
            </a:r>
            <a:r>
              <a:rPr lang="de-DE" sz="1000" dirty="0">
                <a:latin typeface="Inria Sans" pitchFamily="2" charset="0"/>
              </a:rPr>
              <a:t>Thematischer Einstieg zum Zusammenhang Konsum, Emissionen und Klimawandel</a:t>
            </a:r>
            <a:br>
              <a:rPr lang="de-DE" sz="1000" dirty="0">
                <a:latin typeface="Inria Sans" pitchFamily="2" charset="0"/>
              </a:rPr>
            </a:br>
            <a:endParaRPr lang="en-US" sz="1000" dirty="0">
              <a:latin typeface="Inria Sans" pitchFamily="2" charset="0"/>
            </a:endParaRPr>
          </a:p>
          <a:p>
            <a:pPr indent="0">
              <a:lnSpc>
                <a:spcPct val="100000"/>
              </a:lnSpc>
            </a:pPr>
            <a:r>
              <a:rPr lang="de-DE" b="1" dirty="0">
                <a:solidFill>
                  <a:schemeClr val="accent1"/>
                </a:solidFill>
                <a:latin typeface="Inria Sans" pitchFamily="2" charset="0"/>
              </a:rPr>
              <a:t>Basismodul:</a:t>
            </a:r>
            <a:endParaRPr lang="en-US" b="1" dirty="0">
              <a:solidFill>
                <a:schemeClr val="accent1"/>
              </a:solidFill>
              <a:latin typeface="Inria Sans" pitchFamily="2" charset="0"/>
            </a:endParaRPr>
          </a:p>
          <a:p>
            <a:pPr marL="92075" lvl="0" indent="-92075">
              <a:lnSpc>
                <a:spcPct val="100000"/>
              </a:lnSpc>
              <a:buClr>
                <a:schemeClr val="accent4"/>
              </a:buClr>
              <a:buFont typeface="Arial" panose="020B0604020202020204" pitchFamily="34" charset="0"/>
              <a:buChar char="•"/>
            </a:pPr>
            <a:r>
              <a:rPr lang="de-DE" sz="1000" dirty="0">
                <a:latin typeface="Inria Sans" pitchFamily="2" charset="0"/>
              </a:rPr>
              <a:t>M1 – Einstieg – 15 min.</a:t>
            </a:r>
            <a:br>
              <a:rPr lang="de-DE" sz="1000" dirty="0">
                <a:latin typeface="Inria Sans" pitchFamily="2" charset="0"/>
              </a:rPr>
            </a:br>
            <a:r>
              <a:rPr lang="de-DE" sz="1000" dirty="0">
                <a:latin typeface="Inria Sans" pitchFamily="2" charset="0"/>
                <a:sym typeface="Wingdings" panose="05000000000000000000" pitchFamily="2" charset="2"/>
              </a:rPr>
              <a:t> </a:t>
            </a:r>
            <a:r>
              <a:rPr lang="de-DE" sz="1000" dirty="0">
                <a:latin typeface="Inria Sans" pitchFamily="2" charset="0"/>
              </a:rPr>
              <a:t>Interaktive Methode zur Aktivierung und Erfassen des Vorwissens</a:t>
            </a:r>
            <a:endParaRPr lang="en-US" sz="1000" dirty="0">
              <a:latin typeface="Inria Sans" pitchFamily="2" charset="0"/>
            </a:endParaRPr>
          </a:p>
          <a:p>
            <a:pPr marL="92075" lvl="0" indent="-92075">
              <a:lnSpc>
                <a:spcPct val="100000"/>
              </a:lnSpc>
              <a:buClr>
                <a:schemeClr val="accent4"/>
              </a:buClr>
              <a:buFont typeface="Arial" panose="020B0604020202020204" pitchFamily="34" charset="0"/>
              <a:buChar char="•"/>
            </a:pPr>
            <a:r>
              <a:rPr lang="de-DE" sz="1000" dirty="0">
                <a:latin typeface="Inria Sans" pitchFamily="2" charset="0"/>
              </a:rPr>
              <a:t>M1 – Nachhaltigen Konsum verstehen: Fußabdruck, </a:t>
            </a:r>
            <a:br>
              <a:rPr lang="de-DE" sz="1000" dirty="0">
                <a:latin typeface="Inria Sans" pitchFamily="2" charset="0"/>
              </a:rPr>
            </a:br>
            <a:r>
              <a:rPr lang="de-DE" sz="1000" dirty="0">
                <a:latin typeface="Inria Sans" pitchFamily="2" charset="0"/>
              </a:rPr>
              <a:t>Big Points, Handabdruck – 30 min.</a:t>
            </a:r>
            <a:br>
              <a:rPr lang="en-US" sz="1000" dirty="0">
                <a:latin typeface="Inria Sans" pitchFamily="2" charset="0"/>
              </a:rPr>
            </a:br>
            <a:endParaRPr lang="en-US" sz="1000" dirty="0">
              <a:latin typeface="Inria Sans" pitchFamily="2" charset="0"/>
            </a:endParaRPr>
          </a:p>
          <a:p>
            <a:pPr indent="0">
              <a:lnSpc>
                <a:spcPct val="100000"/>
              </a:lnSpc>
            </a:pPr>
            <a:r>
              <a:rPr lang="de-DE" b="1" dirty="0">
                <a:solidFill>
                  <a:schemeClr val="accent1"/>
                </a:solidFill>
                <a:latin typeface="Inria Sans" pitchFamily="2" charset="0"/>
              </a:rPr>
              <a:t>Vertiefungen:</a:t>
            </a:r>
            <a:endParaRPr lang="en-US" b="1" dirty="0">
              <a:solidFill>
                <a:schemeClr val="accent1"/>
              </a:solidFill>
              <a:latin typeface="Inria Sans" pitchFamily="2" charset="0"/>
            </a:endParaRPr>
          </a:p>
          <a:p>
            <a:pPr marL="92075" lvl="0" indent="-92075">
              <a:lnSpc>
                <a:spcPct val="100000"/>
              </a:lnSpc>
              <a:buClr>
                <a:schemeClr val="accent4"/>
              </a:buClr>
              <a:buFont typeface="Arial" panose="020B0604020202020204" pitchFamily="34" charset="0"/>
              <a:buChar char="•"/>
            </a:pPr>
            <a:r>
              <a:rPr lang="de-DE" sz="1000" dirty="0">
                <a:latin typeface="Inria Sans" pitchFamily="2" charset="0"/>
              </a:rPr>
              <a:t>M2 – Nachhaltigen Konsum fördern: Politische Instrumente anwenden – 135 min.</a:t>
            </a:r>
            <a:endParaRPr lang="en-US" sz="1000" dirty="0">
              <a:latin typeface="Inria Sans" pitchFamily="2" charset="0"/>
            </a:endParaRPr>
          </a:p>
          <a:p>
            <a:pPr marL="92075" lvl="0" indent="-92075">
              <a:lnSpc>
                <a:spcPct val="100000"/>
              </a:lnSpc>
              <a:buClr>
                <a:schemeClr val="accent4"/>
              </a:buClr>
              <a:buFont typeface="Arial" panose="020B0604020202020204" pitchFamily="34" charset="0"/>
              <a:buChar char="•"/>
            </a:pPr>
            <a:r>
              <a:rPr lang="de-DE" sz="1000" dirty="0">
                <a:latin typeface="Inria Sans" pitchFamily="2" charset="0"/>
              </a:rPr>
              <a:t>M3 – Je wohlhabender, desto …: Auch Emissionen sind ungleich verteilt – 45 min.</a:t>
            </a:r>
            <a:endParaRPr lang="en-US" sz="1000" dirty="0">
              <a:latin typeface="Inria Sans" pitchFamily="2" charset="0"/>
            </a:endParaRPr>
          </a:p>
          <a:p>
            <a:pPr marL="92075" lvl="0" indent="-92075">
              <a:lnSpc>
                <a:spcPct val="100000"/>
              </a:lnSpc>
              <a:buClr>
                <a:schemeClr val="accent4"/>
              </a:buClr>
              <a:buFont typeface="Arial" panose="020B0604020202020204" pitchFamily="34" charset="0"/>
              <a:buChar char="•"/>
            </a:pPr>
            <a:r>
              <a:rPr lang="de-DE" sz="1000" dirty="0">
                <a:latin typeface="Inria Sans" pitchFamily="2" charset="0"/>
              </a:rPr>
              <a:t>M4 – Vom Fußabdruck zum Handabdruck: Unsere Schule aktiv nachhaltig gestalten – 90 – 135 min. </a:t>
            </a:r>
            <a:endParaRPr lang="en-US" sz="1000" dirty="0">
              <a:latin typeface="Inria Sans" pitchFamily="2" charset="0"/>
            </a:endParaRPr>
          </a:p>
          <a:p>
            <a:pPr marL="85725" indent="-85725">
              <a:lnSpc>
                <a:spcPct val="100000"/>
              </a:lnSpc>
              <a:buClr>
                <a:schemeClr val="accent4"/>
              </a:buClr>
              <a:buFont typeface="Arial" panose="020B0604020202020204" pitchFamily="34" charset="0"/>
              <a:buChar char="•"/>
            </a:pPr>
            <a:endParaRPr lang="en-US" sz="1000" dirty="0">
              <a:latin typeface="Inria Sans" pitchFamily="2" charset="0"/>
            </a:endParaRPr>
          </a:p>
          <a:p>
            <a:pPr indent="0">
              <a:lnSpc>
                <a:spcPct val="100000"/>
              </a:lnSpc>
              <a:buClr>
                <a:schemeClr val="accent4"/>
              </a:buClr>
            </a:pPr>
            <a:r>
              <a:rPr lang="de-DE" sz="1000" b="1" dirty="0">
                <a:latin typeface="Inria Sans" pitchFamily="2" charset="0"/>
              </a:rPr>
              <a:t>Differenzierung: </a:t>
            </a:r>
          </a:p>
          <a:p>
            <a:pPr marL="85725" indent="-85725">
              <a:lnSpc>
                <a:spcPct val="100000"/>
              </a:lnSpc>
              <a:buClr>
                <a:schemeClr val="accent4"/>
              </a:buClr>
              <a:buFont typeface="Arial" panose="020B0604020202020204" pitchFamily="34" charset="0"/>
              <a:buChar char="•"/>
            </a:pPr>
            <a:r>
              <a:rPr lang="de-DE" sz="1000" dirty="0">
                <a:latin typeface="Inria Sans" pitchFamily="2" charset="0"/>
              </a:rPr>
              <a:t>Das Basismodul ist gut zu bewältigen und bietet einen spielerischen Zugang zu den Themen. </a:t>
            </a:r>
          </a:p>
          <a:p>
            <a:pPr marL="85725" indent="-85725">
              <a:lnSpc>
                <a:spcPct val="100000"/>
              </a:lnSpc>
              <a:buClr>
                <a:schemeClr val="accent4"/>
              </a:buClr>
              <a:buFont typeface="Arial" panose="020B0604020202020204" pitchFamily="34" charset="0"/>
              <a:buChar char="•"/>
            </a:pPr>
            <a:r>
              <a:rPr lang="de-DE" sz="1000" dirty="0">
                <a:latin typeface="Inria Sans" pitchFamily="2" charset="0"/>
              </a:rPr>
              <a:t>M2 und M3 sind anspruchsvolle Themen. Für M2 ist eine Differenzierung, eine einfachere Variante, verfügbar </a:t>
            </a:r>
            <a:br>
              <a:rPr lang="de-DE" sz="1000" dirty="0">
                <a:latin typeface="Inria Sans" pitchFamily="2" charset="0"/>
              </a:rPr>
            </a:br>
            <a:r>
              <a:rPr lang="de-DE" sz="1000" dirty="0">
                <a:latin typeface="Inria Sans" pitchFamily="2" charset="0"/>
              </a:rPr>
              <a:t>(S. 30 &amp; 31). </a:t>
            </a:r>
          </a:p>
          <a:p>
            <a:pPr marL="85725" indent="-85725">
              <a:lnSpc>
                <a:spcPct val="100000"/>
              </a:lnSpc>
              <a:buClr>
                <a:schemeClr val="accent4"/>
              </a:buClr>
              <a:buFont typeface="Arial" panose="020B0604020202020204" pitchFamily="34" charset="0"/>
              <a:buChar char="•"/>
            </a:pPr>
            <a:r>
              <a:rPr lang="de-DE" sz="1000" dirty="0">
                <a:latin typeface="Inria Sans" pitchFamily="2" charset="0"/>
              </a:rPr>
              <a:t>M4 ist praxisorientiert und kann durch gemischte Gruppen, die unterschiedliche Lernniveaus abdecken, gut umgesetzt werden.</a:t>
            </a:r>
            <a:endParaRPr lang="en-US" sz="1000" dirty="0">
              <a:latin typeface="Inria Sans" pitchFamily="2" charset="0"/>
            </a:endParaRPr>
          </a:p>
          <a:p>
            <a:pPr lvl="0" indent="0">
              <a:lnSpc>
                <a:spcPct val="100000"/>
              </a:lnSpc>
            </a:pPr>
            <a:endParaRPr lang="de-DE" altLang="en-US" sz="1200" b="1" dirty="0">
              <a:latin typeface="Inria Sans" pitchFamily="2" charset="0"/>
            </a:endParaRPr>
          </a:p>
          <a:p>
            <a:pPr lvl="0" indent="0">
              <a:lnSpc>
                <a:spcPct val="100000"/>
              </a:lnSpc>
            </a:pPr>
            <a:r>
              <a:rPr lang="de-DE" altLang="en-US" b="1" dirty="0">
                <a:solidFill>
                  <a:schemeClr val="accent1"/>
                </a:solidFill>
                <a:latin typeface="Inria Sans" pitchFamily="2" charset="0"/>
              </a:rPr>
              <a:t>Weitere passende Unterrichtseinheiten zur Klimawaage</a:t>
            </a:r>
          </a:p>
          <a:p>
            <a:pPr lvl="0" indent="0">
              <a:lnSpc>
                <a:spcPct val="100000"/>
              </a:lnSpc>
              <a:buClr>
                <a:schemeClr val="accent4"/>
              </a:buClr>
            </a:pPr>
            <a:endParaRPr lang="de-DE" altLang="en-US" sz="1000" dirty="0">
              <a:latin typeface="Inria Sans" pitchFamily="2" charset="0"/>
            </a:endParaRPr>
          </a:p>
          <a:p>
            <a:pPr lvl="0" indent="0">
              <a:lnSpc>
                <a:spcPct val="100000"/>
              </a:lnSpc>
              <a:buClr>
                <a:schemeClr val="accent4"/>
              </a:buClr>
            </a:pPr>
            <a:endParaRPr lang="de-DE" altLang="en-US" sz="1000" dirty="0">
              <a:latin typeface="Inria Sans" pitchFamily="2" charset="0"/>
            </a:endParaRPr>
          </a:p>
          <a:p>
            <a:pPr lvl="0" indent="0">
              <a:lnSpc>
                <a:spcPct val="100000"/>
              </a:lnSpc>
              <a:buClr>
                <a:schemeClr val="accent4"/>
              </a:buClr>
            </a:pPr>
            <a:endParaRPr lang="de-DE" altLang="en-US" sz="1000" dirty="0">
              <a:latin typeface="Inria Sans" pitchFamily="2" charset="0"/>
            </a:endParaRPr>
          </a:p>
          <a:p>
            <a:pPr lvl="0" indent="0">
              <a:lnSpc>
                <a:spcPct val="100000"/>
              </a:lnSpc>
              <a:buClr>
                <a:schemeClr val="accent4"/>
              </a:buClr>
            </a:pPr>
            <a:br>
              <a:rPr lang="de-DE" altLang="en-US" sz="1000" dirty="0">
                <a:latin typeface="Inria Sans" pitchFamily="2" charset="0"/>
              </a:rPr>
            </a:br>
            <a:endParaRPr lang="de-DE" altLang="en-US" sz="1000" dirty="0">
              <a:latin typeface="Inria Sans" pitchFamily="2" charset="0"/>
            </a:endParaRPr>
          </a:p>
          <a:p>
            <a:pPr lvl="0" indent="0">
              <a:lnSpc>
                <a:spcPct val="100000"/>
              </a:lnSpc>
            </a:pPr>
            <a:r>
              <a:rPr lang="de-DE" altLang="en-US" sz="1200" b="1" dirty="0">
                <a:latin typeface="Inria Sans" pitchFamily="2" charset="0"/>
              </a:rPr>
              <a:t>Lebensstile im Vergleich – Wie unser Fußabdruck das Klima beeinflusst</a:t>
            </a:r>
            <a:endParaRPr lang="en-US" altLang="en-US" sz="1200" b="1" dirty="0">
              <a:latin typeface="Inria Sans" pitchFamily="2" charset="0"/>
            </a:endParaRPr>
          </a:p>
          <a:p>
            <a:pPr marL="92075" lvl="0" indent="-92075">
              <a:lnSpc>
                <a:spcPct val="100000"/>
              </a:lnSpc>
              <a:buClr>
                <a:schemeClr val="accent4"/>
              </a:buClr>
              <a:buFont typeface="Arial" panose="020B0604020202020204" pitchFamily="34" charset="0"/>
              <a:buChar char="•"/>
            </a:pPr>
            <a:r>
              <a:rPr lang="de-DE" altLang="en-US" sz="1000" dirty="0">
                <a:latin typeface="Inria Sans" pitchFamily="2" charset="0"/>
              </a:rPr>
              <a:t>Geeignet für: </a:t>
            </a:r>
            <a:r>
              <a:rPr lang="de-DE" altLang="en-US" sz="1000" u="sng" dirty="0">
                <a:latin typeface="Inria Sans" pitchFamily="2" charset="0"/>
              </a:rPr>
              <a:t>vor</a:t>
            </a:r>
            <a:r>
              <a:rPr lang="de-DE" altLang="en-US" sz="1000" dirty="0">
                <a:latin typeface="Inria Sans" pitchFamily="2" charset="0"/>
              </a:rPr>
              <a:t> der Unterrichtseinheit Klimawaage</a:t>
            </a:r>
            <a:endParaRPr lang="en-US" altLang="en-US" sz="1000" dirty="0">
              <a:latin typeface="Inria Sans" pitchFamily="2" charset="0"/>
            </a:endParaRPr>
          </a:p>
          <a:p>
            <a:pPr marL="92075" lvl="0" indent="-92075">
              <a:lnSpc>
                <a:spcPct val="100000"/>
              </a:lnSpc>
              <a:buClr>
                <a:schemeClr val="accent4"/>
              </a:buClr>
              <a:buFont typeface="Arial" panose="020B0604020202020204" pitchFamily="34" charset="0"/>
              <a:buChar char="•"/>
            </a:pPr>
            <a:r>
              <a:rPr lang="de-DE" altLang="en-US" sz="1000" dirty="0">
                <a:latin typeface="Inria Sans" pitchFamily="2" charset="0"/>
              </a:rPr>
              <a:t>Dauer: 45 – 90 min (flexibel gestaltbar)</a:t>
            </a:r>
            <a:endParaRPr lang="en-US" altLang="en-US" sz="1000" dirty="0">
              <a:latin typeface="Inria Sans" pitchFamily="2" charset="0"/>
            </a:endParaRPr>
          </a:p>
          <a:p>
            <a:pPr marL="92075" lvl="0" indent="-92075">
              <a:lnSpc>
                <a:spcPct val="100000"/>
              </a:lnSpc>
              <a:buClr>
                <a:schemeClr val="accent4"/>
              </a:buClr>
              <a:buFont typeface="Arial" panose="020B0604020202020204" pitchFamily="34" charset="0"/>
              <a:buChar char="•"/>
            </a:pPr>
            <a:r>
              <a:rPr lang="de-DE" altLang="en-US" sz="1000" dirty="0">
                <a:latin typeface="Inria Sans" pitchFamily="2" charset="0"/>
              </a:rPr>
              <a:t>Klasse: ab Klasse 7</a:t>
            </a:r>
            <a:br>
              <a:rPr lang="de-DE" altLang="en-US" sz="1000" dirty="0">
                <a:latin typeface="Inria Sans" pitchFamily="2" charset="0"/>
              </a:rPr>
            </a:br>
            <a:endParaRPr lang="de-DE" altLang="en-US" sz="1000" dirty="0">
              <a:latin typeface="Inria Sans" pitchFamily="2" charset="0"/>
            </a:endParaRPr>
          </a:p>
          <a:p>
            <a:pPr marL="85725" lvl="0" indent="-85725">
              <a:lnSpc>
                <a:spcPct val="100000"/>
              </a:lnSpc>
              <a:buClr>
                <a:schemeClr val="accent4"/>
              </a:buClr>
              <a:buFont typeface="Arial" panose="020B0604020202020204" pitchFamily="34" charset="0"/>
              <a:buChar char="•"/>
            </a:pPr>
            <a:endParaRPr lang="en-US" altLang="en-US" sz="1000" dirty="0">
              <a:latin typeface="Inria Sans" pitchFamily="2" charset="0"/>
            </a:endParaRPr>
          </a:p>
          <a:p>
            <a:pPr marL="85725" lvl="0" indent="-85725">
              <a:lnSpc>
                <a:spcPct val="100000"/>
              </a:lnSpc>
              <a:buClr>
                <a:schemeClr val="accent4"/>
              </a:buClr>
              <a:buFont typeface="Arial" panose="020B0604020202020204" pitchFamily="34" charset="0"/>
              <a:buChar char="•"/>
            </a:pPr>
            <a:endParaRPr lang="en-US" altLang="en-US" sz="1000" dirty="0">
              <a:latin typeface="Inria Sans" pitchFamily="2" charset="0"/>
            </a:endParaRPr>
          </a:p>
          <a:p>
            <a:pPr marL="85725" lvl="0" indent="-85725">
              <a:lnSpc>
                <a:spcPct val="100000"/>
              </a:lnSpc>
              <a:buClr>
                <a:schemeClr val="accent4"/>
              </a:buClr>
              <a:buFont typeface="Arial" panose="020B0604020202020204" pitchFamily="34" charset="0"/>
              <a:buChar char="•"/>
            </a:pPr>
            <a:endParaRPr lang="en-US" altLang="en-US" sz="1000" dirty="0">
              <a:latin typeface="Inria Sans" pitchFamily="2" charset="0"/>
            </a:endParaRPr>
          </a:p>
          <a:p>
            <a:pPr marL="85725" lvl="0" indent="-85725">
              <a:lnSpc>
                <a:spcPct val="100000"/>
              </a:lnSpc>
              <a:buClr>
                <a:schemeClr val="accent4"/>
              </a:buClr>
              <a:buFont typeface="Arial" panose="020B0604020202020204" pitchFamily="34" charset="0"/>
              <a:buChar char="•"/>
            </a:pPr>
            <a:endParaRPr lang="en-US" altLang="en-US" sz="1000" dirty="0">
              <a:latin typeface="Inria Sans" pitchFamily="2" charset="0"/>
            </a:endParaRPr>
          </a:p>
          <a:p>
            <a:pPr lvl="0" indent="0">
              <a:lnSpc>
                <a:spcPct val="100000"/>
              </a:lnSpc>
            </a:pPr>
            <a:r>
              <a:rPr lang="de-DE" altLang="en-US" sz="1200" b="1" dirty="0" err="1">
                <a:latin typeface="Inria Sans" pitchFamily="2" charset="0"/>
              </a:rPr>
              <a:t>KonsumChallenges</a:t>
            </a:r>
            <a:r>
              <a:rPr lang="de-DE" altLang="en-US" sz="1200" b="1" dirty="0">
                <a:latin typeface="Inria Sans" pitchFamily="2" charset="0"/>
              </a:rPr>
              <a:t> – </a:t>
            </a:r>
            <a:br>
              <a:rPr lang="de-DE" altLang="en-US" sz="1200" b="1" dirty="0">
                <a:latin typeface="Inria Sans" pitchFamily="2" charset="0"/>
              </a:rPr>
            </a:br>
            <a:r>
              <a:rPr lang="de-DE" altLang="en-US" sz="1200" b="1" dirty="0">
                <a:latin typeface="Inria Sans" pitchFamily="2" charset="0"/>
              </a:rPr>
              <a:t>Veränderung beginnt jetzt! </a:t>
            </a:r>
            <a:endParaRPr lang="en-US" altLang="en-US" sz="1200" b="1" dirty="0">
              <a:latin typeface="Inria Sans" pitchFamily="2" charset="0"/>
            </a:endParaRPr>
          </a:p>
          <a:p>
            <a:pPr marL="92075" lvl="0" indent="-92075">
              <a:lnSpc>
                <a:spcPct val="100000"/>
              </a:lnSpc>
              <a:buClr>
                <a:schemeClr val="accent4"/>
              </a:buClr>
              <a:buFont typeface="Arial" panose="020B0604020202020204" pitchFamily="34" charset="0"/>
              <a:buChar char="•"/>
            </a:pPr>
            <a:r>
              <a:rPr lang="de-DE" altLang="en-US" sz="1000" dirty="0">
                <a:latin typeface="Inria Sans" pitchFamily="2" charset="0"/>
              </a:rPr>
              <a:t>Geeignet für: </a:t>
            </a:r>
            <a:r>
              <a:rPr lang="de-DE" altLang="en-US" sz="1000" u="sng" dirty="0">
                <a:latin typeface="Inria Sans" pitchFamily="2" charset="0"/>
              </a:rPr>
              <a:t>nach</a:t>
            </a:r>
            <a:r>
              <a:rPr lang="de-DE" altLang="en-US" sz="1000" dirty="0">
                <a:latin typeface="Inria Sans" pitchFamily="2" charset="0"/>
              </a:rPr>
              <a:t> der Unterrichtseinheit Klimawaage. Anregungen zum Loslegen!</a:t>
            </a:r>
            <a:endParaRPr lang="en-US" altLang="en-US" sz="1000" dirty="0">
              <a:latin typeface="Inria Sans" pitchFamily="2" charset="0"/>
            </a:endParaRPr>
          </a:p>
          <a:p>
            <a:pPr marL="92075" lvl="0" indent="-92075">
              <a:lnSpc>
                <a:spcPct val="100000"/>
              </a:lnSpc>
              <a:buClr>
                <a:schemeClr val="accent4"/>
              </a:buClr>
              <a:buFont typeface="Arial" panose="020B0604020202020204" pitchFamily="34" charset="0"/>
              <a:buChar char="•"/>
            </a:pPr>
            <a:r>
              <a:rPr lang="de-DE" altLang="en-US" sz="1000" dirty="0">
                <a:latin typeface="Inria Sans" pitchFamily="2" charset="0"/>
              </a:rPr>
              <a:t>Dauer: 45 – 90 min (flexibel gestaltbar)</a:t>
            </a:r>
            <a:endParaRPr lang="en-US" altLang="en-US" sz="1000" dirty="0">
              <a:latin typeface="Inria Sans" pitchFamily="2" charset="0"/>
            </a:endParaRPr>
          </a:p>
          <a:p>
            <a:pPr marL="92075" lvl="0" indent="-92075">
              <a:lnSpc>
                <a:spcPct val="100000"/>
              </a:lnSpc>
              <a:buClr>
                <a:schemeClr val="accent4"/>
              </a:buClr>
              <a:buFont typeface="Arial" panose="020B0604020202020204" pitchFamily="34" charset="0"/>
              <a:buChar char="•"/>
            </a:pPr>
            <a:r>
              <a:rPr lang="de-DE" altLang="en-US" sz="1000" dirty="0">
                <a:latin typeface="Inria Sans" pitchFamily="2" charset="0"/>
              </a:rPr>
              <a:t>Klasse: ab Klasse 7</a:t>
            </a:r>
            <a:endParaRPr lang="en-US" altLang="en-US" sz="1000" dirty="0">
              <a:latin typeface="Inria Sans" pitchFamily="2" charset="0"/>
            </a:endParaRPr>
          </a:p>
          <a:p>
            <a:pPr lvl="0" indent="0">
              <a:lnSpc>
                <a:spcPct val="100000"/>
              </a:lnSpc>
              <a:buClr>
                <a:schemeClr val="accent4"/>
              </a:buClr>
            </a:pPr>
            <a:endParaRPr lang="de-DE" altLang="en-US" sz="1000" dirty="0">
              <a:latin typeface="Inria Sans" pitchFamily="2" charset="0"/>
            </a:endParaRPr>
          </a:p>
          <a:p>
            <a:pPr lvl="0" indent="0">
              <a:lnSpc>
                <a:spcPct val="100000"/>
              </a:lnSpc>
              <a:buClr>
                <a:schemeClr val="accent4"/>
              </a:buClr>
            </a:pPr>
            <a:r>
              <a:rPr lang="de-DE" altLang="en-US" sz="1000" dirty="0">
                <a:latin typeface="Inria Sans" pitchFamily="2" charset="0"/>
              </a:rPr>
              <a:t>Link zu den Materialien:  </a:t>
            </a:r>
            <a:r>
              <a:rPr lang="de-DE" altLang="en-US" sz="1000" dirty="0">
                <a:latin typeface="Inria Sans" pitchFamily="2" charset="0"/>
                <a:hlinkClick r:id="rId2"/>
              </a:rPr>
              <a:t>https://denkwerkstatt-konsum.umweltbundesamt.de/bildungsmaterialien#panel-paedagoginnen</a:t>
            </a:r>
            <a:r>
              <a:rPr lang="de-DE" altLang="en-US" sz="1000" dirty="0">
                <a:latin typeface="Inria Sans" pitchFamily="2" charset="0"/>
              </a:rPr>
              <a:t> </a:t>
            </a:r>
            <a:endParaRPr lang="en-US" altLang="en-US" sz="1000" dirty="0">
              <a:latin typeface="Inria Sans" pitchFamily="2" charset="0"/>
            </a:endParaRPr>
          </a:p>
          <a:p>
            <a:pPr marL="85725" lvl="0" indent="-85725">
              <a:lnSpc>
                <a:spcPct val="100000"/>
              </a:lnSpc>
              <a:buClr>
                <a:schemeClr val="accent4"/>
              </a:buClr>
              <a:buFont typeface="Arial" panose="020B0604020202020204" pitchFamily="34" charset="0"/>
              <a:buChar char="•"/>
            </a:pPr>
            <a:endParaRPr lang="en-US" altLang="en-US" sz="1000" dirty="0">
              <a:latin typeface="Inria Sans" pitchFamily="2" charset="0"/>
            </a:endParaRPr>
          </a:p>
          <a:p>
            <a:pPr marL="85725" indent="-85725">
              <a:lnSpc>
                <a:spcPct val="100000"/>
              </a:lnSpc>
              <a:buClr>
                <a:schemeClr val="accent4"/>
              </a:buClr>
              <a:buFont typeface="Arial" panose="020B0604020202020204" pitchFamily="34" charset="0"/>
              <a:buChar char="•"/>
            </a:pPr>
            <a:endParaRPr lang="en-US" sz="1000" dirty="0">
              <a:latin typeface="Inria Sans" pitchFamily="2" charset="0"/>
            </a:endParaRPr>
          </a:p>
        </p:txBody>
      </p:sp>
      <p:sp>
        <p:nvSpPr>
          <p:cNvPr id="5" name="Textplatzhalter 4">
            <a:extLst>
              <a:ext uri="{FF2B5EF4-FFF2-40B4-BE49-F238E27FC236}">
                <a16:creationId xmlns:a16="http://schemas.microsoft.com/office/drawing/2014/main" id="{9D635FAD-B13B-63AD-0355-F6EE63B9A7F1}"/>
              </a:ext>
            </a:extLst>
          </p:cNvPr>
          <p:cNvSpPr>
            <a:spLocks noGrp="1"/>
          </p:cNvSpPr>
          <p:nvPr>
            <p:ph type="body" sz="quarter" idx="22"/>
          </p:nvPr>
        </p:nvSpPr>
        <p:spPr/>
        <p:txBody>
          <a:bodyPr anchor="b"/>
          <a:lstStyle/>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Klimawaage – </a:t>
            </a:r>
            <a:r>
              <a:rPr kumimoji="0" lang="de-DE" sz="1000" b="1" i="0" u="none" strike="noStrike" kern="0" cap="none" spc="0" normalizeH="0" baseline="0" noProof="0" dirty="0">
                <a:ln>
                  <a:noFill/>
                </a:ln>
                <a:solidFill>
                  <a:srgbClr val="FFFFFF"/>
                </a:solidFill>
                <a:effectLst/>
                <a:uLnTx/>
                <a:uFillTx/>
                <a:latin typeface="Inria Sans" pitchFamily="2" charset="0"/>
                <a:ea typeface="ＭＳ Ｐゴシック" charset="0"/>
              </a:rPr>
              <a:t>Didaktisches Konzept</a:t>
            </a:r>
          </a:p>
          <a:p>
            <a:pPr marL="0" marR="0" lvl="0" indent="-246596" algn="l" defTabSz="914400" rtl="0" eaLnBrk="1" fontAlgn="base" latinLnBrk="0" hangingPunct="1">
              <a:lnSpc>
                <a:spcPct val="100000"/>
              </a:lnSpc>
              <a:spcBef>
                <a:spcPts val="0"/>
              </a:spcBef>
              <a:spcAft>
                <a:spcPts val="600"/>
              </a:spcAft>
              <a:buClrTx/>
              <a:buSzTx/>
              <a:buFontTx/>
              <a:buNone/>
              <a:tabLst/>
              <a:defRPr/>
            </a:pPr>
            <a:r>
              <a:rPr kumimoji="0" lang="de-DE" sz="1000" b="0" i="0" u="none" strike="noStrike" kern="0" cap="none" spc="0" normalizeH="0" baseline="0" noProof="0" dirty="0">
                <a:ln>
                  <a:noFill/>
                </a:ln>
                <a:solidFill>
                  <a:srgbClr val="FFFFFF"/>
                </a:solidFill>
                <a:effectLst/>
                <a:uLnTx/>
                <a:uFillTx/>
                <a:latin typeface="Inria Sans" pitchFamily="2" charset="0"/>
                <a:ea typeface="ＭＳ Ｐゴシック" charset="0"/>
              </a:rPr>
              <a:t>© Kompetenzzentrum Nachhaltiger Konsum, Lizenz CC-BY-SA 4.0 </a:t>
            </a:r>
          </a:p>
        </p:txBody>
      </p:sp>
      <p:grpSp>
        <p:nvGrpSpPr>
          <p:cNvPr id="6" name="Gruppieren 5">
            <a:extLst>
              <a:ext uri="{FF2B5EF4-FFF2-40B4-BE49-F238E27FC236}">
                <a16:creationId xmlns:a16="http://schemas.microsoft.com/office/drawing/2014/main" id="{E78C37FC-9381-9A87-55DA-D3D853F1E73E}"/>
              </a:ext>
              <a:ext uri="{C183D7F6-B498-43B3-948B-1728B52AA6E4}">
                <adec:decorative xmlns:adec="http://schemas.microsoft.com/office/drawing/2017/decorative" val="1"/>
              </a:ext>
            </a:extLst>
          </p:cNvPr>
          <p:cNvGrpSpPr/>
          <p:nvPr/>
        </p:nvGrpSpPr>
        <p:grpSpPr>
          <a:xfrm>
            <a:off x="6065519" y="10112362"/>
            <a:ext cx="850351" cy="226591"/>
            <a:chOff x="-3302864" y="2877944"/>
            <a:chExt cx="973023" cy="226591"/>
          </a:xfrm>
        </p:grpSpPr>
        <p:sp>
          <p:nvSpPr>
            <p:cNvPr id="7" name="Rechteck 6">
              <a:extLst>
                <a:ext uri="{FF2B5EF4-FFF2-40B4-BE49-F238E27FC236}">
                  <a16:creationId xmlns:a16="http://schemas.microsoft.com/office/drawing/2014/main" id="{75657A31-4113-F94F-2424-47FF7FCE0B1D}"/>
                </a:ext>
              </a:extLst>
            </p:cNvPr>
            <p:cNvSpPr/>
            <p:nvPr/>
          </p:nvSpPr>
          <p:spPr>
            <a:xfrm>
              <a:off x="-3193774" y="2877944"/>
              <a:ext cx="754850"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Lehrkräfte</a:t>
              </a:r>
              <a:endParaRPr lang="en-US" sz="1000" dirty="0">
                <a:solidFill>
                  <a:schemeClr val="bg1"/>
                </a:solidFill>
                <a:latin typeface="Inria Sans" pitchFamily="2" charset="0"/>
              </a:endParaRPr>
            </a:p>
          </p:txBody>
        </p:sp>
        <p:cxnSp>
          <p:nvCxnSpPr>
            <p:cNvPr id="8" name="Gerader Verbinder 7">
              <a:extLst>
                <a:ext uri="{FF2B5EF4-FFF2-40B4-BE49-F238E27FC236}">
                  <a16:creationId xmlns:a16="http://schemas.microsoft.com/office/drawing/2014/main" id="{3C274456-421D-9AF1-D340-F9E78B931BC3}"/>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9" name="Gerader Verbinder 8">
              <a:extLst>
                <a:ext uri="{FF2B5EF4-FFF2-40B4-BE49-F238E27FC236}">
                  <a16:creationId xmlns:a16="http://schemas.microsoft.com/office/drawing/2014/main" id="{43F5E82B-8CE8-0B8C-F1C0-2629B4DB11F4}"/>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pic>
        <p:nvPicPr>
          <p:cNvPr id="2055" name="Picture 7" descr="Bild zeigt die Materialien aufgefächert">
            <a:extLst>
              <a:ext uri="{FF2B5EF4-FFF2-40B4-BE49-F238E27FC236}">
                <a16:creationId xmlns:a16="http://schemas.microsoft.com/office/drawing/2014/main" id="{0D155FAF-24DB-E9BD-7DD1-DE4C5B93A4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414" y="3770045"/>
            <a:ext cx="894259" cy="894259"/>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Titelbild_Fußabdruck mit Lupe CO2">
            <a:extLst>
              <a:ext uri="{FF2B5EF4-FFF2-40B4-BE49-F238E27FC236}">
                <a16:creationId xmlns:a16="http://schemas.microsoft.com/office/drawing/2014/main" id="{D7FA49D3-9705-DFF6-6902-03351A7ECE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415" y="1560205"/>
            <a:ext cx="894259" cy="894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7293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Infografik mit dem Titel „Mit Big Points den Fußabdruck halbieren“. Ein Kreisdiagramm zeigt einen durchschnittlichen CO₂-Fußabdruck von 10,4 Tonnen pro Person. Acht konkrete Maßnahmen (u. a. Wärmepumpe, Flugverzicht, Elektroauto) werden mit ihrem jeweiligen Einsparpotenzial in Tonnen CO₂-Äquivalenten aufgelistet, die zusammen etwa die Hälfte des Fußabdrucks einsparen können.">
            <a:extLst>
              <a:ext uri="{FF2B5EF4-FFF2-40B4-BE49-F238E27FC236}">
                <a16:creationId xmlns:a16="http://schemas.microsoft.com/office/drawing/2014/main" id="{8EA70952-8D79-F101-BDD7-2756FDE9DB1B}"/>
              </a:ext>
            </a:extLst>
          </p:cNvPr>
          <p:cNvPicPr>
            <a:picLocks noChangeAspect="1"/>
          </p:cNvPicPr>
          <p:nvPr/>
        </p:nvPicPr>
        <p:blipFill>
          <a:blip r:embed="rId2"/>
          <a:srcRect t="6260"/>
          <a:stretch/>
        </p:blipFill>
        <p:spPr>
          <a:xfrm rot="16200000">
            <a:off x="-708423" y="1539094"/>
            <a:ext cx="8976519" cy="7361214"/>
          </a:xfrm>
          <a:prstGeom prst="rect">
            <a:avLst/>
          </a:prstGeom>
        </p:spPr>
      </p:pic>
      <p:sp>
        <p:nvSpPr>
          <p:cNvPr id="3" name="Titel 2">
            <a:extLst>
              <a:ext uri="{FF2B5EF4-FFF2-40B4-BE49-F238E27FC236}">
                <a16:creationId xmlns:a16="http://schemas.microsoft.com/office/drawing/2014/main" id="{FCF7AD05-DFE6-9078-BEE7-719DDFAF49DD}"/>
              </a:ext>
            </a:extLst>
          </p:cNvPr>
          <p:cNvSpPr>
            <a:spLocks noGrp="1"/>
          </p:cNvSpPr>
          <p:nvPr>
            <p:ph type="title"/>
          </p:nvPr>
        </p:nvSpPr>
        <p:spPr>
          <a:xfrm>
            <a:off x="386837" y="-898419"/>
            <a:ext cx="6786000" cy="898419"/>
          </a:xfrm>
        </p:spPr>
        <p:txBody>
          <a:bodyPr vert="horz" wrap="square" lIns="0" tIns="0" rIns="0" bIns="0" numCol="1" anchor="b" anchorCtr="0" compatLnSpc="1">
            <a:prstTxWarp prst="textNoShape">
              <a:avLst/>
            </a:prstTxWarp>
          </a:bodyPr>
          <a:lstStyle/>
          <a:p>
            <a:r>
              <a:rPr lang="en-GB" dirty="0" err="1"/>
              <a:t>Mit</a:t>
            </a:r>
            <a:r>
              <a:rPr lang="en-GB" dirty="0"/>
              <a:t> Big Points den </a:t>
            </a:r>
            <a:r>
              <a:rPr lang="en-GB" dirty="0" err="1"/>
              <a:t>Fußabdruck</a:t>
            </a:r>
            <a:r>
              <a:rPr lang="en-GB" dirty="0"/>
              <a:t> </a:t>
            </a:r>
            <a:r>
              <a:rPr lang="en-GB" dirty="0" err="1"/>
              <a:t>halbieren</a:t>
            </a:r>
            <a:endParaRPr lang="en-GB" dirty="0"/>
          </a:p>
        </p:txBody>
      </p:sp>
    </p:spTree>
    <p:extLst>
      <p:ext uri="{BB962C8B-B14F-4D97-AF65-F5344CB8AC3E}">
        <p14:creationId xmlns:p14="http://schemas.microsoft.com/office/powerpoint/2010/main" val="30699468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descr="Werkzeugkoffer der Politik">
            <a:extLst>
              <a:ext uri="{FF2B5EF4-FFF2-40B4-BE49-F238E27FC236}">
                <a16:creationId xmlns:a16="http://schemas.microsoft.com/office/drawing/2014/main" id="{BCB6A36B-42C2-7AF1-DECD-9B284EDFB24E}"/>
              </a:ext>
            </a:extLst>
          </p:cNvPr>
          <p:cNvGrpSpPr/>
          <p:nvPr/>
        </p:nvGrpSpPr>
        <p:grpSpPr>
          <a:xfrm rot="16200000">
            <a:off x="-1127229" y="2427126"/>
            <a:ext cx="9814132" cy="5645659"/>
            <a:chOff x="3979332" y="7931948"/>
            <a:chExt cx="2958674" cy="1702001"/>
          </a:xfrm>
        </p:grpSpPr>
        <p:grpSp>
          <p:nvGrpSpPr>
            <p:cNvPr id="6" name="Gruppieren 5">
              <a:extLst>
                <a:ext uri="{FF2B5EF4-FFF2-40B4-BE49-F238E27FC236}">
                  <a16:creationId xmlns:a16="http://schemas.microsoft.com/office/drawing/2014/main" id="{B5BF207A-329F-A318-4956-069D3AF41D98}"/>
                </a:ext>
              </a:extLst>
            </p:cNvPr>
            <p:cNvGrpSpPr/>
            <p:nvPr/>
          </p:nvGrpSpPr>
          <p:grpSpPr>
            <a:xfrm>
              <a:off x="6746818" y="7931948"/>
              <a:ext cx="191188" cy="1701999"/>
              <a:chOff x="2846098" y="5262819"/>
              <a:chExt cx="593099" cy="4335581"/>
            </a:xfrm>
          </p:grpSpPr>
          <p:cxnSp>
            <p:nvCxnSpPr>
              <p:cNvPr id="21" name="Gerade Verbindung mit Pfeil 20">
                <a:extLst>
                  <a:ext uri="{FF2B5EF4-FFF2-40B4-BE49-F238E27FC236}">
                    <a16:creationId xmlns:a16="http://schemas.microsoft.com/office/drawing/2014/main" id="{DEF529A5-13B7-3E96-D94D-65455B6EF921}"/>
                  </a:ext>
                </a:extLst>
              </p:cNvPr>
              <p:cNvCxnSpPr>
                <a:cxnSpLocks/>
              </p:cNvCxnSpPr>
              <p:nvPr/>
            </p:nvCxnSpPr>
            <p:spPr bwMode="auto">
              <a:xfrm flipV="1">
                <a:off x="2846098" y="5262820"/>
                <a:ext cx="0" cy="4335580"/>
              </a:xfrm>
              <a:prstGeom prst="straightConnector1">
                <a:avLst/>
              </a:prstGeom>
              <a:solidFill>
                <a:schemeClr val="accent1"/>
              </a:solidFill>
              <a:ln w="19050" cap="flat" cmpd="sng" algn="ctr">
                <a:gradFill flip="none" rotWithShape="1">
                  <a:gsLst>
                    <a:gs pos="0">
                      <a:schemeClr val="accent6"/>
                    </a:gs>
                    <a:gs pos="100000">
                      <a:schemeClr val="accent4"/>
                    </a:gs>
                  </a:gsLst>
                  <a:lin ang="5400000" scaled="1"/>
                  <a:tileRect/>
                </a:gradFill>
                <a:prstDash val="solid"/>
                <a:round/>
                <a:headEnd type="none" w="med" len="med"/>
                <a:tailEnd type="triangle"/>
              </a:ln>
              <a:effectLst/>
            </p:spPr>
          </p:cxnSp>
          <p:sp>
            <p:nvSpPr>
              <p:cNvPr id="22" name="Rechteck 21">
                <a:extLst>
                  <a:ext uri="{FF2B5EF4-FFF2-40B4-BE49-F238E27FC236}">
                    <a16:creationId xmlns:a16="http://schemas.microsoft.com/office/drawing/2014/main" id="{EBFAA8D6-ED13-5E89-1DFE-7E9405BACDC3}"/>
                  </a:ext>
                </a:extLst>
              </p:cNvPr>
              <p:cNvSpPr/>
              <p:nvPr/>
            </p:nvSpPr>
            <p:spPr>
              <a:xfrm rot="16200000">
                <a:off x="1063081" y="7204180"/>
                <a:ext cx="4317478" cy="434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fontAlgn="auto">
                  <a:spcBef>
                    <a:spcPts val="0"/>
                  </a:spcBef>
                  <a:spcAft>
                    <a:spcPts val="0"/>
                  </a:spcAft>
                </a:pPr>
                <a:r>
                  <a:rPr lang="de-DE" sz="1800" i="1" dirty="0">
                    <a:solidFill>
                      <a:schemeClr val="accent4"/>
                    </a:solidFill>
                    <a:latin typeface="Inria Sans" pitchFamily="2" charset="0"/>
                  </a:rPr>
                  <a:t>Staatliche Eingriffstiefe in die Handlungsfreiheit </a:t>
                </a:r>
                <a:br>
                  <a:rPr lang="de-DE" sz="1800" i="1" dirty="0">
                    <a:solidFill>
                      <a:schemeClr val="accent4"/>
                    </a:solidFill>
                    <a:latin typeface="Inria Sans" pitchFamily="2" charset="0"/>
                  </a:rPr>
                </a:br>
                <a:r>
                  <a:rPr lang="de-DE" sz="1800" i="1" dirty="0">
                    <a:solidFill>
                      <a:schemeClr val="accent4"/>
                    </a:solidFill>
                    <a:latin typeface="Inria Sans" pitchFamily="2" charset="0"/>
                  </a:rPr>
                  <a:t>von z.B. Verbraucher*innen und Unternehmen</a:t>
                </a:r>
              </a:p>
            </p:txBody>
          </p:sp>
        </p:grpSp>
        <p:sp>
          <p:nvSpPr>
            <p:cNvPr id="7" name="Rechteck 6">
              <a:extLst>
                <a:ext uri="{FF2B5EF4-FFF2-40B4-BE49-F238E27FC236}">
                  <a16:creationId xmlns:a16="http://schemas.microsoft.com/office/drawing/2014/main" id="{C1A15495-7C39-CF20-1AD6-B7CC1F00C7F0}"/>
                </a:ext>
              </a:extLst>
            </p:cNvPr>
            <p:cNvSpPr/>
            <p:nvPr/>
          </p:nvSpPr>
          <p:spPr>
            <a:xfrm>
              <a:off x="3979332" y="9105929"/>
              <a:ext cx="2711023" cy="234526"/>
            </a:xfrm>
            <a:prstGeom prst="rect">
              <a:avLst/>
            </a:prstGeom>
            <a:solidFill>
              <a:srgbClr val="EBF6F8"/>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812800"/>
              <a:r>
                <a:rPr lang="de-DE" sz="2000" b="1" dirty="0">
                  <a:solidFill>
                    <a:schemeClr val="accent1"/>
                  </a:solidFill>
                  <a:latin typeface="Inria Sans" pitchFamily="2" charset="0"/>
                </a:rPr>
                <a:t>Verhaltenswissenschaftlich fundierte Instrumente</a:t>
              </a:r>
              <a:endParaRPr lang="de-DE" sz="2000" dirty="0">
                <a:solidFill>
                  <a:schemeClr val="accent1"/>
                </a:solidFill>
                <a:latin typeface="Inria Sans" pitchFamily="2" charset="0"/>
              </a:endParaRPr>
            </a:p>
            <a:p>
              <a:pPr marL="812800"/>
              <a:r>
                <a:rPr lang="de-DE" sz="1800" dirty="0" err="1">
                  <a:solidFill>
                    <a:schemeClr val="tx1"/>
                  </a:solidFill>
                  <a:latin typeface="Inria Sans" pitchFamily="2" charset="0"/>
                </a:rPr>
                <a:t>Nudges</a:t>
              </a:r>
              <a:r>
                <a:rPr lang="de-DE" sz="1800" dirty="0">
                  <a:solidFill>
                    <a:schemeClr val="tx1"/>
                  </a:solidFill>
                  <a:latin typeface="Inria Sans" pitchFamily="2" charset="0"/>
                </a:rPr>
                <a:t>, Voreinstellungen (</a:t>
              </a:r>
              <a:r>
                <a:rPr lang="de-DE" sz="1800" dirty="0" err="1">
                  <a:solidFill>
                    <a:schemeClr val="tx1"/>
                  </a:solidFill>
                  <a:latin typeface="Inria Sans" pitchFamily="2" charset="0"/>
                </a:rPr>
                <a:t>defaults</a:t>
              </a:r>
              <a:r>
                <a:rPr lang="de-DE" sz="1800" dirty="0">
                  <a:solidFill>
                    <a:schemeClr val="tx1"/>
                  </a:solidFill>
                  <a:latin typeface="Inria Sans" pitchFamily="2" charset="0"/>
                </a:rPr>
                <a:t>), verändertes Wahlangebot</a:t>
              </a:r>
            </a:p>
          </p:txBody>
        </p:sp>
        <p:sp>
          <p:nvSpPr>
            <p:cNvPr id="8" name="Rechteck 7">
              <a:extLst>
                <a:ext uri="{FF2B5EF4-FFF2-40B4-BE49-F238E27FC236}">
                  <a16:creationId xmlns:a16="http://schemas.microsoft.com/office/drawing/2014/main" id="{2DFF568E-7E2D-FBE6-1208-60AC42D61FEE}"/>
                </a:ext>
              </a:extLst>
            </p:cNvPr>
            <p:cNvSpPr/>
            <p:nvPr/>
          </p:nvSpPr>
          <p:spPr>
            <a:xfrm>
              <a:off x="3979332" y="8225444"/>
              <a:ext cx="2711023" cy="234526"/>
            </a:xfrm>
            <a:prstGeom prst="rect">
              <a:avLst/>
            </a:prstGeom>
            <a:solidFill>
              <a:srgbClr val="EBF6F8"/>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812800"/>
              <a:r>
                <a:rPr lang="de-DE" sz="2000" b="1" dirty="0">
                  <a:solidFill>
                    <a:schemeClr val="accent1"/>
                  </a:solidFill>
                  <a:latin typeface="Inria Sans" pitchFamily="2" charset="0"/>
                </a:rPr>
                <a:t>Wirtschaftspolitische Instrumente</a:t>
              </a:r>
              <a:endParaRPr lang="de-DE" sz="2000" dirty="0">
                <a:solidFill>
                  <a:schemeClr val="accent1"/>
                </a:solidFill>
                <a:latin typeface="Inria Sans" pitchFamily="2" charset="0"/>
              </a:endParaRPr>
            </a:p>
            <a:p>
              <a:pPr marL="812800"/>
              <a:r>
                <a:rPr lang="de-DE" sz="1800" dirty="0">
                  <a:solidFill>
                    <a:schemeClr val="tx1"/>
                  </a:solidFill>
                  <a:latin typeface="Inria Sans" pitchFamily="2" charset="0"/>
                </a:rPr>
                <a:t>Steuern, positive Anreize (Subventionen), Vorteile</a:t>
              </a:r>
            </a:p>
          </p:txBody>
        </p:sp>
        <p:sp>
          <p:nvSpPr>
            <p:cNvPr id="9" name="Rechteck 8">
              <a:extLst>
                <a:ext uri="{FF2B5EF4-FFF2-40B4-BE49-F238E27FC236}">
                  <a16:creationId xmlns:a16="http://schemas.microsoft.com/office/drawing/2014/main" id="{18D6FD7F-2FA2-384F-A895-5C71B1904AC5}"/>
                </a:ext>
              </a:extLst>
            </p:cNvPr>
            <p:cNvSpPr/>
            <p:nvPr/>
          </p:nvSpPr>
          <p:spPr>
            <a:xfrm>
              <a:off x="3979332" y="8518941"/>
              <a:ext cx="2711023" cy="234526"/>
            </a:xfrm>
            <a:prstGeom prst="rect">
              <a:avLst/>
            </a:prstGeom>
            <a:solidFill>
              <a:srgbClr val="EBF6F8"/>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812800"/>
              <a:r>
                <a:rPr lang="de-DE" sz="2000" b="1" dirty="0">
                  <a:solidFill>
                    <a:schemeClr val="accent1"/>
                  </a:solidFill>
                  <a:latin typeface="Inria Sans" pitchFamily="2" charset="0"/>
                </a:rPr>
                <a:t>Kooperative Instrumente</a:t>
              </a:r>
              <a:endParaRPr lang="de-DE" sz="2000" dirty="0">
                <a:solidFill>
                  <a:schemeClr val="accent1"/>
                </a:solidFill>
                <a:latin typeface="Inria Sans" pitchFamily="2" charset="0"/>
              </a:endParaRPr>
            </a:p>
            <a:p>
              <a:pPr marL="812800"/>
              <a:r>
                <a:rPr lang="de-DE" sz="1800" dirty="0">
                  <a:solidFill>
                    <a:schemeClr val="tx1"/>
                  </a:solidFill>
                  <a:latin typeface="Inria Sans" pitchFamily="2" charset="0"/>
                </a:rPr>
                <a:t>Freiwillige Selbstverpflichtungen, Vereinbarungen, Runde Tische</a:t>
              </a:r>
            </a:p>
          </p:txBody>
        </p:sp>
        <p:sp>
          <p:nvSpPr>
            <p:cNvPr id="10" name="Rechteck 9">
              <a:extLst>
                <a:ext uri="{FF2B5EF4-FFF2-40B4-BE49-F238E27FC236}">
                  <a16:creationId xmlns:a16="http://schemas.microsoft.com/office/drawing/2014/main" id="{F7F7E65B-3AD2-782F-57C7-EAD2022E4829}"/>
                </a:ext>
              </a:extLst>
            </p:cNvPr>
            <p:cNvSpPr/>
            <p:nvPr/>
          </p:nvSpPr>
          <p:spPr>
            <a:xfrm>
              <a:off x="3979332" y="7931950"/>
              <a:ext cx="2711023" cy="234526"/>
            </a:xfrm>
            <a:prstGeom prst="rect">
              <a:avLst/>
            </a:prstGeom>
            <a:solidFill>
              <a:srgbClr val="EBF6F8"/>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812800"/>
              <a:r>
                <a:rPr lang="de-DE" sz="2000" b="1" dirty="0">
                  <a:solidFill>
                    <a:schemeClr val="accent1"/>
                  </a:solidFill>
                  <a:latin typeface="Inria Sans" pitchFamily="2" charset="0"/>
                </a:rPr>
                <a:t>Ordnungspolitische Instrumente</a:t>
              </a:r>
            </a:p>
            <a:p>
              <a:pPr marL="812800"/>
              <a:r>
                <a:rPr lang="de-DE" sz="1800" dirty="0">
                  <a:solidFill>
                    <a:schemeClr val="tx1"/>
                  </a:solidFill>
                  <a:latin typeface="Inria Sans" pitchFamily="2" charset="0"/>
                </a:rPr>
                <a:t>Gesetze, Standards, Technologien auslaufen lassen</a:t>
              </a:r>
            </a:p>
          </p:txBody>
        </p:sp>
        <p:sp>
          <p:nvSpPr>
            <p:cNvPr id="11" name="Rechteck 10">
              <a:extLst>
                <a:ext uri="{FF2B5EF4-FFF2-40B4-BE49-F238E27FC236}">
                  <a16:creationId xmlns:a16="http://schemas.microsoft.com/office/drawing/2014/main" id="{33E12F9E-2359-C491-4986-DF7B03AD4C70}"/>
                </a:ext>
              </a:extLst>
            </p:cNvPr>
            <p:cNvSpPr/>
            <p:nvPr/>
          </p:nvSpPr>
          <p:spPr>
            <a:xfrm>
              <a:off x="3979332" y="8812435"/>
              <a:ext cx="2711023" cy="234526"/>
            </a:xfrm>
            <a:prstGeom prst="rect">
              <a:avLst/>
            </a:prstGeom>
            <a:solidFill>
              <a:srgbClr val="EBF6F8"/>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812800"/>
              <a:r>
                <a:rPr lang="de-DE" sz="2000" b="1" dirty="0">
                  <a:solidFill>
                    <a:schemeClr val="accent1"/>
                  </a:solidFill>
                  <a:latin typeface="Inria Sans" pitchFamily="2" charset="0"/>
                </a:rPr>
                <a:t>Bereitstellung von technischen Mitteln und Infrastruktur</a:t>
              </a:r>
              <a:endParaRPr lang="de-DE" sz="2000" dirty="0">
                <a:solidFill>
                  <a:schemeClr val="accent1"/>
                </a:solidFill>
                <a:latin typeface="Inria Sans" pitchFamily="2" charset="0"/>
              </a:endParaRPr>
            </a:p>
            <a:p>
              <a:pPr marL="812800"/>
              <a:r>
                <a:rPr lang="de-DE" sz="1800" dirty="0">
                  <a:solidFill>
                    <a:schemeClr val="tx1"/>
                  </a:solidFill>
                  <a:latin typeface="Inria Sans" pitchFamily="2" charset="0"/>
                </a:rPr>
                <a:t>Ausbau ÖPNV, Ladesäulen E-Autos</a:t>
              </a:r>
            </a:p>
          </p:txBody>
        </p:sp>
        <p:sp>
          <p:nvSpPr>
            <p:cNvPr id="12" name="Rechteck 11">
              <a:extLst>
                <a:ext uri="{FF2B5EF4-FFF2-40B4-BE49-F238E27FC236}">
                  <a16:creationId xmlns:a16="http://schemas.microsoft.com/office/drawing/2014/main" id="{A199B857-77AE-E6CF-F8AA-469C8A4412CF}"/>
                </a:ext>
              </a:extLst>
            </p:cNvPr>
            <p:cNvSpPr/>
            <p:nvPr/>
          </p:nvSpPr>
          <p:spPr>
            <a:xfrm>
              <a:off x="3979332" y="9399423"/>
              <a:ext cx="2711023" cy="234526"/>
            </a:xfrm>
            <a:prstGeom prst="rect">
              <a:avLst/>
            </a:prstGeom>
            <a:solidFill>
              <a:srgbClr val="EBF6F8"/>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812800"/>
              <a:r>
                <a:rPr lang="de-DE" sz="2000" b="1" dirty="0">
                  <a:solidFill>
                    <a:schemeClr val="accent1"/>
                  </a:solidFill>
                  <a:latin typeface="Inria Sans" pitchFamily="2" charset="0"/>
                </a:rPr>
                <a:t>Kommunikative Instrumente</a:t>
              </a:r>
              <a:endParaRPr lang="de-DE" sz="2000" dirty="0">
                <a:solidFill>
                  <a:schemeClr val="accent1"/>
                </a:solidFill>
                <a:latin typeface="Inria Sans" pitchFamily="2" charset="0"/>
              </a:endParaRPr>
            </a:p>
            <a:p>
              <a:pPr marL="812800"/>
              <a:r>
                <a:rPr lang="de-DE" sz="1800" dirty="0">
                  <a:solidFill>
                    <a:schemeClr val="tx1"/>
                  </a:solidFill>
                  <a:latin typeface="Inria Sans" pitchFamily="2" charset="0"/>
                </a:rPr>
                <a:t>Kampagnen, Labels, Beratungsangebote, Bildung, Aufklärung</a:t>
              </a:r>
            </a:p>
          </p:txBody>
        </p:sp>
        <p:pic>
          <p:nvPicPr>
            <p:cNvPr id="13" name="Grafik 12">
              <a:extLst>
                <a:ext uri="{FF2B5EF4-FFF2-40B4-BE49-F238E27FC236}">
                  <a16:creationId xmlns:a16="http://schemas.microsoft.com/office/drawing/2014/main" id="{D8390ADA-1C93-CDB3-A639-091C00C0AD0C}"/>
                </a:ext>
              </a:extLst>
            </p:cNvPr>
            <p:cNvPicPr>
              <a:picLocks noChangeAspect="1"/>
            </p:cNvPicPr>
            <p:nvPr/>
          </p:nvPicPr>
          <p:blipFill>
            <a:blip r:embed="rId2">
              <a:duotone>
                <a:schemeClr val="accent3">
                  <a:shade val="45000"/>
                  <a:satMod val="135000"/>
                </a:schemeClr>
                <a:prstClr val="white"/>
              </a:duotone>
            </a:blip>
            <a:stretch>
              <a:fillRect/>
            </a:stretch>
          </p:blipFill>
          <p:spPr>
            <a:xfrm>
              <a:off x="4042096" y="8862017"/>
              <a:ext cx="136149" cy="136149"/>
            </a:xfrm>
            <a:prstGeom prst="rect">
              <a:avLst/>
            </a:prstGeom>
          </p:spPr>
        </p:pic>
        <p:pic>
          <p:nvPicPr>
            <p:cNvPr id="14" name="Grafik 13">
              <a:extLst>
                <a:ext uri="{FF2B5EF4-FFF2-40B4-BE49-F238E27FC236}">
                  <a16:creationId xmlns:a16="http://schemas.microsoft.com/office/drawing/2014/main" id="{BEA9A922-1A1B-8AEE-25FA-1FCF278CF876}"/>
                </a:ext>
              </a:extLst>
            </p:cNvPr>
            <p:cNvPicPr>
              <a:picLocks noChangeAspect="1"/>
            </p:cNvPicPr>
            <p:nvPr/>
          </p:nvPicPr>
          <p:blipFill>
            <a:blip r:embed="rId3">
              <a:duotone>
                <a:schemeClr val="accent3">
                  <a:shade val="45000"/>
                  <a:satMod val="135000"/>
                </a:schemeClr>
                <a:prstClr val="white"/>
              </a:duotone>
            </a:blip>
            <a:stretch>
              <a:fillRect/>
            </a:stretch>
          </p:blipFill>
          <p:spPr>
            <a:xfrm>
              <a:off x="4042096" y="9149773"/>
              <a:ext cx="136149" cy="136149"/>
            </a:xfrm>
            <a:prstGeom prst="rect">
              <a:avLst/>
            </a:prstGeom>
          </p:spPr>
        </p:pic>
        <p:pic>
          <p:nvPicPr>
            <p:cNvPr id="15" name="Grafik 14">
              <a:extLst>
                <a:ext uri="{FF2B5EF4-FFF2-40B4-BE49-F238E27FC236}">
                  <a16:creationId xmlns:a16="http://schemas.microsoft.com/office/drawing/2014/main" id="{FF7EF9BB-B133-7851-40AE-A5B3B6A94704}"/>
                </a:ext>
              </a:extLst>
            </p:cNvPr>
            <p:cNvPicPr>
              <a:picLocks noChangeAspect="1"/>
            </p:cNvPicPr>
            <p:nvPr/>
          </p:nvPicPr>
          <p:blipFill>
            <a:blip r:embed="rId4">
              <a:duotone>
                <a:schemeClr val="accent3">
                  <a:shade val="45000"/>
                  <a:satMod val="135000"/>
                </a:schemeClr>
                <a:prstClr val="white"/>
              </a:duotone>
            </a:blip>
            <a:stretch>
              <a:fillRect/>
            </a:stretch>
          </p:blipFill>
          <p:spPr>
            <a:xfrm>
              <a:off x="4027845" y="8553879"/>
              <a:ext cx="164650" cy="164650"/>
            </a:xfrm>
            <a:prstGeom prst="rect">
              <a:avLst/>
            </a:prstGeom>
          </p:spPr>
        </p:pic>
        <p:pic>
          <p:nvPicPr>
            <p:cNvPr id="16" name="Grafik 15">
              <a:extLst>
                <a:ext uri="{FF2B5EF4-FFF2-40B4-BE49-F238E27FC236}">
                  <a16:creationId xmlns:a16="http://schemas.microsoft.com/office/drawing/2014/main" id="{8F0820CF-6C8B-CDEC-FD9C-61302490ED3D}"/>
                </a:ext>
              </a:extLst>
            </p:cNvPr>
            <p:cNvPicPr>
              <a:picLocks noChangeAspect="1"/>
            </p:cNvPicPr>
            <p:nvPr/>
          </p:nvPicPr>
          <p:blipFill>
            <a:blip r:embed="rId5">
              <a:duotone>
                <a:schemeClr val="accent3">
                  <a:shade val="45000"/>
                  <a:satMod val="135000"/>
                </a:schemeClr>
                <a:prstClr val="white"/>
              </a:duotone>
            </a:blip>
            <a:stretch>
              <a:fillRect/>
            </a:stretch>
          </p:blipFill>
          <p:spPr>
            <a:xfrm>
              <a:off x="4042096" y="8270699"/>
              <a:ext cx="136149" cy="136149"/>
            </a:xfrm>
            <a:prstGeom prst="rect">
              <a:avLst/>
            </a:prstGeom>
          </p:spPr>
        </p:pic>
        <p:pic>
          <p:nvPicPr>
            <p:cNvPr id="17" name="Grafik 16">
              <a:extLst>
                <a:ext uri="{FF2B5EF4-FFF2-40B4-BE49-F238E27FC236}">
                  <a16:creationId xmlns:a16="http://schemas.microsoft.com/office/drawing/2014/main" id="{DE5542CE-1113-4686-85B6-9B3239B2A908}"/>
                </a:ext>
              </a:extLst>
            </p:cNvPr>
            <p:cNvPicPr>
              <a:picLocks noChangeAspect="1"/>
            </p:cNvPicPr>
            <p:nvPr/>
          </p:nvPicPr>
          <p:blipFill>
            <a:blip r:embed="rId6">
              <a:duotone>
                <a:schemeClr val="accent3">
                  <a:shade val="45000"/>
                  <a:satMod val="135000"/>
                </a:schemeClr>
                <a:prstClr val="white"/>
              </a:duotone>
            </a:blip>
            <a:stretch>
              <a:fillRect/>
            </a:stretch>
          </p:blipFill>
          <p:spPr>
            <a:xfrm>
              <a:off x="4042096" y="7981137"/>
              <a:ext cx="136149" cy="136149"/>
            </a:xfrm>
            <a:prstGeom prst="rect">
              <a:avLst/>
            </a:prstGeom>
          </p:spPr>
        </p:pic>
        <p:grpSp>
          <p:nvGrpSpPr>
            <p:cNvPr id="18" name="Gruppieren 17">
              <a:extLst>
                <a:ext uri="{FF2B5EF4-FFF2-40B4-BE49-F238E27FC236}">
                  <a16:creationId xmlns:a16="http://schemas.microsoft.com/office/drawing/2014/main" id="{710AEF07-DD9F-5D3B-1063-5AAFBF812BBF}"/>
                </a:ext>
              </a:extLst>
            </p:cNvPr>
            <p:cNvGrpSpPr/>
            <p:nvPr/>
          </p:nvGrpSpPr>
          <p:grpSpPr>
            <a:xfrm>
              <a:off x="4032023" y="9461983"/>
              <a:ext cx="156294" cy="109405"/>
              <a:chOff x="-2342352" y="6518056"/>
              <a:chExt cx="300000" cy="210000"/>
            </a:xfrm>
            <a:solidFill>
              <a:srgbClr val="128491"/>
            </a:solidFill>
          </p:grpSpPr>
          <p:sp>
            <p:nvSpPr>
              <p:cNvPr id="19" name="Freihandform: Form 18">
                <a:extLst>
                  <a:ext uri="{FF2B5EF4-FFF2-40B4-BE49-F238E27FC236}">
                    <a16:creationId xmlns:a16="http://schemas.microsoft.com/office/drawing/2014/main" id="{D67E20C4-C6E0-746F-0FE9-1315E509B8C5}"/>
                  </a:ext>
                </a:extLst>
              </p:cNvPr>
              <p:cNvSpPr/>
              <p:nvPr/>
            </p:nvSpPr>
            <p:spPr>
              <a:xfrm>
                <a:off x="-2342352" y="6518056"/>
                <a:ext cx="187500" cy="168750"/>
              </a:xfrm>
              <a:custGeom>
                <a:avLst/>
                <a:gdLst>
                  <a:gd name="connsiteX0" fmla="*/ 128584 w 187500"/>
                  <a:gd name="connsiteY0" fmla="*/ 27334 h 168750"/>
                  <a:gd name="connsiteX1" fmla="*/ 188584 w 187500"/>
                  <a:gd name="connsiteY1" fmla="*/ 27334 h 168750"/>
                  <a:gd name="connsiteX2" fmla="*/ 188584 w 187500"/>
                  <a:gd name="connsiteY2" fmla="*/ 16084 h 168750"/>
                  <a:gd name="connsiteX3" fmla="*/ 173584 w 187500"/>
                  <a:gd name="connsiteY3" fmla="*/ 1084 h 168750"/>
                  <a:gd name="connsiteX4" fmla="*/ 16084 w 187500"/>
                  <a:gd name="connsiteY4" fmla="*/ 1084 h 168750"/>
                  <a:gd name="connsiteX5" fmla="*/ 1084 w 187500"/>
                  <a:gd name="connsiteY5" fmla="*/ 16084 h 168750"/>
                  <a:gd name="connsiteX6" fmla="*/ 1084 w 187500"/>
                  <a:gd name="connsiteY6" fmla="*/ 117334 h 168750"/>
                  <a:gd name="connsiteX7" fmla="*/ 16084 w 187500"/>
                  <a:gd name="connsiteY7" fmla="*/ 132334 h 168750"/>
                  <a:gd name="connsiteX8" fmla="*/ 38584 w 187500"/>
                  <a:gd name="connsiteY8" fmla="*/ 132334 h 168750"/>
                  <a:gd name="connsiteX9" fmla="*/ 38584 w 187500"/>
                  <a:gd name="connsiteY9" fmla="*/ 169834 h 168750"/>
                  <a:gd name="connsiteX10" fmla="*/ 76084 w 187500"/>
                  <a:gd name="connsiteY10" fmla="*/ 132334 h 168750"/>
                  <a:gd name="connsiteX11" fmla="*/ 98584 w 187500"/>
                  <a:gd name="connsiteY11" fmla="*/ 132334 h 168750"/>
                  <a:gd name="connsiteX12" fmla="*/ 98584 w 187500"/>
                  <a:gd name="connsiteY12" fmla="*/ 57334 h 168750"/>
                  <a:gd name="connsiteX13" fmla="*/ 128584 w 187500"/>
                  <a:gd name="connsiteY13" fmla="*/ 27334 h 16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500" h="168750">
                    <a:moveTo>
                      <a:pt x="128584" y="27334"/>
                    </a:moveTo>
                    <a:lnTo>
                      <a:pt x="188584" y="27334"/>
                    </a:lnTo>
                    <a:lnTo>
                      <a:pt x="188584" y="16084"/>
                    </a:lnTo>
                    <a:cubicBezTo>
                      <a:pt x="188584" y="7834"/>
                      <a:pt x="181834" y="1084"/>
                      <a:pt x="173584" y="1084"/>
                    </a:cubicBezTo>
                    <a:lnTo>
                      <a:pt x="16084" y="1084"/>
                    </a:lnTo>
                    <a:cubicBezTo>
                      <a:pt x="7834" y="1084"/>
                      <a:pt x="1084" y="7834"/>
                      <a:pt x="1084" y="16084"/>
                    </a:cubicBezTo>
                    <a:lnTo>
                      <a:pt x="1084" y="117334"/>
                    </a:lnTo>
                    <a:cubicBezTo>
                      <a:pt x="1084" y="125584"/>
                      <a:pt x="7834" y="132334"/>
                      <a:pt x="16084" y="132334"/>
                    </a:cubicBezTo>
                    <a:lnTo>
                      <a:pt x="38584" y="132334"/>
                    </a:lnTo>
                    <a:lnTo>
                      <a:pt x="38584" y="169834"/>
                    </a:lnTo>
                    <a:lnTo>
                      <a:pt x="76084" y="132334"/>
                    </a:lnTo>
                    <a:lnTo>
                      <a:pt x="98584" y="132334"/>
                    </a:lnTo>
                    <a:lnTo>
                      <a:pt x="98584" y="57334"/>
                    </a:lnTo>
                    <a:cubicBezTo>
                      <a:pt x="98584" y="40834"/>
                      <a:pt x="112084" y="27334"/>
                      <a:pt x="128584" y="27334"/>
                    </a:cubicBezTo>
                    <a:close/>
                  </a:path>
                </a:pathLst>
              </a:custGeom>
              <a:grpFill/>
              <a:ln w="3671" cap="flat">
                <a:noFill/>
                <a:prstDash val="solid"/>
                <a:miter/>
              </a:ln>
            </p:spPr>
            <p:txBody>
              <a:bodyPr rtlCol="0" anchor="ctr"/>
              <a:lstStyle/>
              <a:p>
                <a:endParaRPr lang="de-DE" sz="7200"/>
              </a:p>
            </p:txBody>
          </p:sp>
          <p:sp>
            <p:nvSpPr>
              <p:cNvPr id="20" name="Freihandform: Form 19">
                <a:extLst>
                  <a:ext uri="{FF2B5EF4-FFF2-40B4-BE49-F238E27FC236}">
                    <a16:creationId xmlns:a16="http://schemas.microsoft.com/office/drawing/2014/main" id="{B16C49DE-5C0A-7026-3E9C-B41EB392C92C}"/>
                  </a:ext>
                </a:extLst>
              </p:cNvPr>
              <p:cNvSpPr/>
              <p:nvPr/>
            </p:nvSpPr>
            <p:spPr>
              <a:xfrm>
                <a:off x="-2229852" y="6559306"/>
                <a:ext cx="187500" cy="168750"/>
              </a:xfrm>
              <a:custGeom>
                <a:avLst/>
                <a:gdLst>
                  <a:gd name="connsiteX0" fmla="*/ 173584 w 187500"/>
                  <a:gd name="connsiteY0" fmla="*/ 1084 h 168750"/>
                  <a:gd name="connsiteX1" fmla="*/ 16084 w 187500"/>
                  <a:gd name="connsiteY1" fmla="*/ 1084 h 168750"/>
                  <a:gd name="connsiteX2" fmla="*/ 1084 w 187500"/>
                  <a:gd name="connsiteY2" fmla="*/ 16084 h 168750"/>
                  <a:gd name="connsiteX3" fmla="*/ 1084 w 187500"/>
                  <a:gd name="connsiteY3" fmla="*/ 117334 h 168750"/>
                  <a:gd name="connsiteX4" fmla="*/ 16084 w 187500"/>
                  <a:gd name="connsiteY4" fmla="*/ 132334 h 168750"/>
                  <a:gd name="connsiteX5" fmla="*/ 113584 w 187500"/>
                  <a:gd name="connsiteY5" fmla="*/ 132334 h 168750"/>
                  <a:gd name="connsiteX6" fmla="*/ 151084 w 187500"/>
                  <a:gd name="connsiteY6" fmla="*/ 169834 h 168750"/>
                  <a:gd name="connsiteX7" fmla="*/ 151084 w 187500"/>
                  <a:gd name="connsiteY7" fmla="*/ 132334 h 168750"/>
                  <a:gd name="connsiteX8" fmla="*/ 173584 w 187500"/>
                  <a:gd name="connsiteY8" fmla="*/ 132334 h 168750"/>
                  <a:gd name="connsiteX9" fmla="*/ 188584 w 187500"/>
                  <a:gd name="connsiteY9" fmla="*/ 117334 h 168750"/>
                  <a:gd name="connsiteX10" fmla="*/ 188584 w 187500"/>
                  <a:gd name="connsiteY10" fmla="*/ 16084 h 168750"/>
                  <a:gd name="connsiteX11" fmla="*/ 173584 w 187500"/>
                  <a:gd name="connsiteY11" fmla="*/ 1084 h 16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500" h="168750">
                    <a:moveTo>
                      <a:pt x="173584" y="1084"/>
                    </a:moveTo>
                    <a:lnTo>
                      <a:pt x="16084" y="1084"/>
                    </a:lnTo>
                    <a:cubicBezTo>
                      <a:pt x="7834" y="1084"/>
                      <a:pt x="1084" y="7834"/>
                      <a:pt x="1084" y="16084"/>
                    </a:cubicBezTo>
                    <a:lnTo>
                      <a:pt x="1084" y="117334"/>
                    </a:lnTo>
                    <a:cubicBezTo>
                      <a:pt x="1084" y="125584"/>
                      <a:pt x="7834" y="132334"/>
                      <a:pt x="16084" y="132334"/>
                    </a:cubicBezTo>
                    <a:lnTo>
                      <a:pt x="113584" y="132334"/>
                    </a:lnTo>
                    <a:lnTo>
                      <a:pt x="151084" y="169834"/>
                    </a:lnTo>
                    <a:lnTo>
                      <a:pt x="151084" y="132334"/>
                    </a:lnTo>
                    <a:lnTo>
                      <a:pt x="173584" y="132334"/>
                    </a:lnTo>
                    <a:cubicBezTo>
                      <a:pt x="181834" y="132334"/>
                      <a:pt x="188584" y="125584"/>
                      <a:pt x="188584" y="117334"/>
                    </a:cubicBezTo>
                    <a:lnTo>
                      <a:pt x="188584" y="16084"/>
                    </a:lnTo>
                    <a:cubicBezTo>
                      <a:pt x="188584" y="7834"/>
                      <a:pt x="181834" y="1084"/>
                      <a:pt x="173584" y="1084"/>
                    </a:cubicBezTo>
                    <a:close/>
                  </a:path>
                </a:pathLst>
              </a:custGeom>
              <a:grpFill/>
              <a:ln w="3671" cap="flat">
                <a:noFill/>
                <a:prstDash val="solid"/>
                <a:miter/>
              </a:ln>
            </p:spPr>
            <p:txBody>
              <a:bodyPr rtlCol="0" anchor="ctr"/>
              <a:lstStyle/>
              <a:p>
                <a:endParaRPr lang="de-DE" sz="7200"/>
              </a:p>
            </p:txBody>
          </p:sp>
        </p:grpSp>
      </p:grpSp>
      <p:sp>
        <p:nvSpPr>
          <p:cNvPr id="23" name="Titel 2">
            <a:extLst>
              <a:ext uri="{FF2B5EF4-FFF2-40B4-BE49-F238E27FC236}">
                <a16:creationId xmlns:a16="http://schemas.microsoft.com/office/drawing/2014/main" id="{CCFAC758-9DF2-88DB-BBCB-D9EDB57D603C}"/>
              </a:ext>
            </a:extLst>
          </p:cNvPr>
          <p:cNvSpPr>
            <a:spLocks noGrp="1"/>
          </p:cNvSpPr>
          <p:nvPr>
            <p:ph type="title"/>
          </p:nvPr>
        </p:nvSpPr>
        <p:spPr>
          <a:xfrm>
            <a:off x="386837" y="-898419"/>
            <a:ext cx="6786000" cy="898419"/>
          </a:xfrm>
        </p:spPr>
        <p:txBody>
          <a:bodyPr vert="horz" wrap="square" lIns="0" tIns="0" rIns="0" bIns="0" numCol="1" anchor="b" anchorCtr="0" compatLnSpc="1">
            <a:prstTxWarp prst="textNoShape">
              <a:avLst/>
            </a:prstTxWarp>
          </a:bodyPr>
          <a:lstStyle/>
          <a:p>
            <a:r>
              <a:rPr lang="en-GB" dirty="0" err="1"/>
              <a:t>Werkzeugkoffer</a:t>
            </a:r>
            <a:r>
              <a:rPr lang="en-GB" dirty="0"/>
              <a:t> </a:t>
            </a:r>
          </a:p>
        </p:txBody>
      </p:sp>
      <p:sp>
        <p:nvSpPr>
          <p:cNvPr id="3" name="Textfeld 2">
            <a:extLst>
              <a:ext uri="{FF2B5EF4-FFF2-40B4-BE49-F238E27FC236}">
                <a16:creationId xmlns:a16="http://schemas.microsoft.com/office/drawing/2014/main" id="{7FE2C8C1-7685-AD34-6B97-A938296E6862}"/>
              </a:ext>
            </a:extLst>
          </p:cNvPr>
          <p:cNvSpPr txBox="1"/>
          <p:nvPr/>
        </p:nvSpPr>
        <p:spPr>
          <a:xfrm rot="16200000">
            <a:off x="3262726" y="6108411"/>
            <a:ext cx="7820222" cy="276999"/>
          </a:xfrm>
          <a:prstGeom prst="rect">
            <a:avLst/>
          </a:prstGeom>
          <a:noFill/>
        </p:spPr>
        <p:txBody>
          <a:bodyPr wrap="square">
            <a:spAutoFit/>
          </a:bodyPr>
          <a:lstStyle/>
          <a:p>
            <a:r>
              <a:rPr lang="de-DE" sz="1200" i="1" kern="0" dirty="0">
                <a:solidFill>
                  <a:schemeClr val="tx1"/>
                </a:solidFill>
                <a:latin typeface="Inria Sans" pitchFamily="2" charset="0"/>
              </a:rPr>
              <a:t>Quelle: eigene Darstellung nach Wolff et al (2020) &amp; The </a:t>
            </a:r>
            <a:r>
              <a:rPr lang="de-DE" sz="1200" i="1" kern="0" dirty="0" err="1">
                <a:solidFill>
                  <a:schemeClr val="tx1"/>
                </a:solidFill>
                <a:latin typeface="Inria Sans" pitchFamily="2" charset="0"/>
              </a:rPr>
              <a:t>Nuffield</a:t>
            </a:r>
            <a:r>
              <a:rPr lang="de-DE" sz="1200" i="1" kern="0" dirty="0">
                <a:solidFill>
                  <a:schemeClr val="tx1"/>
                </a:solidFill>
                <a:latin typeface="Inria Sans" pitchFamily="2" charset="0"/>
              </a:rPr>
              <a:t> Council on </a:t>
            </a:r>
            <a:r>
              <a:rPr lang="de-DE" sz="1200" i="1" kern="0" dirty="0" err="1">
                <a:solidFill>
                  <a:schemeClr val="tx1"/>
                </a:solidFill>
                <a:latin typeface="Inria Sans" pitchFamily="2" charset="0"/>
              </a:rPr>
              <a:t>Bioethics</a:t>
            </a:r>
            <a:r>
              <a:rPr lang="de-DE" sz="1200" i="1" kern="0" dirty="0">
                <a:solidFill>
                  <a:schemeClr val="tx1"/>
                </a:solidFill>
                <a:latin typeface="Inria Sans" pitchFamily="2" charset="0"/>
              </a:rPr>
              <a:t> (2007)</a:t>
            </a:r>
            <a:endParaRPr lang="de-DE" sz="1200" dirty="0"/>
          </a:p>
        </p:txBody>
      </p:sp>
    </p:spTree>
    <p:extLst>
      <p:ext uri="{BB962C8B-B14F-4D97-AF65-F5344CB8AC3E}">
        <p14:creationId xmlns:p14="http://schemas.microsoft.com/office/powerpoint/2010/main" val="12245151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el 2">
            <a:extLst>
              <a:ext uri="{FF2B5EF4-FFF2-40B4-BE49-F238E27FC236}">
                <a16:creationId xmlns:a16="http://schemas.microsoft.com/office/drawing/2014/main" id="{CCFAC758-9DF2-88DB-BBCB-D9EDB57D603C}"/>
              </a:ext>
            </a:extLst>
          </p:cNvPr>
          <p:cNvSpPr>
            <a:spLocks noGrp="1"/>
          </p:cNvSpPr>
          <p:nvPr>
            <p:ph type="title"/>
          </p:nvPr>
        </p:nvSpPr>
        <p:spPr>
          <a:xfrm>
            <a:off x="386837" y="-898419"/>
            <a:ext cx="6786000" cy="898419"/>
          </a:xfrm>
        </p:spPr>
        <p:txBody>
          <a:bodyPr vert="horz" wrap="square" lIns="0" tIns="0" rIns="0" bIns="0" numCol="1" anchor="b" anchorCtr="0" compatLnSpc="1">
            <a:prstTxWarp prst="textNoShape">
              <a:avLst/>
            </a:prstTxWarp>
          </a:bodyPr>
          <a:lstStyle/>
          <a:p>
            <a:r>
              <a:rPr lang="en-GB" dirty="0" err="1"/>
              <a:t>Historische</a:t>
            </a:r>
            <a:r>
              <a:rPr lang="en-GB" dirty="0"/>
              <a:t> </a:t>
            </a:r>
            <a:r>
              <a:rPr lang="en-GB" dirty="0" err="1"/>
              <a:t>Emissionen</a:t>
            </a:r>
            <a:r>
              <a:rPr lang="en-GB" dirty="0"/>
              <a:t>, </a:t>
            </a:r>
            <a:r>
              <a:rPr lang="en-GB" dirty="0" err="1"/>
              <a:t>eigene</a:t>
            </a:r>
            <a:r>
              <a:rPr lang="en-GB" dirty="0"/>
              <a:t> Abb. </a:t>
            </a:r>
            <a:r>
              <a:rPr lang="en-GB" dirty="0" err="1"/>
              <a:t>nach</a:t>
            </a:r>
            <a:r>
              <a:rPr lang="en-GB" dirty="0"/>
              <a:t> Global Carbon Budget (2025), </a:t>
            </a:r>
            <a:r>
              <a:rPr lang="en-GB" dirty="0" err="1"/>
              <a:t>ourworldindata</a:t>
            </a:r>
            <a:endParaRPr lang="en-GB" dirty="0"/>
          </a:p>
        </p:txBody>
      </p:sp>
      <p:pic>
        <p:nvPicPr>
          <p:cNvPr id="2" name="Grafik 1" descr="Die Grafik zeigt die historischen Emissionen seit 1750. Die Rangfolge ist: USA - 435 Gigatonnen CO2, China - 285, Russland - 123, Deutschland - 95.">
            <a:extLst>
              <a:ext uri="{FF2B5EF4-FFF2-40B4-BE49-F238E27FC236}">
                <a16:creationId xmlns:a16="http://schemas.microsoft.com/office/drawing/2014/main" id="{ED8A86EA-41F2-8069-3E92-EE37298EBB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56246" y="1732223"/>
            <a:ext cx="9934120" cy="7076554"/>
          </a:xfrm>
          <a:prstGeom prst="rect">
            <a:avLst/>
          </a:prstGeom>
        </p:spPr>
      </p:pic>
      <p:sp>
        <p:nvSpPr>
          <p:cNvPr id="4" name="Textfeld 3">
            <a:extLst>
              <a:ext uri="{FF2B5EF4-FFF2-40B4-BE49-F238E27FC236}">
                <a16:creationId xmlns:a16="http://schemas.microsoft.com/office/drawing/2014/main" id="{02CBB51B-609D-65C5-3326-4301DFF441C6}"/>
              </a:ext>
            </a:extLst>
          </p:cNvPr>
          <p:cNvSpPr txBox="1"/>
          <p:nvPr/>
        </p:nvSpPr>
        <p:spPr>
          <a:xfrm rot="16200000">
            <a:off x="2761899" y="5712320"/>
            <a:ext cx="8753475" cy="297004"/>
          </a:xfrm>
          <a:prstGeom prst="rect">
            <a:avLst/>
          </a:prstGeom>
          <a:noFill/>
        </p:spPr>
        <p:txBody>
          <a:bodyPr wrap="square">
            <a:spAutoFit/>
          </a:bodyPr>
          <a:lstStyle/>
          <a:p>
            <a:pPr marL="0" marR="0" lvl="0" indent="-246596" algn="l" defTabSz="914400" rtl="0" eaLnBrk="1" fontAlgn="base" latinLnBrk="0" hangingPunct="1">
              <a:lnSpc>
                <a:spcPct val="95000"/>
              </a:lnSpc>
              <a:spcBef>
                <a:spcPts val="0"/>
              </a:spcBef>
              <a:spcAft>
                <a:spcPts val="600"/>
              </a:spcAft>
              <a:buClrTx/>
              <a:buSzTx/>
              <a:buFontTx/>
              <a:buNone/>
              <a:tabLst/>
              <a:defRPr/>
            </a:pPr>
            <a:r>
              <a:rPr kumimoji="0" lang="de-DE" sz="1400" b="0" i="1" u="none" strike="noStrike" kern="0" cap="none" spc="0" normalizeH="0" baseline="0" noProof="0" dirty="0">
                <a:ln>
                  <a:noFill/>
                </a:ln>
                <a:solidFill>
                  <a:srgbClr val="000000"/>
                </a:solidFill>
                <a:effectLst/>
                <a:uLnTx/>
                <a:uFillTx/>
                <a:latin typeface="Inria Sans" pitchFamily="2" charset="0"/>
                <a:ea typeface="ＭＳ Ｐゴシック" charset="0"/>
              </a:rPr>
              <a:t>Abbildung 1 Historische Emissionen, eigene Abb. nach Global Carbon Budget (2025), </a:t>
            </a:r>
            <a:r>
              <a:rPr kumimoji="0" lang="de-DE" sz="1400" b="0" i="1" u="none" strike="noStrike" kern="0" cap="none" spc="0" normalizeH="0" baseline="0" noProof="0" dirty="0" err="1">
                <a:ln>
                  <a:noFill/>
                </a:ln>
                <a:solidFill>
                  <a:srgbClr val="000000"/>
                </a:solidFill>
                <a:effectLst/>
                <a:uLnTx/>
                <a:uFillTx/>
                <a:latin typeface="Inria Sans" pitchFamily="2" charset="0"/>
                <a:ea typeface="ＭＳ Ｐゴシック" charset="0"/>
              </a:rPr>
              <a:t>ourworldindata</a:t>
            </a:r>
            <a:endParaRPr kumimoji="0" lang="de-DE" sz="1400" b="0" i="1" u="none" strike="noStrike" kern="0" cap="none" spc="0" normalizeH="0" baseline="0" noProof="0" dirty="0">
              <a:ln>
                <a:noFill/>
              </a:ln>
              <a:solidFill>
                <a:srgbClr val="000000"/>
              </a:solidFill>
              <a:effectLst/>
              <a:uLnTx/>
              <a:uFillTx/>
              <a:latin typeface="Inria Sans" pitchFamily="2" charset="0"/>
              <a:ea typeface="ＭＳ Ｐゴシック" charset="0"/>
            </a:endParaRPr>
          </a:p>
        </p:txBody>
      </p:sp>
    </p:spTree>
    <p:extLst>
      <p:ext uri="{BB962C8B-B14F-4D97-AF65-F5344CB8AC3E}">
        <p14:creationId xmlns:p14="http://schemas.microsoft.com/office/powerpoint/2010/main" val="18745353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descr="Logo Kompetenzzentrum Nachhaltiger Konsum">
            <a:extLst>
              <a:ext uri="{FF2B5EF4-FFF2-40B4-BE49-F238E27FC236}">
                <a16:creationId xmlns:a16="http://schemas.microsoft.com/office/drawing/2014/main" id="{0E6BD863-9EE7-D435-937C-CDCDA1C31BC2}"/>
              </a:ext>
            </a:extLst>
          </p:cNvPr>
          <p:cNvSpPr>
            <a:spLocks noGrp="1"/>
          </p:cNvSpPr>
          <p:nvPr>
            <p:ph type="title"/>
          </p:nvPr>
        </p:nvSpPr>
        <p:spPr/>
        <p:txBody>
          <a:bodyPr anchor="ctr"/>
          <a:lstStyle/>
          <a:p>
            <a:pPr>
              <a:lnSpc>
                <a:spcPct val="150000"/>
              </a:lnSpc>
            </a:pPr>
            <a:r>
              <a:rPr lang="de-DE" sz="3200" b="1" dirty="0">
                <a:latin typeface="Inria Sans" pitchFamily="2" charset="0"/>
              </a:rPr>
              <a:t>Impressum</a:t>
            </a:r>
            <a:br>
              <a:rPr lang="de-DE" sz="2800" b="1" dirty="0">
                <a:latin typeface="Inria Sans" pitchFamily="2" charset="0"/>
              </a:rPr>
            </a:br>
            <a:br>
              <a:rPr lang="de-DE" sz="1400" dirty="0">
                <a:latin typeface="Inria Sans" pitchFamily="2" charset="0"/>
              </a:rPr>
            </a:br>
            <a:r>
              <a:rPr lang="de-DE" sz="1400" b="1" dirty="0">
                <a:latin typeface="Inria Sans" pitchFamily="2" charset="0"/>
              </a:rPr>
              <a:t>Herausgegeben von:</a:t>
            </a:r>
            <a:br>
              <a:rPr lang="de-DE" sz="1400" dirty="0">
                <a:latin typeface="Inria Sans" pitchFamily="2" charset="0"/>
              </a:rPr>
            </a:br>
            <a:r>
              <a:rPr lang="de-DE" sz="1400" dirty="0">
                <a:latin typeface="Inria Sans" pitchFamily="2" charset="0"/>
              </a:rPr>
              <a:t>Kompetenzzentrum Nachhaltiger Konsum</a:t>
            </a:r>
            <a:br>
              <a:rPr lang="de-DE" sz="1400" dirty="0">
                <a:latin typeface="Inria Sans" pitchFamily="2" charset="0"/>
              </a:rPr>
            </a:br>
            <a:r>
              <a:rPr lang="de-DE" sz="1400" dirty="0">
                <a:latin typeface="Inria Sans" pitchFamily="2" charset="0"/>
              </a:rPr>
              <a:t>Geschäftsstelle am Umweltbundesamt</a:t>
            </a:r>
            <a:br>
              <a:rPr lang="de-DE" sz="1400" dirty="0">
                <a:latin typeface="Inria Sans" pitchFamily="2" charset="0"/>
              </a:rPr>
            </a:br>
            <a:r>
              <a:rPr lang="de-DE" sz="1400" dirty="0">
                <a:latin typeface="Inria Sans" pitchFamily="2" charset="0"/>
              </a:rPr>
              <a:t>Wörlitzer Platz 1 </a:t>
            </a:r>
            <a:br>
              <a:rPr lang="de-DE" sz="1400" dirty="0">
                <a:latin typeface="Inria Sans" pitchFamily="2" charset="0"/>
              </a:rPr>
            </a:br>
            <a:r>
              <a:rPr lang="de-DE" sz="1400" dirty="0">
                <a:latin typeface="Inria Sans" pitchFamily="2" charset="0"/>
              </a:rPr>
              <a:t>06844 Dessau-Roßlau</a:t>
            </a:r>
            <a:br>
              <a:rPr lang="de-DE" sz="1400" dirty="0">
                <a:latin typeface="Inria Sans" pitchFamily="2" charset="0"/>
              </a:rPr>
            </a:br>
            <a:br>
              <a:rPr lang="de-DE" sz="1400" dirty="0">
                <a:latin typeface="Inria Sans" pitchFamily="2" charset="0"/>
              </a:rPr>
            </a:br>
            <a:r>
              <a:rPr lang="de-DE" sz="1400" dirty="0">
                <a:latin typeface="Inria Sans" pitchFamily="2" charset="0"/>
                <a:hlinkClick r:id="rId2">
                  <a:extLst>
                    <a:ext uri="{A12FA001-AC4F-418D-AE19-62706E023703}">
                      <ahyp:hlinkClr xmlns:ahyp="http://schemas.microsoft.com/office/drawing/2018/hyperlinkcolor" val="tx"/>
                    </a:ext>
                  </a:extLst>
                </a:hlinkClick>
              </a:rPr>
              <a:t>mail@nachhaltigerkonsum.info</a:t>
            </a:r>
            <a:r>
              <a:rPr lang="de-DE" sz="1400" dirty="0">
                <a:latin typeface="Inria Sans" pitchFamily="2" charset="0"/>
              </a:rPr>
              <a:t> </a:t>
            </a:r>
            <a:br>
              <a:rPr lang="de-DE" sz="1400" dirty="0">
                <a:latin typeface="Inria Sans" pitchFamily="2" charset="0"/>
              </a:rPr>
            </a:br>
            <a:r>
              <a:rPr lang="de-DE" sz="1400" dirty="0">
                <a:latin typeface="Inria Sans" pitchFamily="2" charset="0"/>
                <a:hlinkClick r:id="rId3">
                  <a:extLst>
                    <a:ext uri="{A12FA001-AC4F-418D-AE19-62706E023703}">
                      <ahyp:hlinkClr xmlns:ahyp="http://schemas.microsoft.com/office/drawing/2018/hyperlinkcolor" val="tx"/>
                    </a:ext>
                  </a:extLst>
                </a:hlinkClick>
              </a:rPr>
              <a:t>nachhaltigerkonsum.info</a:t>
            </a:r>
            <a:r>
              <a:rPr lang="de-DE" sz="1400" dirty="0">
                <a:latin typeface="Inria Sans" pitchFamily="2" charset="0"/>
              </a:rPr>
              <a:t> </a:t>
            </a:r>
            <a:br>
              <a:rPr lang="de-DE" sz="1400" dirty="0">
                <a:latin typeface="Inria Sans" pitchFamily="2" charset="0"/>
              </a:rPr>
            </a:br>
            <a:br>
              <a:rPr lang="de-DE" sz="1400" dirty="0">
                <a:latin typeface="Inria Sans" pitchFamily="2" charset="0"/>
              </a:rPr>
            </a:br>
            <a:r>
              <a:rPr lang="en-US" sz="1400" b="1" i="0" u="none" strike="noStrike" baseline="0" dirty="0">
                <a:latin typeface="Inria Sans" pitchFamily="2" charset="0"/>
              </a:rPr>
              <a:t>Stand: </a:t>
            </a:r>
            <a:br>
              <a:rPr lang="en-US" sz="1400" b="1" i="0" u="none" strike="noStrike" baseline="0" dirty="0">
                <a:latin typeface="Inria Sans" pitchFamily="2" charset="0"/>
              </a:rPr>
            </a:br>
            <a:r>
              <a:rPr lang="en-US" sz="1400" b="0" i="0" u="none" strike="noStrike" baseline="0" dirty="0">
                <a:latin typeface="Inria Sans" pitchFamily="2" charset="0"/>
              </a:rPr>
              <a:t>Februar 2026</a:t>
            </a:r>
            <a:endParaRPr lang="en-US" sz="1400" dirty="0">
              <a:latin typeface="Inria Sans" pitchFamily="2" charset="0"/>
            </a:endParaRPr>
          </a:p>
        </p:txBody>
      </p:sp>
      <p:sp>
        <p:nvSpPr>
          <p:cNvPr id="3" name="Fußzeilenplatzhalter 2">
            <a:extLst>
              <a:ext uri="{FF2B5EF4-FFF2-40B4-BE49-F238E27FC236}">
                <a16:creationId xmlns:a16="http://schemas.microsoft.com/office/drawing/2014/main" id="{0E99F8FC-4F7E-9EFB-DD83-22DA30F268C9}"/>
              </a:ext>
            </a:extLst>
          </p:cNvPr>
          <p:cNvSpPr>
            <a:spLocks noGrp="1"/>
          </p:cNvSpPr>
          <p:nvPr>
            <p:ph type="ftr" sz="quarter" idx="4294967295"/>
          </p:nvPr>
        </p:nvSpPr>
        <p:spPr>
          <a:xfrm>
            <a:off x="6507163" y="9883775"/>
            <a:ext cx="1052512" cy="455613"/>
          </a:xfrm>
        </p:spPr>
        <p:txBody>
          <a:bodyPr/>
          <a:lstStyle/>
          <a:p>
            <a:fld id="{9302D2D9-6C41-8943-9065-B4377A0BA008}" type="slidenum">
              <a:rPr lang="de-DE" smtClean="0"/>
              <a:pPr/>
              <a:t>53</a:t>
            </a:fld>
            <a:endParaRPr lang="de-DE" dirty="0"/>
          </a:p>
        </p:txBody>
      </p:sp>
      <p:grpSp>
        <p:nvGrpSpPr>
          <p:cNvPr id="8" name="Gruppieren 7" descr="Logo ">
            <a:extLst>
              <a:ext uri="{FF2B5EF4-FFF2-40B4-BE49-F238E27FC236}">
                <a16:creationId xmlns:a16="http://schemas.microsoft.com/office/drawing/2014/main" id="{8F07C0AB-C91E-1280-1992-7EC40509FE3F}"/>
              </a:ext>
            </a:extLst>
          </p:cNvPr>
          <p:cNvGrpSpPr/>
          <p:nvPr/>
        </p:nvGrpSpPr>
        <p:grpSpPr>
          <a:xfrm>
            <a:off x="581891" y="0"/>
            <a:ext cx="2232000" cy="2340000"/>
            <a:chOff x="581891" y="0"/>
            <a:chExt cx="2232000" cy="2340000"/>
          </a:xfrm>
        </p:grpSpPr>
        <p:sp>
          <p:nvSpPr>
            <p:cNvPr id="9" name="Rechteck 8">
              <a:extLst>
                <a:ext uri="{FF2B5EF4-FFF2-40B4-BE49-F238E27FC236}">
                  <a16:creationId xmlns:a16="http://schemas.microsoft.com/office/drawing/2014/main" id="{CBF40427-B298-B848-F7E3-F4CBF66A8033}"/>
                </a:ext>
              </a:extLst>
            </p:cNvPr>
            <p:cNvSpPr/>
            <p:nvPr userDrawn="1"/>
          </p:nvSpPr>
          <p:spPr>
            <a:xfrm>
              <a:off x="581891" y="0"/>
              <a:ext cx="2232000" cy="23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sz="1800" dirty="0">
                <a:solidFill>
                  <a:schemeClr val="bg1"/>
                </a:solidFill>
                <a:latin typeface="BundesSans Web Regular"/>
              </a:endParaRPr>
            </a:p>
          </p:txBody>
        </p:sp>
        <p:pic>
          <p:nvPicPr>
            <p:cNvPr id="10" name="Grafik 9">
              <a:hlinkClick r:id="rId3"/>
              <a:extLst>
                <a:ext uri="{FF2B5EF4-FFF2-40B4-BE49-F238E27FC236}">
                  <a16:creationId xmlns:a16="http://schemas.microsoft.com/office/drawing/2014/main" id="{A9B09228-9749-66F9-E0C8-CCEA1F9B5A8E}"/>
                </a:ext>
              </a:extLst>
            </p:cNvPr>
            <p:cNvPicPr>
              <a:picLocks noChangeAspect="1"/>
            </p:cNvPicPr>
            <p:nvPr userDrawn="1"/>
          </p:nvPicPr>
          <p:blipFill>
            <a:blip r:embed="rId4"/>
            <a:stretch>
              <a:fillRect/>
            </a:stretch>
          </p:blipFill>
          <p:spPr>
            <a:xfrm>
              <a:off x="759435" y="863119"/>
              <a:ext cx="1876913" cy="1231631"/>
            </a:xfrm>
            <a:prstGeom prst="rect">
              <a:avLst/>
            </a:prstGeom>
          </p:spPr>
        </p:pic>
      </p:grpSp>
    </p:spTree>
    <p:extLst>
      <p:ext uri="{BB962C8B-B14F-4D97-AF65-F5344CB8AC3E}">
        <p14:creationId xmlns:p14="http://schemas.microsoft.com/office/powerpoint/2010/main" val="398671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p:txBody>
          <a:bodyPr anchor="t"/>
          <a:lstStyle/>
          <a:p>
            <a:r>
              <a:rPr lang="de-DE" b="1" dirty="0">
                <a:latin typeface="Inria Sans" pitchFamily="2" charset="0"/>
              </a:rPr>
              <a:t>Durchführung der Module</a:t>
            </a:r>
          </a:p>
        </p:txBody>
      </p:sp>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6</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r>
              <a:rPr lang="de-DE" sz="1000" dirty="0">
                <a:latin typeface="Inria Sans" pitchFamily="2" charset="0"/>
              </a:rPr>
              <a:t>Klimawaage – </a:t>
            </a:r>
            <a:r>
              <a:rPr lang="de-DE" sz="1000" b="1" dirty="0">
                <a:latin typeface="Inria Sans" pitchFamily="2" charset="0"/>
              </a:rPr>
              <a:t>Durchführung der Module</a:t>
            </a:r>
          </a:p>
          <a:p>
            <a:r>
              <a:rPr lang="de-DE" sz="1000" dirty="0">
                <a:latin typeface="Inria Sans" pitchFamily="2" charset="0"/>
              </a:rPr>
              <a:t>© Kompetenzzentrum Nachhaltiger Konsum, Lizenz CC-BY-SA 4.0 </a:t>
            </a:r>
          </a:p>
        </p:txBody>
      </p:sp>
      <p:graphicFrame>
        <p:nvGraphicFramePr>
          <p:cNvPr id="17" name="Tabelle 16">
            <a:extLst>
              <a:ext uri="{FF2B5EF4-FFF2-40B4-BE49-F238E27FC236}">
                <a16:creationId xmlns:a16="http://schemas.microsoft.com/office/drawing/2014/main" id="{6E3156E7-38DA-2D82-95E9-7A33AA151CD5}"/>
              </a:ext>
            </a:extLst>
          </p:cNvPr>
          <p:cNvGraphicFramePr>
            <a:graphicFrameLocks noGrp="1"/>
          </p:cNvGraphicFramePr>
          <p:nvPr>
            <p:extLst>
              <p:ext uri="{D42A27DB-BD31-4B8C-83A1-F6EECF244321}">
                <p14:modId xmlns:p14="http://schemas.microsoft.com/office/powerpoint/2010/main" val="3172693219"/>
              </p:ext>
            </p:extLst>
          </p:nvPr>
        </p:nvGraphicFramePr>
        <p:xfrm>
          <a:off x="386837" y="984739"/>
          <a:ext cx="6786000" cy="2474160"/>
        </p:xfrm>
        <a:graphic>
          <a:graphicData uri="http://schemas.openxmlformats.org/drawingml/2006/table">
            <a:tbl>
              <a:tblPr firstRow="1" firstCol="1" bandRow="1">
                <a:tableStyleId>{5C22544A-7EE6-4342-B048-85BDC9FD1C3A}</a:tableStyleId>
              </a:tblPr>
              <a:tblGrid>
                <a:gridCol w="1388623">
                  <a:extLst>
                    <a:ext uri="{9D8B030D-6E8A-4147-A177-3AD203B41FA5}">
                      <a16:colId xmlns:a16="http://schemas.microsoft.com/office/drawing/2014/main" val="280851676"/>
                    </a:ext>
                  </a:extLst>
                </a:gridCol>
                <a:gridCol w="5397377">
                  <a:extLst>
                    <a:ext uri="{9D8B030D-6E8A-4147-A177-3AD203B41FA5}">
                      <a16:colId xmlns:a16="http://schemas.microsoft.com/office/drawing/2014/main" val="3829559533"/>
                    </a:ext>
                  </a:extLst>
                </a:gridCol>
              </a:tblGrid>
              <a:tr h="108628">
                <a:tc gridSpan="2">
                  <a:txBody>
                    <a:bodyPr/>
                    <a:lstStyle/>
                    <a:p>
                      <a:pPr>
                        <a:lnSpc>
                          <a:spcPct val="100000"/>
                        </a:lnSpc>
                        <a:spcAft>
                          <a:spcPts val="300"/>
                        </a:spcAft>
                      </a:pPr>
                      <a:r>
                        <a:rPr lang="de-DE" sz="1400" dirty="0">
                          <a:solidFill>
                            <a:schemeClr val="accent1"/>
                          </a:solidFill>
                          <a:effectLst/>
                          <a:latin typeface="Inria Sans" pitchFamily="2" charset="0"/>
                        </a:rPr>
                        <a:t>M0 – Einstieg </a:t>
                      </a:r>
                      <a:endParaRPr lang="en-US" sz="1400" dirty="0">
                        <a:solidFill>
                          <a:schemeClr val="accent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12700" cmpd="sng">
                      <a:noFill/>
                    </a:lnL>
                    <a:lnR w="12700" cmpd="sng">
                      <a:noFill/>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BF6F8"/>
                    </a:solidFill>
                  </a:tcPr>
                </a:tc>
                <a:tc hMerge="1">
                  <a:txBody>
                    <a:bodyPr/>
                    <a:lstStyle/>
                    <a:p>
                      <a:endParaRPr lang="en-US"/>
                    </a:p>
                  </a:txBody>
                  <a:tcPr/>
                </a:tc>
                <a:extLst>
                  <a:ext uri="{0D108BD9-81ED-4DB2-BD59-A6C34878D82A}">
                    <a16:rowId xmlns:a16="http://schemas.microsoft.com/office/drawing/2014/main" val="1466743070"/>
                  </a:ext>
                </a:extLst>
              </a:tr>
              <a:tr h="0">
                <a:tc>
                  <a:txBody>
                    <a:bodyPr/>
                    <a:lstStyle/>
                    <a:p>
                      <a:pPr>
                        <a:lnSpc>
                          <a:spcPct val="100000"/>
                        </a:lnSpc>
                        <a:spcAft>
                          <a:spcPts val="300"/>
                        </a:spcAft>
                      </a:pPr>
                      <a:r>
                        <a:rPr lang="de-DE" sz="1000" dirty="0">
                          <a:solidFill>
                            <a:schemeClr val="tx1"/>
                          </a:solidFill>
                          <a:effectLst/>
                          <a:latin typeface="Inria Sans" pitchFamily="2" charset="0"/>
                        </a:rPr>
                        <a:t>Dauer</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12700" cmpd="sng">
                      <a:noFill/>
                    </a:lnL>
                    <a:lnR w="9525" cap="flat" cmpd="sng" algn="ctr">
                      <a:solidFill>
                        <a:schemeClr val="accent4"/>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300"/>
                        </a:spcAft>
                      </a:pPr>
                      <a:r>
                        <a:rPr lang="de-DE" sz="1000" dirty="0">
                          <a:solidFill>
                            <a:schemeClr val="tx1"/>
                          </a:solidFill>
                          <a:effectLst/>
                          <a:latin typeface="Inria Sans" pitchFamily="2" charset="0"/>
                        </a:rPr>
                        <a:t>10 min.</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12700" cmpd="sng">
                      <a:noFill/>
                    </a:lnR>
                    <a:lnT w="19050" cap="flat" cmpd="sng" algn="ctr">
                      <a:solidFill>
                        <a:schemeClr val="accent1"/>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1465173"/>
                  </a:ext>
                </a:extLst>
              </a:tr>
              <a:tr h="0">
                <a:tc>
                  <a:txBody>
                    <a:bodyPr/>
                    <a:lstStyle/>
                    <a:p>
                      <a:pPr>
                        <a:lnSpc>
                          <a:spcPct val="100000"/>
                        </a:lnSpc>
                        <a:spcAft>
                          <a:spcPts val="300"/>
                        </a:spcAft>
                      </a:pPr>
                      <a:r>
                        <a:rPr lang="de-DE" sz="1000">
                          <a:solidFill>
                            <a:schemeClr val="tx1"/>
                          </a:solidFill>
                          <a:effectLst/>
                          <a:latin typeface="Inria Sans" pitchFamily="2" charset="0"/>
                        </a:rPr>
                        <a:t>Material / Methode</a:t>
                      </a:r>
                      <a:endParaRPr lang="en-US" sz="10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300"/>
                        </a:spcAft>
                      </a:pPr>
                      <a:r>
                        <a:rPr lang="de-DE" sz="1000">
                          <a:solidFill>
                            <a:schemeClr val="tx1"/>
                          </a:solidFill>
                          <a:effectLst/>
                          <a:latin typeface="Inria Sans" pitchFamily="2" charset="0"/>
                        </a:rPr>
                        <a:t>Soziometrie – Aufstellung im Raum</a:t>
                      </a:r>
                      <a:endParaRPr lang="en-US" sz="10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9760104"/>
                  </a:ext>
                </a:extLst>
              </a:tr>
              <a:tr h="0">
                <a:tc>
                  <a:txBody>
                    <a:bodyPr/>
                    <a:lstStyle/>
                    <a:p>
                      <a:pPr>
                        <a:lnSpc>
                          <a:spcPct val="100000"/>
                        </a:lnSpc>
                        <a:spcAft>
                          <a:spcPts val="300"/>
                        </a:spcAft>
                      </a:pPr>
                      <a:r>
                        <a:rPr lang="de-DE" sz="1000">
                          <a:solidFill>
                            <a:schemeClr val="tx1"/>
                          </a:solidFill>
                          <a:effectLst/>
                          <a:latin typeface="Inria Sans" pitchFamily="2" charset="0"/>
                        </a:rPr>
                        <a:t>Inhalt</a:t>
                      </a:r>
                      <a:endParaRPr lang="en-US" sz="10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300"/>
                        </a:spcAft>
                      </a:pPr>
                      <a:r>
                        <a:rPr lang="de-DE" sz="1000">
                          <a:solidFill>
                            <a:schemeClr val="tx1"/>
                          </a:solidFill>
                          <a:effectLst/>
                          <a:latin typeface="Inria Sans" pitchFamily="2" charset="0"/>
                        </a:rPr>
                        <a:t>Alltagsbezüge herstellen, Vorwissen erfassen</a:t>
                      </a:r>
                      <a:endParaRPr lang="en-US" sz="10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2021644"/>
                  </a:ext>
                </a:extLst>
              </a:tr>
              <a:tr h="0">
                <a:tc>
                  <a:txBody>
                    <a:bodyPr/>
                    <a:lstStyle/>
                    <a:p>
                      <a:pPr>
                        <a:lnSpc>
                          <a:spcPct val="100000"/>
                        </a:lnSpc>
                        <a:spcAft>
                          <a:spcPts val="300"/>
                        </a:spcAft>
                      </a:pPr>
                      <a:r>
                        <a:rPr lang="de-DE" sz="1000">
                          <a:solidFill>
                            <a:schemeClr val="tx1"/>
                          </a:solidFill>
                          <a:effectLst/>
                          <a:latin typeface="Inria Sans" pitchFamily="2" charset="0"/>
                        </a:rPr>
                        <a:t>Lernziele</a:t>
                      </a:r>
                      <a:endParaRPr lang="en-US" sz="10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300"/>
                        </a:spcAft>
                      </a:pPr>
                      <a:r>
                        <a:rPr lang="de-DE" sz="1000" dirty="0">
                          <a:solidFill>
                            <a:schemeClr val="tx1"/>
                          </a:solidFill>
                          <a:effectLst/>
                          <a:latin typeface="Inria Sans" pitchFamily="2" charset="0"/>
                        </a:rPr>
                        <a:t>Einstimmen ins Thema </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942435"/>
                  </a:ext>
                </a:extLst>
              </a:tr>
              <a:tr h="609844">
                <a:tc>
                  <a:txBody>
                    <a:bodyPr/>
                    <a:lstStyle/>
                    <a:p>
                      <a:pPr>
                        <a:lnSpc>
                          <a:spcPct val="100000"/>
                        </a:lnSpc>
                        <a:spcAft>
                          <a:spcPts val="300"/>
                        </a:spcAft>
                      </a:pPr>
                      <a:r>
                        <a:rPr lang="de-DE" sz="1000">
                          <a:solidFill>
                            <a:schemeClr val="tx1"/>
                          </a:solidFill>
                          <a:effectLst/>
                          <a:latin typeface="Inria Sans" pitchFamily="2" charset="0"/>
                        </a:rPr>
                        <a:t>Beschreibung</a:t>
                      </a:r>
                      <a:endParaRPr lang="en-US" sz="10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nSpc>
                          <a:spcPct val="100000"/>
                        </a:lnSpc>
                        <a:spcAft>
                          <a:spcPts val="300"/>
                        </a:spcAft>
                      </a:pPr>
                      <a:r>
                        <a:rPr lang="de-DE" sz="1000" dirty="0">
                          <a:solidFill>
                            <a:schemeClr val="tx1"/>
                          </a:solidFill>
                          <a:effectLst/>
                          <a:latin typeface="Inria Sans" pitchFamily="2" charset="0"/>
                        </a:rPr>
                        <a:t>Lehrperson formuliert die Aussage und Schüler*innen positionieren sich im Raum. Kurze Diskussion nach jeder Aussage: „Warum stehst du dort?“</a:t>
                      </a:r>
                      <a:endParaRPr lang="en-US" sz="1000" dirty="0">
                        <a:solidFill>
                          <a:schemeClr val="tx1"/>
                        </a:solidFill>
                        <a:effectLst/>
                        <a:latin typeface="Inria Sans" pitchFamily="2" charset="0"/>
                      </a:endParaRPr>
                    </a:p>
                    <a:p>
                      <a:pPr marL="85725" indent="-85725">
                        <a:lnSpc>
                          <a:spcPct val="100000"/>
                        </a:lnSpc>
                        <a:spcAft>
                          <a:spcPts val="300"/>
                        </a:spcAft>
                        <a:buClr>
                          <a:schemeClr val="accent4"/>
                        </a:buClr>
                        <a:buFont typeface="Arial" panose="020B0604020202020204" pitchFamily="34" charset="0"/>
                        <a:buChar char="•"/>
                      </a:pPr>
                      <a:r>
                        <a:rPr lang="de-DE" sz="1000" dirty="0">
                          <a:solidFill>
                            <a:schemeClr val="tx1"/>
                          </a:solidFill>
                          <a:effectLst/>
                          <a:latin typeface="Inria Sans" pitchFamily="2" charset="0"/>
                        </a:rPr>
                        <a:t>Klimaschutz ist mir wichtig.</a:t>
                      </a:r>
                      <a:endParaRPr lang="en-US" sz="1000" dirty="0">
                        <a:solidFill>
                          <a:schemeClr val="tx1"/>
                        </a:solidFill>
                        <a:effectLst/>
                        <a:latin typeface="Inria Sans" pitchFamily="2" charset="0"/>
                      </a:endParaRPr>
                    </a:p>
                    <a:p>
                      <a:pPr marL="85725" indent="-85725">
                        <a:lnSpc>
                          <a:spcPct val="100000"/>
                        </a:lnSpc>
                        <a:spcAft>
                          <a:spcPts val="300"/>
                        </a:spcAft>
                        <a:buClr>
                          <a:schemeClr val="accent4"/>
                        </a:buClr>
                        <a:buFont typeface="Arial" panose="020B0604020202020204" pitchFamily="34" charset="0"/>
                        <a:buChar char="•"/>
                      </a:pPr>
                      <a:r>
                        <a:rPr lang="de-DE" sz="1000" dirty="0">
                          <a:solidFill>
                            <a:schemeClr val="tx1"/>
                          </a:solidFill>
                          <a:effectLst/>
                          <a:latin typeface="Inria Sans" pitchFamily="2" charset="0"/>
                        </a:rPr>
                        <a:t>Ich glaube daran, dass unsere Gesellschaft gute Lösungen finden wird, um die schlimmsten Klimawandelfolgen abzuwenden.</a:t>
                      </a:r>
                      <a:endParaRPr lang="en-US" sz="1000" dirty="0">
                        <a:solidFill>
                          <a:schemeClr val="tx1"/>
                        </a:solidFill>
                        <a:effectLst/>
                        <a:latin typeface="Inria Sans" pitchFamily="2" charset="0"/>
                      </a:endParaRPr>
                    </a:p>
                    <a:p>
                      <a:pPr marL="85725" indent="-85725">
                        <a:lnSpc>
                          <a:spcPct val="100000"/>
                        </a:lnSpc>
                        <a:spcAft>
                          <a:spcPts val="300"/>
                        </a:spcAft>
                        <a:buClr>
                          <a:schemeClr val="accent4"/>
                        </a:buClr>
                        <a:buFont typeface="Arial" panose="020B0604020202020204" pitchFamily="34" charset="0"/>
                        <a:buChar char="•"/>
                      </a:pPr>
                      <a:r>
                        <a:rPr lang="de-DE" sz="1000" dirty="0">
                          <a:solidFill>
                            <a:schemeClr val="tx1"/>
                          </a:solidFill>
                          <a:effectLst/>
                          <a:latin typeface="Inria Sans" pitchFamily="2" charset="0"/>
                        </a:rPr>
                        <a:t>Nachhaltig zu leben, ist herausfordernd und anstrengend.</a:t>
                      </a:r>
                      <a:endParaRPr lang="en-US" sz="1000" dirty="0">
                        <a:solidFill>
                          <a:schemeClr val="tx1"/>
                        </a:solidFill>
                        <a:effectLst/>
                        <a:latin typeface="Inria Sans" pitchFamily="2" charset="0"/>
                      </a:endParaRPr>
                    </a:p>
                    <a:p>
                      <a:pPr marL="85725" indent="-85725">
                        <a:lnSpc>
                          <a:spcPct val="100000"/>
                        </a:lnSpc>
                        <a:spcAft>
                          <a:spcPts val="300"/>
                        </a:spcAft>
                        <a:buClr>
                          <a:schemeClr val="accent4"/>
                        </a:buClr>
                        <a:buFont typeface="Arial" panose="020B0604020202020204" pitchFamily="34" charset="0"/>
                        <a:buChar char="•"/>
                      </a:pPr>
                      <a:r>
                        <a:rPr lang="de-DE" sz="1000" dirty="0">
                          <a:solidFill>
                            <a:schemeClr val="tx1"/>
                          </a:solidFill>
                          <a:effectLst/>
                          <a:latin typeface="Inria Sans" pitchFamily="2" charset="0"/>
                        </a:rPr>
                        <a:t>Unsere Schule sollte mehr für den Klimaschutz tun.</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9056245"/>
                  </a:ext>
                </a:extLst>
              </a:tr>
            </a:tbl>
          </a:graphicData>
        </a:graphic>
      </p:graphicFrame>
      <p:graphicFrame>
        <p:nvGraphicFramePr>
          <p:cNvPr id="22" name="Tabelle 21">
            <a:extLst>
              <a:ext uri="{FF2B5EF4-FFF2-40B4-BE49-F238E27FC236}">
                <a16:creationId xmlns:a16="http://schemas.microsoft.com/office/drawing/2014/main" id="{A7477B5F-D59E-3CE2-4953-9B739AFD6632}"/>
              </a:ext>
            </a:extLst>
          </p:cNvPr>
          <p:cNvGraphicFramePr>
            <a:graphicFrameLocks noGrp="1"/>
          </p:cNvGraphicFramePr>
          <p:nvPr>
            <p:extLst>
              <p:ext uri="{D42A27DB-BD31-4B8C-83A1-F6EECF244321}">
                <p14:modId xmlns:p14="http://schemas.microsoft.com/office/powerpoint/2010/main" val="3793636911"/>
              </p:ext>
            </p:extLst>
          </p:nvPr>
        </p:nvGraphicFramePr>
        <p:xfrm>
          <a:off x="386837" y="3619895"/>
          <a:ext cx="6786000" cy="3155760"/>
        </p:xfrm>
        <a:graphic>
          <a:graphicData uri="http://schemas.openxmlformats.org/drawingml/2006/table">
            <a:tbl>
              <a:tblPr firstRow="1" firstCol="1" bandRow="1">
                <a:tableStyleId>{5C22544A-7EE6-4342-B048-85BDC9FD1C3A}</a:tableStyleId>
              </a:tblPr>
              <a:tblGrid>
                <a:gridCol w="1388623">
                  <a:extLst>
                    <a:ext uri="{9D8B030D-6E8A-4147-A177-3AD203B41FA5}">
                      <a16:colId xmlns:a16="http://schemas.microsoft.com/office/drawing/2014/main" val="280851676"/>
                    </a:ext>
                  </a:extLst>
                </a:gridCol>
                <a:gridCol w="5397377">
                  <a:extLst>
                    <a:ext uri="{9D8B030D-6E8A-4147-A177-3AD203B41FA5}">
                      <a16:colId xmlns:a16="http://schemas.microsoft.com/office/drawing/2014/main" val="3829559533"/>
                    </a:ext>
                  </a:extLst>
                </a:gridCol>
              </a:tblGrid>
              <a:tr h="130319">
                <a:tc gridSpan="2">
                  <a:txBody>
                    <a:bodyPr/>
                    <a:lstStyle/>
                    <a:p>
                      <a:pPr>
                        <a:lnSpc>
                          <a:spcPct val="100000"/>
                        </a:lnSpc>
                        <a:spcAft>
                          <a:spcPts val="300"/>
                        </a:spcAft>
                      </a:pPr>
                      <a:r>
                        <a:rPr lang="de-DE" sz="1400" dirty="0">
                          <a:solidFill>
                            <a:schemeClr val="accent1"/>
                          </a:solidFill>
                          <a:effectLst/>
                          <a:latin typeface="Inria Sans" pitchFamily="2" charset="0"/>
                        </a:rPr>
                        <a:t>M0 – Emissionen und Klimawandel </a:t>
                      </a:r>
                      <a:endParaRPr lang="en-US" sz="1400" dirty="0">
                        <a:solidFill>
                          <a:schemeClr val="accent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12700" cmpd="sng">
                      <a:noFill/>
                    </a:lnL>
                    <a:lnR w="12700" cmpd="sng">
                      <a:noFill/>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BF6F8"/>
                    </a:solidFill>
                  </a:tcPr>
                </a:tc>
                <a:tc hMerge="1">
                  <a:txBody>
                    <a:bodyPr/>
                    <a:lstStyle/>
                    <a:p>
                      <a:endParaRPr lang="en-US"/>
                    </a:p>
                  </a:txBody>
                  <a:tcPr/>
                </a:tc>
                <a:extLst>
                  <a:ext uri="{0D108BD9-81ED-4DB2-BD59-A6C34878D82A}">
                    <a16:rowId xmlns:a16="http://schemas.microsoft.com/office/drawing/2014/main" val="1466743070"/>
                  </a:ext>
                </a:extLst>
              </a:tr>
              <a:tr h="102480">
                <a:tc>
                  <a:txBody>
                    <a:bodyPr/>
                    <a:lstStyle/>
                    <a:p>
                      <a:pPr>
                        <a:lnSpc>
                          <a:spcPct val="100000"/>
                        </a:lnSpc>
                        <a:spcAft>
                          <a:spcPts val="300"/>
                        </a:spcAft>
                      </a:pPr>
                      <a:r>
                        <a:rPr lang="de-DE" sz="1000" dirty="0">
                          <a:solidFill>
                            <a:schemeClr val="tx1"/>
                          </a:solidFill>
                          <a:effectLst/>
                          <a:latin typeface="Inria Sans" pitchFamily="2" charset="0"/>
                        </a:rPr>
                        <a:t>Dauer</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12700" cmpd="sng">
                      <a:noFill/>
                    </a:lnL>
                    <a:lnR w="9525" cap="flat" cmpd="sng" algn="ctr">
                      <a:solidFill>
                        <a:schemeClr val="accent4"/>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300"/>
                        </a:spcAft>
                      </a:pPr>
                      <a:r>
                        <a:rPr lang="en-US" sz="1000" dirty="0">
                          <a:solidFill>
                            <a:schemeClr val="tx1"/>
                          </a:solidFill>
                          <a:effectLst/>
                          <a:latin typeface="Inria Sans" pitchFamily="2" charset="0"/>
                          <a:ea typeface="Calibri" panose="020F0502020204030204" pitchFamily="34" charset="0"/>
                          <a:cs typeface="Times New Roman" panose="02020603050405020304" pitchFamily="18" charset="0"/>
                        </a:rPr>
                        <a:t>15 min.</a:t>
                      </a:r>
                    </a:p>
                  </a:txBody>
                  <a:tcPr marL="72000" marR="72000" marT="36000" marB="36000">
                    <a:lnL w="9525" cap="flat" cmpd="sng" algn="ctr">
                      <a:solidFill>
                        <a:schemeClr val="accent4"/>
                      </a:solidFill>
                      <a:prstDash val="solid"/>
                      <a:round/>
                      <a:headEnd type="none" w="med" len="med"/>
                      <a:tailEnd type="none" w="med" len="med"/>
                    </a:lnL>
                    <a:lnR w="12700" cmpd="sng">
                      <a:noFill/>
                    </a:lnR>
                    <a:lnT w="19050" cap="flat" cmpd="sng" algn="ctr">
                      <a:solidFill>
                        <a:schemeClr val="accent1"/>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1465173"/>
                  </a:ext>
                </a:extLst>
              </a:tr>
              <a:tr h="363475">
                <a:tc>
                  <a:txBody>
                    <a:bodyPr/>
                    <a:lstStyle/>
                    <a:p>
                      <a:pPr>
                        <a:lnSpc>
                          <a:spcPct val="100000"/>
                        </a:lnSpc>
                        <a:spcAft>
                          <a:spcPts val="300"/>
                        </a:spcAft>
                      </a:pPr>
                      <a:r>
                        <a:rPr lang="de-DE" sz="1000" dirty="0">
                          <a:solidFill>
                            <a:schemeClr val="tx1"/>
                          </a:solidFill>
                          <a:effectLst/>
                          <a:latin typeface="Inria Sans" pitchFamily="2" charset="0"/>
                        </a:rPr>
                        <a:t>Material / Methode</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300"/>
                        </a:spcAft>
                      </a:pPr>
                      <a:r>
                        <a:rPr lang="de-DE" sz="1000" dirty="0">
                          <a:solidFill>
                            <a:schemeClr val="tx1"/>
                          </a:solidFill>
                          <a:effectLst/>
                          <a:latin typeface="Inria Sans" pitchFamily="2" charset="0"/>
                          <a:ea typeface="Calibri" panose="020F0502020204030204" pitchFamily="34" charset="0"/>
                          <a:cs typeface="Times New Roman" panose="02020603050405020304" pitchFamily="18" charset="0"/>
                        </a:rPr>
                        <a:t>AM0 Emissionen und Klimawandel</a:t>
                      </a:r>
                    </a:p>
                    <a:p>
                      <a:pPr marL="719138" indent="0">
                        <a:lnSpc>
                          <a:spcPct val="100000"/>
                        </a:lnSpc>
                        <a:spcAft>
                          <a:spcPts val="300"/>
                        </a:spcAft>
                      </a:pPr>
                      <a:r>
                        <a:rPr lang="de-DE" sz="1000" dirty="0" err="1">
                          <a:solidFill>
                            <a:schemeClr val="tx1"/>
                          </a:solidFill>
                          <a:effectLst/>
                          <a:latin typeface="Inria Sans" pitchFamily="2" charset="0"/>
                          <a:ea typeface="Calibri" panose="020F0502020204030204" pitchFamily="34" charset="0"/>
                          <a:cs typeface="Times New Roman" panose="02020603050405020304" pitchFamily="18" charset="0"/>
                        </a:rPr>
                        <a:t>Erklärfilm</a:t>
                      </a:r>
                      <a:r>
                        <a:rPr lang="de-DE" sz="1000" dirty="0">
                          <a:solidFill>
                            <a:schemeClr val="tx1"/>
                          </a:solidFill>
                          <a:effectLst/>
                          <a:latin typeface="Inria Sans" pitchFamily="2" charset="0"/>
                          <a:ea typeface="Calibri" panose="020F0502020204030204" pitchFamily="34" charset="0"/>
                          <a:cs typeface="Times New Roman" panose="02020603050405020304" pitchFamily="18" charset="0"/>
                        </a:rPr>
                        <a:t>: </a:t>
                      </a:r>
                      <a:r>
                        <a:rPr lang="de-DE" sz="1000" dirty="0">
                          <a:solidFill>
                            <a:schemeClr val="tx1"/>
                          </a:solidFill>
                          <a:effectLst/>
                          <a:latin typeface="Inria Sans" pitchFamily="2" charset="0"/>
                          <a:ea typeface="Calibri" panose="020F0502020204030204" pitchFamily="34" charset="0"/>
                          <a:cs typeface="Times New Roman" panose="02020603050405020304" pitchFamily="18" charset="0"/>
                          <a:hlinkClick r:id="rId2"/>
                        </a:rPr>
                        <a:t>https://www.youtube.com/watch?v=eI8L3wV3pBo</a:t>
                      </a:r>
                      <a:r>
                        <a:rPr lang="en-US" sz="1000" dirty="0">
                          <a:solidFill>
                            <a:schemeClr val="tx1"/>
                          </a:solidFill>
                          <a:effectLst/>
                          <a:latin typeface="Inria Sans" pitchFamily="2" charset="0"/>
                          <a:ea typeface="Calibri" panose="020F0502020204030204" pitchFamily="34" charset="0"/>
                          <a:cs typeface="Times New Roman" panose="02020603050405020304" pitchFamily="18" charset="0"/>
                        </a:rPr>
                        <a:t> </a:t>
                      </a:r>
                    </a:p>
                    <a:p>
                      <a:pPr>
                        <a:lnSpc>
                          <a:spcPct val="100000"/>
                        </a:lnSpc>
                        <a:spcAft>
                          <a:spcPts val="300"/>
                        </a:spcAft>
                      </a:pPr>
                      <a:endParaRPr lang="de-DE" sz="1000" dirty="0">
                        <a:solidFill>
                          <a:schemeClr val="tx1"/>
                        </a:solidFill>
                        <a:effectLst/>
                        <a:latin typeface="Inria Sans" pitchFamily="2" charset="0"/>
                        <a:ea typeface="Calibri" panose="020F0502020204030204" pitchFamily="34" charset="0"/>
                        <a:cs typeface="Times New Roman" panose="02020603050405020304" pitchFamily="18" charset="0"/>
                      </a:endParaRPr>
                    </a:p>
                    <a:p>
                      <a:pPr>
                        <a:lnSpc>
                          <a:spcPct val="100000"/>
                        </a:lnSpc>
                        <a:spcAft>
                          <a:spcPts val="300"/>
                        </a:spcAft>
                      </a:pPr>
                      <a:br>
                        <a:rPr lang="de-DE" sz="1000" dirty="0">
                          <a:solidFill>
                            <a:schemeClr val="tx1"/>
                          </a:solidFill>
                          <a:effectLst/>
                          <a:latin typeface="Inria Sans" pitchFamily="2" charset="0"/>
                          <a:ea typeface="Calibri" panose="020F0502020204030204" pitchFamily="34" charset="0"/>
                          <a:cs typeface="Times New Roman" panose="02020603050405020304" pitchFamily="18" charset="0"/>
                        </a:rPr>
                      </a:br>
                      <a:endParaRPr lang="de-DE"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9760104"/>
                  </a:ext>
                </a:extLst>
              </a:tr>
              <a:tr h="172078">
                <a:tc>
                  <a:txBody>
                    <a:bodyPr/>
                    <a:lstStyle/>
                    <a:p>
                      <a:pPr>
                        <a:lnSpc>
                          <a:spcPct val="100000"/>
                        </a:lnSpc>
                        <a:spcAft>
                          <a:spcPts val="300"/>
                        </a:spcAft>
                      </a:pPr>
                      <a:r>
                        <a:rPr lang="de-DE" sz="1000">
                          <a:solidFill>
                            <a:schemeClr val="tx1"/>
                          </a:solidFill>
                          <a:effectLst/>
                          <a:latin typeface="Inria Sans" pitchFamily="2" charset="0"/>
                        </a:rPr>
                        <a:t>Inhalt</a:t>
                      </a:r>
                      <a:endParaRPr lang="en-US" sz="10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300"/>
                        </a:spcAft>
                      </a:pPr>
                      <a:r>
                        <a:rPr lang="de-DE" sz="1000" dirty="0">
                          <a:effectLst/>
                          <a:latin typeface="Inria Sans" pitchFamily="2" charset="0"/>
                          <a:ea typeface="Calibri" panose="020F0502020204030204" pitchFamily="34" charset="0"/>
                          <a:cs typeface="Times New Roman" panose="02020603050405020304" pitchFamily="18" charset="0"/>
                        </a:rPr>
                        <a:t>Ein Erklärvideo vermittelt die Zusammenhänge von menschlichem Verhalten und Emissionen. Dazu füllen die Schüler*innen einen Lückentext aus.</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2021644"/>
                  </a:ext>
                </a:extLst>
              </a:tr>
              <a:tr h="241677">
                <a:tc>
                  <a:txBody>
                    <a:bodyPr/>
                    <a:lstStyle/>
                    <a:p>
                      <a:pPr>
                        <a:lnSpc>
                          <a:spcPct val="100000"/>
                        </a:lnSpc>
                        <a:spcAft>
                          <a:spcPts val="300"/>
                        </a:spcAft>
                      </a:pPr>
                      <a:r>
                        <a:rPr lang="de-DE" sz="1000">
                          <a:solidFill>
                            <a:schemeClr val="tx1"/>
                          </a:solidFill>
                          <a:effectLst/>
                          <a:latin typeface="Inria Sans" pitchFamily="2" charset="0"/>
                        </a:rPr>
                        <a:t>Lernziele</a:t>
                      </a:r>
                      <a:endParaRPr lang="en-US" sz="10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300"/>
                        </a:spcAft>
                      </a:pPr>
                      <a:r>
                        <a:rPr lang="de-DE" sz="1000" dirty="0">
                          <a:effectLst/>
                          <a:latin typeface="Inria Sans" pitchFamily="2" charset="0"/>
                          <a:ea typeface="Calibri" panose="020F0502020204030204" pitchFamily="34" charset="0"/>
                          <a:cs typeface="Times New Roman" panose="02020603050405020304" pitchFamily="18" charset="0"/>
                        </a:rPr>
                        <a:t>Die Schüler*innen lernen den Treibhauseffekt kennen. Sie können die Auswirkungen menschlichen Handelns auf den Klimawandel zurückführen und lernen maßgebliche Ursachen kennen. Sie kennen Maßnahmen, um Emissionen zu reduzieren. </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942435"/>
                  </a:ext>
                </a:extLst>
              </a:tr>
              <a:tr h="189478">
                <a:tc>
                  <a:txBody>
                    <a:bodyPr/>
                    <a:lstStyle/>
                    <a:p>
                      <a:pPr>
                        <a:lnSpc>
                          <a:spcPct val="100000"/>
                        </a:lnSpc>
                        <a:spcAft>
                          <a:spcPts val="300"/>
                        </a:spcAft>
                      </a:pPr>
                      <a:r>
                        <a:rPr lang="de-DE" sz="1000" dirty="0">
                          <a:solidFill>
                            <a:schemeClr val="tx1"/>
                          </a:solidFill>
                          <a:effectLst/>
                          <a:latin typeface="Inria Sans" pitchFamily="2" charset="0"/>
                        </a:rPr>
                        <a:t>Beschreibung</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300"/>
                        </a:spcAft>
                      </a:pPr>
                      <a:r>
                        <a:rPr lang="de-DE" sz="1000" dirty="0">
                          <a:effectLst/>
                          <a:latin typeface="Inria Sans" pitchFamily="2" charset="0"/>
                          <a:ea typeface="Calibri" panose="020F0502020204030204" pitchFamily="34" charset="0"/>
                          <a:cs typeface="Times New Roman" panose="02020603050405020304" pitchFamily="18" charset="0"/>
                        </a:rPr>
                        <a:t>Die Schüler*innen schauen im Plenum den </a:t>
                      </a:r>
                      <a:r>
                        <a:rPr lang="de-DE" sz="1000" dirty="0" err="1">
                          <a:effectLst/>
                          <a:latin typeface="Inria Sans" pitchFamily="2" charset="0"/>
                          <a:ea typeface="Calibri" panose="020F0502020204030204" pitchFamily="34" charset="0"/>
                          <a:cs typeface="Times New Roman" panose="02020603050405020304" pitchFamily="18" charset="0"/>
                        </a:rPr>
                        <a:t>Erklärfilm</a:t>
                      </a:r>
                      <a:r>
                        <a:rPr lang="de-DE" sz="1000" dirty="0">
                          <a:effectLst/>
                          <a:latin typeface="Inria Sans" pitchFamily="2" charset="0"/>
                          <a:ea typeface="Calibri" panose="020F0502020204030204" pitchFamily="34" charset="0"/>
                          <a:cs typeface="Times New Roman" panose="02020603050405020304" pitchFamily="18" charset="0"/>
                        </a:rPr>
                        <a:t> und füllen dabei den Lückentext aus. </a:t>
                      </a:r>
                      <a:endParaRPr lang="en-US" sz="1000" dirty="0">
                        <a:effectLst/>
                        <a:latin typeface="Inria Sans" pitchFamily="2" charset="0"/>
                        <a:ea typeface="Calibri" panose="020F0502020204030204" pitchFamily="34" charset="0"/>
                        <a:cs typeface="Times New Roman" panose="02020603050405020304" pitchFamily="18" charset="0"/>
                      </a:endParaRPr>
                    </a:p>
                    <a:p>
                      <a:pPr>
                        <a:lnSpc>
                          <a:spcPct val="100000"/>
                        </a:lnSpc>
                        <a:spcAft>
                          <a:spcPts val="300"/>
                        </a:spcAft>
                      </a:pPr>
                      <a:r>
                        <a:rPr lang="de-DE" sz="1000" i="1" dirty="0">
                          <a:effectLst/>
                          <a:latin typeface="Inria Sans" pitchFamily="2" charset="0"/>
                          <a:ea typeface="Calibri" panose="020F0502020204030204" pitchFamily="34" charset="0"/>
                          <a:cs typeface="Times New Roman" panose="02020603050405020304" pitchFamily="18" charset="0"/>
                        </a:rPr>
                        <a:t>Alternativ kann dieser individuell geschaut werden.</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4439222"/>
                  </a:ext>
                </a:extLst>
              </a:tr>
              <a:tr h="172078">
                <a:tc>
                  <a:txBody>
                    <a:bodyPr/>
                    <a:lstStyle/>
                    <a:p>
                      <a:pPr>
                        <a:lnSpc>
                          <a:spcPct val="100000"/>
                        </a:lnSpc>
                        <a:spcAft>
                          <a:spcPts val="300"/>
                        </a:spcAft>
                      </a:pPr>
                      <a:r>
                        <a:rPr lang="de-DE" sz="1000" dirty="0">
                          <a:solidFill>
                            <a:schemeClr val="tx1"/>
                          </a:solidFill>
                          <a:effectLst/>
                          <a:latin typeface="Inria Sans" pitchFamily="2" charset="0"/>
                        </a:rPr>
                        <a:t>Kernbotschaft</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nSpc>
                          <a:spcPct val="100000"/>
                        </a:lnSpc>
                        <a:spcAft>
                          <a:spcPts val="300"/>
                        </a:spcAft>
                      </a:pPr>
                      <a:r>
                        <a:rPr lang="de-DE" sz="1000" dirty="0">
                          <a:effectLst/>
                          <a:latin typeface="Inria Sans" pitchFamily="2" charset="0"/>
                          <a:ea typeface="Calibri" panose="020F0502020204030204" pitchFamily="34" charset="0"/>
                          <a:cs typeface="Times New Roman" panose="02020603050405020304" pitchFamily="18" charset="0"/>
                        </a:rPr>
                        <a:t>Menschengemachte Emissionen verursachen den Klimawandel. Menschen können diese auch wieder reduzieren.</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9056245"/>
                  </a:ext>
                </a:extLst>
              </a:tr>
            </a:tbl>
          </a:graphicData>
        </a:graphic>
      </p:graphicFrame>
      <p:pic>
        <p:nvPicPr>
          <p:cNvPr id="23" name="Grafik 22" descr="QR Code zum Erklärfilm Treibhausgase und Treibhauseffekt">
            <a:extLst>
              <a:ext uri="{FF2B5EF4-FFF2-40B4-BE49-F238E27FC236}">
                <a16:creationId xmlns:a16="http://schemas.microsoft.com/office/drawing/2014/main" id="{D4883C02-7314-CA46-D2E8-92F6EE13CC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5617" y="4316164"/>
            <a:ext cx="728980" cy="728980"/>
          </a:xfrm>
          <a:prstGeom prst="rect">
            <a:avLst/>
          </a:prstGeom>
        </p:spPr>
      </p:pic>
      <p:grpSp>
        <p:nvGrpSpPr>
          <p:cNvPr id="26" name="Gruppieren 25">
            <a:extLst>
              <a:ext uri="{FF2B5EF4-FFF2-40B4-BE49-F238E27FC236}">
                <a16:creationId xmlns:a16="http://schemas.microsoft.com/office/drawing/2014/main" id="{663D7A0A-C5E5-D702-01F4-5088B8A6D88D}"/>
              </a:ext>
              <a:ext uri="{C183D7F6-B498-43B3-948B-1728B52AA6E4}">
                <adec:decorative xmlns:adec="http://schemas.microsoft.com/office/drawing/2017/decorative" val="1"/>
              </a:ext>
            </a:extLst>
          </p:cNvPr>
          <p:cNvGrpSpPr/>
          <p:nvPr/>
        </p:nvGrpSpPr>
        <p:grpSpPr>
          <a:xfrm>
            <a:off x="6065519" y="10112362"/>
            <a:ext cx="850351" cy="226591"/>
            <a:chOff x="-3302864" y="2877944"/>
            <a:chExt cx="973023" cy="226591"/>
          </a:xfrm>
        </p:grpSpPr>
        <p:sp>
          <p:nvSpPr>
            <p:cNvPr id="27" name="Rechteck 26">
              <a:extLst>
                <a:ext uri="{FF2B5EF4-FFF2-40B4-BE49-F238E27FC236}">
                  <a16:creationId xmlns:a16="http://schemas.microsoft.com/office/drawing/2014/main" id="{E4BD7725-F083-0D8F-EF7C-C018C58C3727}"/>
                </a:ext>
              </a:extLst>
            </p:cNvPr>
            <p:cNvSpPr/>
            <p:nvPr/>
          </p:nvSpPr>
          <p:spPr>
            <a:xfrm>
              <a:off x="-3193774" y="2877944"/>
              <a:ext cx="754850"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Lehrkräfte</a:t>
              </a:r>
              <a:endParaRPr lang="en-US" sz="1000" dirty="0">
                <a:solidFill>
                  <a:schemeClr val="bg1"/>
                </a:solidFill>
                <a:latin typeface="Inria Sans" pitchFamily="2" charset="0"/>
              </a:endParaRPr>
            </a:p>
          </p:txBody>
        </p:sp>
        <p:cxnSp>
          <p:nvCxnSpPr>
            <p:cNvPr id="28" name="Gerader Verbinder 27">
              <a:extLst>
                <a:ext uri="{FF2B5EF4-FFF2-40B4-BE49-F238E27FC236}">
                  <a16:creationId xmlns:a16="http://schemas.microsoft.com/office/drawing/2014/main" id="{04AC6EB8-2374-FAD0-B077-825910657887}"/>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29" name="Gerader Verbinder 28">
              <a:extLst>
                <a:ext uri="{FF2B5EF4-FFF2-40B4-BE49-F238E27FC236}">
                  <a16:creationId xmlns:a16="http://schemas.microsoft.com/office/drawing/2014/main" id="{DA7CA891-1002-1B6D-608C-A4426B819C97}"/>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spTree>
    <p:extLst>
      <p:ext uri="{BB962C8B-B14F-4D97-AF65-F5344CB8AC3E}">
        <p14:creationId xmlns:p14="http://schemas.microsoft.com/office/powerpoint/2010/main" val="3911782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7</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r>
              <a:rPr lang="de-DE" sz="1000" dirty="0">
                <a:latin typeface="Inria Sans" pitchFamily="2" charset="0"/>
              </a:rPr>
              <a:t>Klimawaage – </a:t>
            </a:r>
            <a:r>
              <a:rPr lang="de-DE" sz="1000" b="1" dirty="0">
                <a:latin typeface="Inria Sans" pitchFamily="2" charset="0"/>
              </a:rPr>
              <a:t>Durchführung der Module</a:t>
            </a:r>
          </a:p>
          <a:p>
            <a:r>
              <a:rPr lang="de-DE" sz="1000" dirty="0">
                <a:latin typeface="Inria Sans" pitchFamily="2" charset="0"/>
              </a:rPr>
              <a:t>© Kompetenzzentrum Nachhaltiger Konsum, Lizenz CC-BY-SA 4.0 </a:t>
            </a:r>
          </a:p>
        </p:txBody>
      </p:sp>
      <p:graphicFrame>
        <p:nvGraphicFramePr>
          <p:cNvPr id="4" name="Tabelle 3">
            <a:extLst>
              <a:ext uri="{FF2B5EF4-FFF2-40B4-BE49-F238E27FC236}">
                <a16:creationId xmlns:a16="http://schemas.microsoft.com/office/drawing/2014/main" id="{A7477B5F-D59E-3CE2-4953-9B739AFD6632}"/>
              </a:ext>
            </a:extLst>
          </p:cNvPr>
          <p:cNvGraphicFramePr>
            <a:graphicFrameLocks noGrp="1"/>
          </p:cNvGraphicFramePr>
          <p:nvPr>
            <p:extLst>
              <p:ext uri="{D42A27DB-BD31-4B8C-83A1-F6EECF244321}">
                <p14:modId xmlns:p14="http://schemas.microsoft.com/office/powerpoint/2010/main" val="1342704812"/>
              </p:ext>
            </p:extLst>
          </p:nvPr>
        </p:nvGraphicFramePr>
        <p:xfrm>
          <a:off x="386837" y="344844"/>
          <a:ext cx="6786000" cy="3536760"/>
        </p:xfrm>
        <a:graphic>
          <a:graphicData uri="http://schemas.openxmlformats.org/drawingml/2006/table">
            <a:tbl>
              <a:tblPr firstRow="1" firstCol="1" bandRow="1">
                <a:tableStyleId>{5C22544A-7EE6-4342-B048-85BDC9FD1C3A}</a:tableStyleId>
              </a:tblPr>
              <a:tblGrid>
                <a:gridCol w="1388623">
                  <a:extLst>
                    <a:ext uri="{9D8B030D-6E8A-4147-A177-3AD203B41FA5}">
                      <a16:colId xmlns:a16="http://schemas.microsoft.com/office/drawing/2014/main" val="280851676"/>
                    </a:ext>
                  </a:extLst>
                </a:gridCol>
                <a:gridCol w="5397377">
                  <a:extLst>
                    <a:ext uri="{9D8B030D-6E8A-4147-A177-3AD203B41FA5}">
                      <a16:colId xmlns:a16="http://schemas.microsoft.com/office/drawing/2014/main" val="3829559533"/>
                    </a:ext>
                  </a:extLst>
                </a:gridCol>
              </a:tblGrid>
              <a:tr h="160570">
                <a:tc gridSpan="2">
                  <a:txBody>
                    <a:bodyPr/>
                    <a:lstStyle/>
                    <a:p>
                      <a:pPr>
                        <a:lnSpc>
                          <a:spcPct val="100000"/>
                        </a:lnSpc>
                        <a:spcAft>
                          <a:spcPts val="300"/>
                        </a:spcAft>
                      </a:pPr>
                      <a:r>
                        <a:rPr lang="de-DE" sz="1400" dirty="0">
                          <a:solidFill>
                            <a:schemeClr val="accent1"/>
                          </a:solidFill>
                          <a:effectLst/>
                          <a:latin typeface="Inria Sans" pitchFamily="2" charset="0"/>
                        </a:rPr>
                        <a:t>M1 – Einstieg</a:t>
                      </a:r>
                      <a:endParaRPr lang="en-US" sz="1400" dirty="0">
                        <a:solidFill>
                          <a:schemeClr val="accent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12700" cmpd="sng">
                      <a:noFill/>
                    </a:lnL>
                    <a:lnR w="12700" cmpd="sng">
                      <a:noFill/>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BF6F8"/>
                    </a:solidFill>
                  </a:tcPr>
                </a:tc>
                <a:tc hMerge="1">
                  <a:txBody>
                    <a:bodyPr/>
                    <a:lstStyle/>
                    <a:p>
                      <a:endParaRPr lang="en-US" dirty="0"/>
                    </a:p>
                  </a:txBody>
                  <a:tcPr/>
                </a:tc>
                <a:extLst>
                  <a:ext uri="{0D108BD9-81ED-4DB2-BD59-A6C34878D82A}">
                    <a16:rowId xmlns:a16="http://schemas.microsoft.com/office/drawing/2014/main" val="1466743070"/>
                  </a:ext>
                </a:extLst>
              </a:tr>
              <a:tr h="126268">
                <a:tc>
                  <a:txBody>
                    <a:bodyPr/>
                    <a:lstStyle/>
                    <a:p>
                      <a:pPr>
                        <a:lnSpc>
                          <a:spcPct val="100000"/>
                        </a:lnSpc>
                        <a:spcAft>
                          <a:spcPts val="300"/>
                        </a:spcAft>
                      </a:pPr>
                      <a:r>
                        <a:rPr lang="de-DE" sz="1000" dirty="0">
                          <a:solidFill>
                            <a:schemeClr val="tx1"/>
                          </a:solidFill>
                          <a:effectLst/>
                          <a:latin typeface="Inria Sans" pitchFamily="2" charset="0"/>
                        </a:rPr>
                        <a:t>Dauer</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12700" cmpd="sng">
                      <a:noFill/>
                    </a:lnL>
                    <a:lnR w="9525" cap="flat" cmpd="sng" algn="ctr">
                      <a:solidFill>
                        <a:schemeClr val="accent4"/>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300"/>
                        </a:spcAft>
                      </a:pPr>
                      <a:r>
                        <a:rPr lang="de-DE" sz="1000" dirty="0">
                          <a:effectLst/>
                          <a:latin typeface="Inria Sans" pitchFamily="2" charset="0"/>
                          <a:ea typeface="Calibri" panose="020F0502020204030204" pitchFamily="34" charset="0"/>
                          <a:cs typeface="Times New Roman" panose="02020603050405020304" pitchFamily="18" charset="0"/>
                        </a:rPr>
                        <a:t>15 min.</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12700" cmpd="sng">
                      <a:noFill/>
                    </a:lnR>
                    <a:lnT w="19050" cap="flat" cmpd="sng" algn="ctr">
                      <a:solidFill>
                        <a:schemeClr val="accent1"/>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1465173"/>
                  </a:ext>
                </a:extLst>
              </a:tr>
              <a:tr h="126268">
                <a:tc>
                  <a:txBody>
                    <a:bodyPr/>
                    <a:lstStyle/>
                    <a:p>
                      <a:pPr>
                        <a:lnSpc>
                          <a:spcPct val="100000"/>
                        </a:lnSpc>
                        <a:spcAft>
                          <a:spcPts val="300"/>
                        </a:spcAft>
                      </a:pPr>
                      <a:r>
                        <a:rPr lang="de-DE" sz="1000" dirty="0">
                          <a:solidFill>
                            <a:schemeClr val="tx1"/>
                          </a:solidFill>
                          <a:effectLst/>
                          <a:latin typeface="Inria Sans" pitchFamily="2" charset="0"/>
                        </a:rPr>
                        <a:t>Material / Methode</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300"/>
                        </a:spcAft>
                      </a:pPr>
                      <a:r>
                        <a:rPr lang="de-DE" sz="1000">
                          <a:effectLst/>
                          <a:latin typeface="Inria Sans" pitchFamily="2" charset="0"/>
                          <a:ea typeface="Calibri" panose="020F0502020204030204" pitchFamily="34" charset="0"/>
                          <a:cs typeface="Times New Roman" panose="02020603050405020304" pitchFamily="18" charset="0"/>
                        </a:rPr>
                        <a:t>1 Klimawaagen-Kartenset / Dosen-Set</a:t>
                      </a:r>
                      <a:endParaRPr lang="en-US" sz="1000">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9760104"/>
                  </a:ext>
                </a:extLst>
              </a:tr>
              <a:tr h="212023">
                <a:tc>
                  <a:txBody>
                    <a:bodyPr/>
                    <a:lstStyle/>
                    <a:p>
                      <a:pPr>
                        <a:lnSpc>
                          <a:spcPct val="100000"/>
                        </a:lnSpc>
                        <a:spcAft>
                          <a:spcPts val="300"/>
                        </a:spcAft>
                      </a:pPr>
                      <a:r>
                        <a:rPr lang="de-DE" sz="1000">
                          <a:solidFill>
                            <a:schemeClr val="tx1"/>
                          </a:solidFill>
                          <a:effectLst/>
                          <a:latin typeface="Inria Sans" pitchFamily="2" charset="0"/>
                        </a:rPr>
                        <a:t>Inhalt</a:t>
                      </a:r>
                      <a:endParaRPr lang="en-US" sz="10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300"/>
                        </a:spcAft>
                      </a:pPr>
                      <a:r>
                        <a:rPr lang="de-DE" sz="1000" dirty="0">
                          <a:effectLst/>
                          <a:latin typeface="Inria Sans" pitchFamily="2" charset="0"/>
                          <a:ea typeface="Calibri" panose="020F0502020204030204" pitchFamily="34" charset="0"/>
                          <a:cs typeface="Times New Roman" panose="02020603050405020304" pitchFamily="18" charset="0"/>
                        </a:rPr>
                        <a:t>Die Schüler*innen bekommen ein Verständnis von geschätzter und tatsächlicher Wirkung von Alltagshandlungen zum Klimaschutz.</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2021644"/>
                  </a:ext>
                </a:extLst>
              </a:tr>
              <a:tr h="319216">
                <a:tc>
                  <a:txBody>
                    <a:bodyPr/>
                    <a:lstStyle/>
                    <a:p>
                      <a:pPr>
                        <a:lnSpc>
                          <a:spcPct val="100000"/>
                        </a:lnSpc>
                        <a:spcAft>
                          <a:spcPts val="300"/>
                        </a:spcAft>
                      </a:pPr>
                      <a:r>
                        <a:rPr lang="de-DE" sz="1000">
                          <a:solidFill>
                            <a:schemeClr val="tx1"/>
                          </a:solidFill>
                          <a:effectLst/>
                          <a:latin typeface="Inria Sans" pitchFamily="2" charset="0"/>
                        </a:rPr>
                        <a:t>Lernziele</a:t>
                      </a:r>
                      <a:endParaRPr lang="en-US" sz="10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300"/>
                        </a:spcAft>
                      </a:pPr>
                      <a:r>
                        <a:rPr lang="de-DE" sz="1000" dirty="0">
                          <a:effectLst/>
                          <a:latin typeface="Inria Sans" pitchFamily="2" charset="0"/>
                          <a:ea typeface="Calibri" panose="020F0502020204030204" pitchFamily="34" charset="0"/>
                          <a:cs typeface="Times New Roman" panose="02020603050405020304" pitchFamily="18" charset="0"/>
                        </a:rPr>
                        <a:t>Die erzeugte Überraschung weckt Neugier für das Thema.</a:t>
                      </a:r>
                      <a:endParaRPr lang="en-US" sz="1000" dirty="0">
                        <a:effectLst/>
                        <a:latin typeface="Inria Sans" pitchFamily="2" charset="0"/>
                        <a:ea typeface="Calibri" panose="020F0502020204030204" pitchFamily="34" charset="0"/>
                        <a:cs typeface="Times New Roman" panose="02020603050405020304" pitchFamily="18" charset="0"/>
                      </a:endParaRPr>
                    </a:p>
                    <a:p>
                      <a:pPr>
                        <a:lnSpc>
                          <a:spcPct val="100000"/>
                        </a:lnSpc>
                        <a:spcAft>
                          <a:spcPts val="300"/>
                        </a:spcAft>
                      </a:pPr>
                      <a:r>
                        <a:rPr lang="de-DE" sz="1000" dirty="0">
                          <a:effectLst/>
                          <a:latin typeface="Inria Sans" pitchFamily="2" charset="0"/>
                          <a:ea typeface="Calibri" panose="020F0502020204030204" pitchFamily="34" charset="0"/>
                          <a:cs typeface="Times New Roman" panose="02020603050405020304" pitchFamily="18" charset="0"/>
                        </a:rPr>
                        <a:t>Schüler*innen bekommen ein erstes Verständnis für wirklich wirksame Klimaschutzhandlungen im Alltag. </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942435"/>
                  </a:ext>
                </a:extLst>
              </a:tr>
              <a:tr h="919496">
                <a:tc>
                  <a:txBody>
                    <a:bodyPr/>
                    <a:lstStyle/>
                    <a:p>
                      <a:pPr>
                        <a:lnSpc>
                          <a:spcPct val="100000"/>
                        </a:lnSpc>
                        <a:spcAft>
                          <a:spcPts val="300"/>
                        </a:spcAft>
                      </a:pPr>
                      <a:r>
                        <a:rPr lang="de-DE" sz="1000" dirty="0">
                          <a:solidFill>
                            <a:schemeClr val="tx1"/>
                          </a:solidFill>
                          <a:effectLst/>
                          <a:latin typeface="Inria Sans" pitchFamily="2" charset="0"/>
                        </a:rPr>
                        <a:t>Beschreibung</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300"/>
                        </a:spcAft>
                      </a:pPr>
                      <a:r>
                        <a:rPr lang="de-DE" sz="1000" dirty="0">
                          <a:effectLst/>
                          <a:latin typeface="Inria Sans" pitchFamily="2" charset="0"/>
                          <a:ea typeface="Calibri" panose="020F0502020204030204" pitchFamily="34" charset="0"/>
                          <a:cs typeface="Times New Roman" panose="02020603050405020304" pitchFamily="18" charset="0"/>
                        </a:rPr>
                        <a:t>Jede*r</a:t>
                      </a:r>
                      <a:r>
                        <a:rPr lang="de-DE" sz="1000" i="1" dirty="0">
                          <a:effectLst/>
                          <a:latin typeface="Inria Sans" pitchFamily="2" charset="0"/>
                          <a:ea typeface="Calibri" panose="020F0502020204030204" pitchFamily="34" charset="0"/>
                          <a:cs typeface="Times New Roman" panose="02020603050405020304" pitchFamily="18" charset="0"/>
                        </a:rPr>
                        <a:t> </a:t>
                      </a:r>
                      <a:r>
                        <a:rPr lang="de-DE" sz="1000" dirty="0">
                          <a:effectLst/>
                          <a:latin typeface="Inria Sans" pitchFamily="2" charset="0"/>
                          <a:ea typeface="Calibri" panose="020F0502020204030204" pitchFamily="34" charset="0"/>
                          <a:cs typeface="Times New Roman" panose="02020603050405020304" pitchFamily="18" charset="0"/>
                        </a:rPr>
                        <a:t>Schüler*in zieht eine Karte aus dem Set –</a:t>
                      </a:r>
                      <a:r>
                        <a:rPr lang="de-DE" sz="1000" b="1" dirty="0">
                          <a:effectLst/>
                          <a:latin typeface="Inria Sans" pitchFamily="2" charset="0"/>
                          <a:ea typeface="Calibri" panose="020F0502020204030204" pitchFamily="34" charset="0"/>
                          <a:cs typeface="Times New Roman" panose="02020603050405020304" pitchFamily="18" charset="0"/>
                        </a:rPr>
                        <a:t>nur die Vorderseite anschauen!</a:t>
                      </a:r>
                      <a:r>
                        <a:rPr lang="de-DE" sz="1000" dirty="0">
                          <a:effectLst/>
                          <a:latin typeface="Inria Sans" pitchFamily="2" charset="0"/>
                          <a:ea typeface="Calibri" panose="020F0502020204030204" pitchFamily="34" charset="0"/>
                          <a:cs typeface="Times New Roman" panose="02020603050405020304" pitchFamily="18" charset="0"/>
                        </a:rPr>
                        <a:t> Dann schätzt jede*r ein: </a:t>
                      </a:r>
                      <a:r>
                        <a:rPr lang="de-DE" sz="1000" i="1" dirty="0">
                          <a:effectLst/>
                          <a:latin typeface="Inria Sans" pitchFamily="2" charset="0"/>
                          <a:ea typeface="Calibri" panose="020F0502020204030204" pitchFamily="34" charset="0"/>
                          <a:cs typeface="Times New Roman" panose="02020603050405020304" pitchFamily="18" charset="0"/>
                        </a:rPr>
                        <a:t>Wie wirksam ist diese Maßnahme für den Klimaschutz?</a:t>
                      </a:r>
                      <a:r>
                        <a:rPr lang="de-DE" sz="1000" dirty="0">
                          <a:effectLst/>
                          <a:latin typeface="Inria Sans" pitchFamily="2" charset="0"/>
                          <a:ea typeface="Calibri" panose="020F0502020204030204" pitchFamily="34" charset="0"/>
                          <a:cs typeface="Times New Roman" panose="02020603050405020304" pitchFamily="18" charset="0"/>
                        </a:rPr>
                        <a:t> und stellt sich im Raum auf – von „sehr wirksam“ bis „weniger wirksam“. Währenddessen tauschen sich alle kurz aus.</a:t>
                      </a:r>
                      <a:endParaRPr lang="en-US" sz="1000" dirty="0">
                        <a:effectLst/>
                        <a:latin typeface="Inria Sans" pitchFamily="2" charset="0"/>
                        <a:ea typeface="Calibri" panose="020F0502020204030204" pitchFamily="34" charset="0"/>
                        <a:cs typeface="Times New Roman" panose="02020603050405020304" pitchFamily="18" charset="0"/>
                      </a:endParaRPr>
                    </a:p>
                    <a:p>
                      <a:pPr>
                        <a:lnSpc>
                          <a:spcPct val="100000"/>
                        </a:lnSpc>
                        <a:spcAft>
                          <a:spcPts val="300"/>
                        </a:spcAft>
                      </a:pPr>
                      <a:r>
                        <a:rPr lang="de-DE" sz="1000" dirty="0">
                          <a:effectLst/>
                          <a:latin typeface="Inria Sans" pitchFamily="2" charset="0"/>
                          <a:ea typeface="Calibri" panose="020F0502020204030204" pitchFamily="34" charset="0"/>
                          <a:cs typeface="Times New Roman" panose="02020603050405020304" pitchFamily="18" charset="0"/>
                        </a:rPr>
                        <a:t>Nacheinander wird jede Karte aufgedeckt:</a:t>
                      </a:r>
                      <a:endParaRPr lang="en-US" sz="1000" dirty="0">
                        <a:effectLst/>
                        <a:latin typeface="Inria Sans" pitchFamily="2" charset="0"/>
                        <a:ea typeface="Calibri" panose="020F0502020204030204" pitchFamily="34" charset="0"/>
                        <a:cs typeface="Times New Roman" panose="02020603050405020304" pitchFamily="18" charset="0"/>
                      </a:endParaRPr>
                    </a:p>
                    <a:p>
                      <a:pPr marL="182563" lvl="0" indent="-182563">
                        <a:lnSpc>
                          <a:spcPct val="100000"/>
                        </a:lnSpc>
                        <a:spcAft>
                          <a:spcPts val="300"/>
                        </a:spcAft>
                        <a:buClr>
                          <a:schemeClr val="accent4"/>
                        </a:buClr>
                        <a:buFont typeface="+mj-lt"/>
                        <a:buAutoNum type="arabicPeriod"/>
                        <a:tabLst>
                          <a:tab pos="457200" algn="l"/>
                        </a:tabLst>
                      </a:pPr>
                      <a:r>
                        <a:rPr lang="de-DE" sz="1000" dirty="0">
                          <a:effectLst/>
                          <a:latin typeface="Inria Sans" pitchFamily="2" charset="0"/>
                          <a:ea typeface="Calibri" panose="020F0502020204030204" pitchFamily="34" charset="0"/>
                          <a:cs typeface="Times New Roman" panose="02020603050405020304" pitchFamily="18" charset="0"/>
                        </a:rPr>
                        <a:t>Die Person mit der (vermeintlich) wirksamsten Maßnahme beginnt, liest vor: </a:t>
                      </a:r>
                      <a:r>
                        <a:rPr lang="de-DE" sz="1000" i="1" dirty="0">
                          <a:effectLst/>
                          <a:latin typeface="Inria Sans" pitchFamily="2" charset="0"/>
                          <a:ea typeface="Calibri" panose="020F0502020204030204" pitchFamily="34" charset="0"/>
                          <a:cs typeface="Times New Roman" panose="02020603050405020304" pitchFamily="18" charset="0"/>
                        </a:rPr>
                        <a:t>„Meine Alltagshandlung ist…“</a:t>
                      </a:r>
                      <a:r>
                        <a:rPr lang="de-DE" sz="1000" dirty="0">
                          <a:effectLst/>
                          <a:latin typeface="Inria Sans" pitchFamily="2" charset="0"/>
                          <a:ea typeface="Calibri" panose="020F0502020204030204" pitchFamily="34" charset="0"/>
                          <a:cs typeface="Times New Roman" panose="02020603050405020304" pitchFamily="18" charset="0"/>
                        </a:rPr>
                        <a:t> – und dreht die Karte um.</a:t>
                      </a:r>
                      <a:endParaRPr lang="en-US" sz="1000" dirty="0">
                        <a:effectLst/>
                        <a:latin typeface="Inria Sans" pitchFamily="2" charset="0"/>
                        <a:ea typeface="Calibri" panose="020F0502020204030204" pitchFamily="34" charset="0"/>
                        <a:cs typeface="Times New Roman" panose="02020603050405020304" pitchFamily="18" charset="0"/>
                      </a:endParaRPr>
                    </a:p>
                    <a:p>
                      <a:pPr marL="182563" lvl="0" indent="-182563">
                        <a:lnSpc>
                          <a:spcPct val="100000"/>
                        </a:lnSpc>
                        <a:spcAft>
                          <a:spcPts val="300"/>
                        </a:spcAft>
                        <a:buClr>
                          <a:schemeClr val="accent4"/>
                        </a:buClr>
                        <a:buFont typeface="+mj-lt"/>
                        <a:buAutoNum type="arabicPeriod"/>
                        <a:tabLst>
                          <a:tab pos="457200" algn="l"/>
                        </a:tabLst>
                      </a:pPr>
                      <a:r>
                        <a:rPr lang="de-DE" sz="1000" dirty="0">
                          <a:effectLst/>
                          <a:latin typeface="Inria Sans" pitchFamily="2" charset="0"/>
                          <a:ea typeface="Calibri" panose="020F0502020204030204" pitchFamily="34" charset="0"/>
                          <a:cs typeface="Times New Roman" panose="02020603050405020304" pitchFamily="18" charset="0"/>
                        </a:rPr>
                        <a:t>Die Gruppe prüft die tatsächliche Wirksamkeit (Rückseite) und ordnet sich neu.</a:t>
                      </a:r>
                      <a:endParaRPr lang="en-US" sz="1000" dirty="0">
                        <a:effectLst/>
                        <a:latin typeface="Inria Sans" pitchFamily="2" charset="0"/>
                        <a:ea typeface="Calibri" panose="020F0502020204030204" pitchFamily="34" charset="0"/>
                        <a:cs typeface="Times New Roman" panose="02020603050405020304" pitchFamily="18" charset="0"/>
                      </a:endParaRPr>
                    </a:p>
                    <a:p>
                      <a:pPr marL="182563" lvl="0" indent="-182563">
                        <a:lnSpc>
                          <a:spcPct val="100000"/>
                        </a:lnSpc>
                        <a:spcAft>
                          <a:spcPts val="300"/>
                        </a:spcAft>
                        <a:buClr>
                          <a:schemeClr val="accent4"/>
                        </a:buClr>
                        <a:buFont typeface="+mj-lt"/>
                        <a:buAutoNum type="arabicPeriod"/>
                        <a:tabLst>
                          <a:tab pos="457200" algn="l"/>
                        </a:tabLst>
                      </a:pPr>
                      <a:r>
                        <a:rPr lang="de-DE" sz="1000" dirty="0">
                          <a:effectLst/>
                          <a:latin typeface="Inria Sans" pitchFamily="2" charset="0"/>
                          <a:ea typeface="Calibri" panose="020F0502020204030204" pitchFamily="34" charset="0"/>
                          <a:cs typeface="Times New Roman" panose="02020603050405020304" pitchFamily="18" charset="0"/>
                        </a:rPr>
                        <a:t>So entsteht Schritt für Schritt eine Reihung nach realistischem Klimanutzen.</a:t>
                      </a:r>
                      <a:endParaRPr lang="en-US" sz="1000" dirty="0">
                        <a:effectLst/>
                        <a:latin typeface="Inria Sans" pitchFamily="2" charset="0"/>
                        <a:ea typeface="Calibri" panose="020F0502020204030204" pitchFamily="34" charset="0"/>
                        <a:cs typeface="Times New Roman" panose="02020603050405020304" pitchFamily="18" charset="0"/>
                      </a:endParaRPr>
                    </a:p>
                    <a:p>
                      <a:pPr>
                        <a:lnSpc>
                          <a:spcPct val="100000"/>
                        </a:lnSpc>
                        <a:spcAft>
                          <a:spcPts val="300"/>
                        </a:spcAft>
                      </a:pPr>
                      <a:r>
                        <a:rPr lang="de-DE" sz="1000" dirty="0">
                          <a:effectLst/>
                          <a:latin typeface="Inria Sans" pitchFamily="2" charset="0"/>
                          <a:ea typeface="Calibri" panose="020F0502020204030204" pitchFamily="34" charset="0"/>
                          <a:cs typeface="Times New Roman" panose="02020603050405020304" pitchFamily="18" charset="0"/>
                        </a:rPr>
                        <a:t>Am Ende steht die Gruppe so im Raum, wie die Handlungen wirklich wirken!</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4439222"/>
                  </a:ext>
                </a:extLst>
              </a:tr>
              <a:tr h="126268">
                <a:tc>
                  <a:txBody>
                    <a:bodyPr/>
                    <a:lstStyle/>
                    <a:p>
                      <a:pPr>
                        <a:lnSpc>
                          <a:spcPct val="100000"/>
                        </a:lnSpc>
                        <a:spcAft>
                          <a:spcPts val="300"/>
                        </a:spcAft>
                      </a:pPr>
                      <a:r>
                        <a:rPr lang="de-DE" sz="1000" dirty="0">
                          <a:solidFill>
                            <a:schemeClr val="tx1"/>
                          </a:solidFill>
                          <a:effectLst/>
                          <a:latin typeface="Inria Sans" pitchFamily="2" charset="0"/>
                        </a:rPr>
                        <a:t>Kernbotschaft</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nSpc>
                          <a:spcPct val="100000"/>
                        </a:lnSpc>
                        <a:spcAft>
                          <a:spcPts val="300"/>
                        </a:spcAft>
                      </a:pPr>
                      <a:r>
                        <a:rPr lang="de-DE" sz="1000" dirty="0">
                          <a:effectLst/>
                          <a:latin typeface="Inria Sans" pitchFamily="2" charset="0"/>
                          <a:ea typeface="Calibri" panose="020F0502020204030204" pitchFamily="34" charset="0"/>
                          <a:cs typeface="Times New Roman" panose="02020603050405020304" pitchFamily="18" charset="0"/>
                        </a:rPr>
                        <a:t>Oft schätzen wir den Beitrag von Klimaschutzmaßnahmen anders ein.</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9056245"/>
                  </a:ext>
                </a:extLst>
              </a:tr>
            </a:tbl>
          </a:graphicData>
        </a:graphic>
      </p:graphicFrame>
      <p:graphicFrame>
        <p:nvGraphicFramePr>
          <p:cNvPr id="7" name="Tabelle 6">
            <a:extLst>
              <a:ext uri="{FF2B5EF4-FFF2-40B4-BE49-F238E27FC236}">
                <a16:creationId xmlns:a16="http://schemas.microsoft.com/office/drawing/2014/main" id="{6B6BD945-4208-A03A-D15A-F5D34A42B31A}"/>
              </a:ext>
            </a:extLst>
          </p:cNvPr>
          <p:cNvGraphicFramePr>
            <a:graphicFrameLocks noGrp="1"/>
          </p:cNvGraphicFramePr>
          <p:nvPr>
            <p:extLst>
              <p:ext uri="{D42A27DB-BD31-4B8C-83A1-F6EECF244321}">
                <p14:modId xmlns:p14="http://schemas.microsoft.com/office/powerpoint/2010/main" val="3312144337"/>
              </p:ext>
            </p:extLst>
          </p:nvPr>
        </p:nvGraphicFramePr>
        <p:xfrm>
          <a:off x="386837" y="4108194"/>
          <a:ext cx="6786000" cy="4603560"/>
        </p:xfrm>
        <a:graphic>
          <a:graphicData uri="http://schemas.openxmlformats.org/drawingml/2006/table">
            <a:tbl>
              <a:tblPr firstRow="1" firstCol="1" bandRow="1">
                <a:tableStyleId>{5C22544A-7EE6-4342-B048-85BDC9FD1C3A}</a:tableStyleId>
              </a:tblPr>
              <a:tblGrid>
                <a:gridCol w="1388623">
                  <a:extLst>
                    <a:ext uri="{9D8B030D-6E8A-4147-A177-3AD203B41FA5}">
                      <a16:colId xmlns:a16="http://schemas.microsoft.com/office/drawing/2014/main" val="280851676"/>
                    </a:ext>
                  </a:extLst>
                </a:gridCol>
                <a:gridCol w="5397377">
                  <a:extLst>
                    <a:ext uri="{9D8B030D-6E8A-4147-A177-3AD203B41FA5}">
                      <a16:colId xmlns:a16="http://schemas.microsoft.com/office/drawing/2014/main" val="3829559533"/>
                    </a:ext>
                  </a:extLst>
                </a:gridCol>
              </a:tblGrid>
              <a:tr h="210840">
                <a:tc gridSpan="2">
                  <a:txBody>
                    <a:bodyPr/>
                    <a:lstStyle/>
                    <a:p>
                      <a:pPr>
                        <a:lnSpc>
                          <a:spcPct val="100000"/>
                        </a:lnSpc>
                        <a:spcAft>
                          <a:spcPts val="300"/>
                        </a:spcAft>
                      </a:pPr>
                      <a:r>
                        <a:rPr lang="de-DE" sz="1400" dirty="0">
                          <a:solidFill>
                            <a:schemeClr val="accent1"/>
                          </a:solidFill>
                          <a:effectLst/>
                          <a:latin typeface="Inria Sans" pitchFamily="2" charset="0"/>
                        </a:rPr>
                        <a:t>M1 – Nachhaltigen Konsum verstehen: Fußabdruck, Big Points, Handabdruck</a:t>
                      </a:r>
                      <a:endParaRPr lang="en-US" sz="1400" dirty="0">
                        <a:solidFill>
                          <a:schemeClr val="accent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12700" cmpd="sng">
                      <a:noFill/>
                    </a:lnL>
                    <a:lnR w="12700" cmpd="sng">
                      <a:noFill/>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BF6F8"/>
                    </a:solidFill>
                  </a:tcPr>
                </a:tc>
                <a:tc hMerge="1">
                  <a:txBody>
                    <a:bodyPr/>
                    <a:lstStyle/>
                    <a:p>
                      <a:endParaRPr lang="en-US" dirty="0"/>
                    </a:p>
                  </a:txBody>
                  <a:tcPr/>
                </a:tc>
                <a:extLst>
                  <a:ext uri="{0D108BD9-81ED-4DB2-BD59-A6C34878D82A}">
                    <a16:rowId xmlns:a16="http://schemas.microsoft.com/office/drawing/2014/main" val="1466743070"/>
                  </a:ext>
                </a:extLst>
              </a:tr>
              <a:tr h="165799">
                <a:tc>
                  <a:txBody>
                    <a:bodyPr/>
                    <a:lstStyle/>
                    <a:p>
                      <a:pPr>
                        <a:lnSpc>
                          <a:spcPct val="100000"/>
                        </a:lnSpc>
                        <a:spcAft>
                          <a:spcPts val="300"/>
                        </a:spcAft>
                      </a:pPr>
                      <a:r>
                        <a:rPr lang="de-DE" sz="1000" dirty="0">
                          <a:solidFill>
                            <a:schemeClr val="tx1"/>
                          </a:solidFill>
                          <a:effectLst/>
                          <a:latin typeface="Inria Sans" pitchFamily="2" charset="0"/>
                        </a:rPr>
                        <a:t>Dauer</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12700" cmpd="sng">
                      <a:noFill/>
                    </a:lnL>
                    <a:lnR w="9525" cap="flat" cmpd="sng" algn="ctr">
                      <a:solidFill>
                        <a:schemeClr val="accent4"/>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300"/>
                        </a:spcAft>
                      </a:pPr>
                      <a:r>
                        <a:rPr lang="de-DE" sz="1000" dirty="0">
                          <a:effectLst/>
                          <a:latin typeface="Inria Sans" pitchFamily="2" charset="0"/>
                          <a:ea typeface="Calibri" panose="020F0502020204030204" pitchFamily="34" charset="0"/>
                          <a:cs typeface="Times New Roman" panose="02020603050405020304" pitchFamily="18" charset="0"/>
                        </a:rPr>
                        <a:t>30 Min.</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12700" cmpd="sng">
                      <a:noFill/>
                    </a:lnR>
                    <a:lnT w="19050" cap="flat" cmpd="sng" algn="ctr">
                      <a:solidFill>
                        <a:schemeClr val="accent1"/>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1465173"/>
                  </a:ext>
                </a:extLst>
              </a:tr>
              <a:tr h="1094764">
                <a:tc>
                  <a:txBody>
                    <a:bodyPr/>
                    <a:lstStyle/>
                    <a:p>
                      <a:pPr>
                        <a:lnSpc>
                          <a:spcPct val="100000"/>
                        </a:lnSpc>
                        <a:spcAft>
                          <a:spcPts val="300"/>
                        </a:spcAft>
                      </a:pPr>
                      <a:r>
                        <a:rPr lang="de-DE" sz="1000" dirty="0">
                          <a:solidFill>
                            <a:schemeClr val="tx1"/>
                          </a:solidFill>
                          <a:effectLst/>
                          <a:latin typeface="Inria Sans" pitchFamily="2" charset="0"/>
                        </a:rPr>
                        <a:t>Material / Methode</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300"/>
                        </a:spcAft>
                      </a:pPr>
                      <a:r>
                        <a:rPr lang="de-DE" sz="1000" dirty="0">
                          <a:effectLst/>
                          <a:latin typeface="Inria Sans" pitchFamily="2" charset="0"/>
                          <a:ea typeface="Calibri" panose="020F0502020204030204" pitchFamily="34" charset="0"/>
                          <a:cs typeface="Times New Roman" panose="02020603050405020304" pitchFamily="18" charset="0"/>
                        </a:rPr>
                        <a:t>AM 1, </a:t>
                      </a:r>
                      <a:endParaRPr lang="en-US" sz="1000" dirty="0">
                        <a:effectLst/>
                        <a:latin typeface="Inria Sans" pitchFamily="2" charset="0"/>
                        <a:ea typeface="Calibri" panose="020F0502020204030204" pitchFamily="34" charset="0"/>
                        <a:cs typeface="Times New Roman" panose="02020603050405020304" pitchFamily="18" charset="0"/>
                      </a:endParaRPr>
                    </a:p>
                    <a:p>
                      <a:pPr>
                        <a:lnSpc>
                          <a:spcPct val="100000"/>
                        </a:lnSpc>
                        <a:spcAft>
                          <a:spcPts val="300"/>
                        </a:spcAft>
                      </a:pPr>
                      <a:r>
                        <a:rPr lang="de-DE" sz="1000" dirty="0">
                          <a:effectLst/>
                          <a:latin typeface="Inria Sans" pitchFamily="2" charset="0"/>
                          <a:ea typeface="Calibri" panose="020F0502020204030204" pitchFamily="34" charset="0"/>
                          <a:cs typeface="Times New Roman" panose="02020603050405020304" pitchFamily="18" charset="0"/>
                        </a:rPr>
                        <a:t>10-15 Karten pro Schüler*</a:t>
                      </a:r>
                      <a:r>
                        <a:rPr lang="de-DE" sz="1000" dirty="0" err="1">
                          <a:effectLst/>
                          <a:latin typeface="Inria Sans" pitchFamily="2" charset="0"/>
                          <a:ea typeface="Calibri" panose="020F0502020204030204" pitchFamily="34" charset="0"/>
                          <a:cs typeface="Times New Roman" panose="02020603050405020304" pitchFamily="18" charset="0"/>
                        </a:rPr>
                        <a:t>innenpaar</a:t>
                      </a:r>
                      <a:endParaRPr lang="en-US" sz="1000" dirty="0">
                        <a:effectLst/>
                        <a:latin typeface="Inria Sans" pitchFamily="2" charset="0"/>
                        <a:ea typeface="Calibri" panose="020F0502020204030204" pitchFamily="34" charset="0"/>
                        <a:cs typeface="Times New Roman" panose="02020603050405020304" pitchFamily="18" charset="0"/>
                      </a:endParaRPr>
                    </a:p>
                    <a:p>
                      <a:pPr>
                        <a:lnSpc>
                          <a:spcPct val="100000"/>
                        </a:lnSpc>
                        <a:spcAft>
                          <a:spcPts val="300"/>
                        </a:spcAft>
                      </a:pPr>
                      <a:r>
                        <a:rPr lang="de-DE" sz="1000" i="1" dirty="0">
                          <a:effectLst/>
                          <a:latin typeface="Inria Sans" pitchFamily="2" charset="0"/>
                          <a:ea typeface="Calibri" panose="020F0502020204030204" pitchFamily="34" charset="0"/>
                          <a:cs typeface="Times New Roman" panose="02020603050405020304" pitchFamily="18" charset="0"/>
                        </a:rPr>
                        <a:t>Hier sind auch weniger Karten pro Paar für eine Differenzierung möglich. Um einen guten Überblick zu bekommen, werden mind. 10 empfohlen.</a:t>
                      </a:r>
                      <a:endParaRPr lang="en-US" sz="1000" dirty="0">
                        <a:effectLst/>
                        <a:latin typeface="Inria Sans" pitchFamily="2" charset="0"/>
                        <a:ea typeface="Calibri" panose="020F0502020204030204" pitchFamily="34" charset="0"/>
                        <a:cs typeface="Times New Roman" panose="02020603050405020304" pitchFamily="18" charset="0"/>
                      </a:endParaRPr>
                    </a:p>
                    <a:p>
                      <a:pPr>
                        <a:lnSpc>
                          <a:spcPct val="100000"/>
                        </a:lnSpc>
                        <a:spcAft>
                          <a:spcPts val="300"/>
                        </a:spcAft>
                      </a:pPr>
                      <a:r>
                        <a:rPr lang="de-DE" sz="1000" dirty="0">
                          <a:effectLst/>
                          <a:latin typeface="Inria Sans" pitchFamily="2" charset="0"/>
                          <a:ea typeface="Calibri" panose="020F0502020204030204" pitchFamily="34" charset="0"/>
                          <a:cs typeface="Times New Roman" panose="02020603050405020304" pitchFamily="18" charset="0"/>
                        </a:rPr>
                        <a:t>Smartphone / Tablet für das digitale Mini-Spiel </a:t>
                      </a:r>
                      <a:endParaRPr lang="en-US" sz="1000" dirty="0">
                        <a:effectLst/>
                        <a:latin typeface="Inria Sans" pitchFamily="2" charset="0"/>
                        <a:ea typeface="Calibri" panose="020F0502020204030204" pitchFamily="34" charset="0"/>
                        <a:cs typeface="Times New Roman" panose="02020603050405020304" pitchFamily="18" charset="0"/>
                      </a:endParaRPr>
                    </a:p>
                    <a:p>
                      <a:pPr marL="719138" indent="0">
                        <a:lnSpc>
                          <a:spcPct val="100000"/>
                        </a:lnSpc>
                        <a:spcAft>
                          <a:spcPts val="300"/>
                        </a:spcAft>
                      </a:pPr>
                      <a:r>
                        <a:rPr lang="de-DE" sz="1000" dirty="0">
                          <a:effectLst/>
                          <a:latin typeface="Inria Sans" pitchFamily="2" charset="0"/>
                          <a:ea typeface="Calibri" panose="020F0502020204030204" pitchFamily="34" charset="0"/>
                          <a:cs typeface="Times New Roman" panose="02020603050405020304" pitchFamily="18" charset="0"/>
                        </a:rPr>
                        <a:t>Link zum Mini-Spiel „Rette Yuki“: </a:t>
                      </a:r>
                      <a:br>
                        <a:rPr lang="de-DE" sz="1000" dirty="0">
                          <a:effectLst/>
                          <a:latin typeface="Inria Sans" pitchFamily="2" charset="0"/>
                          <a:ea typeface="Calibri" panose="020F0502020204030204" pitchFamily="34" charset="0"/>
                          <a:cs typeface="Times New Roman" panose="02020603050405020304" pitchFamily="18" charset="0"/>
                        </a:rPr>
                      </a:br>
                      <a:r>
                        <a:rPr lang="de-DE" sz="1000" u="sng" dirty="0">
                          <a:solidFill>
                            <a:srgbClr val="0563C1"/>
                          </a:solidFill>
                          <a:effectLst/>
                          <a:latin typeface="Inria Sans" pitchFamily="2" charset="0"/>
                          <a:ea typeface="Calibri" panose="020F0502020204030204" pitchFamily="34" charset="0"/>
                          <a:cs typeface="Times New Roman" panose="02020603050405020304" pitchFamily="18" charset="0"/>
                          <a:hlinkClick r:id="rId2"/>
                        </a:rPr>
                        <a:t>https://denkwerkstatt-konsum.umweltbundesamt.de/mini-game-rette-yuki/</a:t>
                      </a:r>
                      <a:endParaRPr lang="de-DE" sz="1000" u="sng" dirty="0">
                        <a:solidFill>
                          <a:srgbClr val="0563C1"/>
                        </a:solidFill>
                        <a:effectLst/>
                        <a:latin typeface="Inria Sans" pitchFamily="2" charset="0"/>
                        <a:ea typeface="Calibri" panose="020F0502020204030204" pitchFamily="34" charset="0"/>
                        <a:cs typeface="Times New Roman" panose="02020603050405020304" pitchFamily="18" charset="0"/>
                      </a:endParaRPr>
                    </a:p>
                    <a:p>
                      <a:pPr marL="719138" indent="0">
                        <a:lnSpc>
                          <a:spcPct val="100000"/>
                        </a:lnSpc>
                        <a:spcAft>
                          <a:spcPts val="300"/>
                        </a:spcAft>
                      </a:pPr>
                      <a:endParaRPr lang="en-US" sz="1000" dirty="0">
                        <a:effectLst/>
                        <a:latin typeface="Inria Sans" pitchFamily="2" charset="0"/>
                        <a:ea typeface="Calibri" panose="020F0502020204030204" pitchFamily="34" charset="0"/>
                        <a:cs typeface="Times New Roman" panose="02020603050405020304" pitchFamily="18" charset="0"/>
                      </a:endParaRPr>
                    </a:p>
                    <a:p>
                      <a:pPr>
                        <a:lnSpc>
                          <a:spcPct val="100000"/>
                        </a:lnSpc>
                        <a:spcAft>
                          <a:spcPts val="300"/>
                        </a:spcAft>
                      </a:pPr>
                      <a:r>
                        <a:rPr lang="de-DE" sz="1000" dirty="0">
                          <a:effectLst/>
                          <a:latin typeface="Inria Sans" pitchFamily="2" charset="0"/>
                          <a:ea typeface="Calibri" panose="020F0502020204030204" pitchFamily="34" charset="0"/>
                          <a:cs typeface="Times New Roman" panose="02020603050405020304" pitchFamily="18" charset="0"/>
                        </a:rPr>
                        <a:t> </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9760104"/>
                  </a:ext>
                </a:extLst>
              </a:tr>
              <a:tr h="278401">
                <a:tc>
                  <a:txBody>
                    <a:bodyPr/>
                    <a:lstStyle/>
                    <a:p>
                      <a:pPr>
                        <a:lnSpc>
                          <a:spcPct val="100000"/>
                        </a:lnSpc>
                        <a:spcAft>
                          <a:spcPts val="300"/>
                        </a:spcAft>
                      </a:pPr>
                      <a:r>
                        <a:rPr lang="de-DE" sz="1000">
                          <a:solidFill>
                            <a:schemeClr val="tx1"/>
                          </a:solidFill>
                          <a:effectLst/>
                          <a:latin typeface="Inria Sans" pitchFamily="2" charset="0"/>
                        </a:rPr>
                        <a:t>Inhalt</a:t>
                      </a:r>
                      <a:endParaRPr lang="en-US" sz="10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300"/>
                        </a:spcAft>
                      </a:pPr>
                      <a:r>
                        <a:rPr lang="de-DE" sz="1000" dirty="0">
                          <a:effectLst/>
                          <a:latin typeface="Inria Sans" pitchFamily="2" charset="0"/>
                          <a:ea typeface="Calibri" panose="020F0502020204030204" pitchFamily="34" charset="0"/>
                          <a:cs typeface="Times New Roman" panose="02020603050405020304" pitchFamily="18" charset="0"/>
                        </a:rPr>
                        <a:t>Die Schüler*innen erkunden mit dem Kartenset der Klimawaage konkrete Alltagshandlungen für den Klimaschutz. Dabei lernen sie, wie sich der Fußabdruck und der Handabdruck ergänzen.</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2021644"/>
                  </a:ext>
                </a:extLst>
              </a:tr>
              <a:tr h="503605">
                <a:tc>
                  <a:txBody>
                    <a:bodyPr/>
                    <a:lstStyle/>
                    <a:p>
                      <a:pPr>
                        <a:lnSpc>
                          <a:spcPct val="100000"/>
                        </a:lnSpc>
                        <a:spcAft>
                          <a:spcPts val="300"/>
                        </a:spcAft>
                      </a:pPr>
                      <a:r>
                        <a:rPr lang="de-DE" sz="1000">
                          <a:solidFill>
                            <a:schemeClr val="tx1"/>
                          </a:solidFill>
                          <a:effectLst/>
                          <a:latin typeface="Inria Sans" pitchFamily="2" charset="0"/>
                        </a:rPr>
                        <a:t>Lernziele</a:t>
                      </a:r>
                      <a:endParaRPr lang="en-US" sz="10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300"/>
                        </a:spcAft>
                      </a:pPr>
                      <a:r>
                        <a:rPr lang="de-DE" sz="1000" dirty="0">
                          <a:effectLst/>
                          <a:latin typeface="Inria Sans" pitchFamily="2" charset="0"/>
                          <a:ea typeface="Calibri" panose="020F0502020204030204" pitchFamily="34" charset="0"/>
                          <a:cs typeface="Times New Roman" panose="02020603050405020304" pitchFamily="18" charset="0"/>
                        </a:rPr>
                        <a:t>Die Schüler*innen verstehen, was der CO₂-Fußabdruck ist, bewerten Maßnahmen nach ihrem Einsparpotenzial und erkennen, wie sie durch Big Points mehrere Tonnen CO₂ pro Jahr sparen können. Gleichzeitig entdecken sie den Handabdruck als Hebel für langfristigen Klimaschutz – im eigenen Leben und im Umfeld.</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942435"/>
                  </a:ext>
                </a:extLst>
              </a:tr>
              <a:tr h="616206">
                <a:tc>
                  <a:txBody>
                    <a:bodyPr/>
                    <a:lstStyle/>
                    <a:p>
                      <a:pPr>
                        <a:lnSpc>
                          <a:spcPct val="100000"/>
                        </a:lnSpc>
                        <a:spcAft>
                          <a:spcPts val="300"/>
                        </a:spcAft>
                      </a:pPr>
                      <a:r>
                        <a:rPr lang="de-DE" sz="1000" dirty="0">
                          <a:solidFill>
                            <a:schemeClr val="tx1"/>
                          </a:solidFill>
                          <a:effectLst/>
                          <a:latin typeface="Inria Sans" pitchFamily="2" charset="0"/>
                        </a:rPr>
                        <a:t>Beschreibung</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300"/>
                        </a:spcAft>
                      </a:pPr>
                      <a:r>
                        <a:rPr lang="de-DE" sz="1000" dirty="0">
                          <a:effectLst/>
                          <a:latin typeface="Inria Sans" pitchFamily="2" charset="0"/>
                          <a:ea typeface="Calibri" panose="020F0502020204030204" pitchFamily="34" charset="0"/>
                          <a:cs typeface="Times New Roman" panose="02020603050405020304" pitchFamily="18" charset="0"/>
                        </a:rPr>
                        <a:t>Das Material AM1 leitet die Schüler*innen schrittweise durch die Themen: Nach einer Einstiegsaufgabe zu einem Gegenstand aus dem Schulrucksack erarbeiten sie in Paararbeit mit 10–15 Karten die Konzepte Fußabdruck, Big Points und Handabdruck. Das Mini-Spiel „Rette Yuki“ vertieft spielerisch das Verständnis für die Big Points und zeigt, wie kleine Veränderungen große Wirkung haben.</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4439222"/>
                  </a:ext>
                </a:extLst>
              </a:tr>
              <a:tr h="391003">
                <a:tc>
                  <a:txBody>
                    <a:bodyPr/>
                    <a:lstStyle/>
                    <a:p>
                      <a:pPr>
                        <a:lnSpc>
                          <a:spcPct val="100000"/>
                        </a:lnSpc>
                        <a:spcAft>
                          <a:spcPts val="300"/>
                        </a:spcAft>
                      </a:pPr>
                      <a:r>
                        <a:rPr lang="de-DE" sz="1000" dirty="0">
                          <a:solidFill>
                            <a:schemeClr val="tx1"/>
                          </a:solidFill>
                          <a:effectLst/>
                          <a:latin typeface="Inria Sans" pitchFamily="2" charset="0"/>
                        </a:rPr>
                        <a:t>Kernbotschaft</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nSpc>
                          <a:spcPct val="100000"/>
                        </a:lnSpc>
                        <a:spcAft>
                          <a:spcPts val="300"/>
                        </a:spcAft>
                      </a:pPr>
                      <a:r>
                        <a:rPr lang="de-DE" sz="1000" dirty="0">
                          <a:effectLst/>
                          <a:latin typeface="Inria Sans" pitchFamily="2" charset="0"/>
                          <a:ea typeface="Calibri" panose="020F0502020204030204" pitchFamily="34" charset="0"/>
                          <a:cs typeface="Times New Roman" panose="02020603050405020304" pitchFamily="18" charset="0"/>
                        </a:rPr>
                        <a:t>Mit den Big Points nachhaltigen Konsums können wir unseren Fußabdruck um mehrere Tonnen CO</a:t>
                      </a:r>
                      <a:r>
                        <a:rPr lang="de-DE" sz="1000" baseline="-25000" dirty="0">
                          <a:effectLst/>
                          <a:latin typeface="Inria Sans" pitchFamily="2" charset="0"/>
                          <a:ea typeface="Calibri" panose="020F0502020204030204" pitchFamily="34" charset="0"/>
                          <a:cs typeface="Times New Roman" panose="02020603050405020304" pitchFamily="18" charset="0"/>
                        </a:rPr>
                        <a:t>2</a:t>
                      </a:r>
                      <a:r>
                        <a:rPr lang="de-DE" sz="1000" dirty="0">
                          <a:effectLst/>
                          <a:latin typeface="Inria Sans" pitchFamily="2" charset="0"/>
                          <a:ea typeface="Calibri" panose="020F0502020204030204" pitchFamily="34" charset="0"/>
                          <a:cs typeface="Times New Roman" panose="02020603050405020304" pitchFamily="18" charset="0"/>
                        </a:rPr>
                        <a:t> pro Person im Jahr reduzieren. Mit dem Handabdruck können Menschen gemeinsam einen großen und langfristigen Beitrag zum Klimaschutz leisten.</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9056245"/>
                  </a:ext>
                </a:extLst>
              </a:tr>
            </a:tbl>
          </a:graphicData>
        </a:graphic>
      </p:graphicFrame>
      <p:pic>
        <p:nvPicPr>
          <p:cNvPr id="9" name="Grafik 8" descr="QR-Code zum digitalen Mini-Spiel Rette Yuki">
            <a:extLst>
              <a:ext uri="{FF2B5EF4-FFF2-40B4-BE49-F238E27FC236}">
                <a16:creationId xmlns:a16="http://schemas.microsoft.com/office/drawing/2014/main" id="{9EA70BFE-1B1D-49DE-8B71-EF9FDB1F14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6322" y="5567375"/>
            <a:ext cx="660845" cy="660845"/>
          </a:xfrm>
          <a:prstGeom prst="rect">
            <a:avLst/>
          </a:prstGeom>
        </p:spPr>
      </p:pic>
      <p:grpSp>
        <p:nvGrpSpPr>
          <p:cNvPr id="10" name="Gruppieren 9">
            <a:extLst>
              <a:ext uri="{FF2B5EF4-FFF2-40B4-BE49-F238E27FC236}">
                <a16:creationId xmlns:a16="http://schemas.microsoft.com/office/drawing/2014/main" id="{04B911AA-BEAA-7369-9214-33764051EE91}"/>
              </a:ext>
              <a:ext uri="{C183D7F6-B498-43B3-948B-1728B52AA6E4}">
                <adec:decorative xmlns:adec="http://schemas.microsoft.com/office/drawing/2017/decorative" val="1"/>
              </a:ext>
            </a:extLst>
          </p:cNvPr>
          <p:cNvGrpSpPr/>
          <p:nvPr/>
        </p:nvGrpSpPr>
        <p:grpSpPr>
          <a:xfrm>
            <a:off x="6065519" y="10112362"/>
            <a:ext cx="850351" cy="226591"/>
            <a:chOff x="-3302864" y="2877944"/>
            <a:chExt cx="973023" cy="226591"/>
          </a:xfrm>
        </p:grpSpPr>
        <p:sp>
          <p:nvSpPr>
            <p:cNvPr id="13" name="Rechteck 12">
              <a:extLst>
                <a:ext uri="{FF2B5EF4-FFF2-40B4-BE49-F238E27FC236}">
                  <a16:creationId xmlns:a16="http://schemas.microsoft.com/office/drawing/2014/main" id="{61EE2AF0-73B6-CBD3-D5DE-49A698388C26}"/>
                </a:ext>
              </a:extLst>
            </p:cNvPr>
            <p:cNvSpPr/>
            <p:nvPr/>
          </p:nvSpPr>
          <p:spPr>
            <a:xfrm>
              <a:off x="-3193774" y="2877944"/>
              <a:ext cx="754850"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Lehrkräfte</a:t>
              </a:r>
              <a:endParaRPr lang="en-US" sz="1000" dirty="0">
                <a:solidFill>
                  <a:schemeClr val="bg1"/>
                </a:solidFill>
                <a:latin typeface="Inria Sans" pitchFamily="2" charset="0"/>
              </a:endParaRPr>
            </a:p>
          </p:txBody>
        </p:sp>
        <p:cxnSp>
          <p:nvCxnSpPr>
            <p:cNvPr id="14" name="Gerader Verbinder 13">
              <a:extLst>
                <a:ext uri="{FF2B5EF4-FFF2-40B4-BE49-F238E27FC236}">
                  <a16:creationId xmlns:a16="http://schemas.microsoft.com/office/drawing/2014/main" id="{CD82B460-F9FA-CE46-60C9-74D42D4E6C81}"/>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15" name="Gerader Verbinder 14">
              <a:extLst>
                <a:ext uri="{FF2B5EF4-FFF2-40B4-BE49-F238E27FC236}">
                  <a16:creationId xmlns:a16="http://schemas.microsoft.com/office/drawing/2014/main" id="{81989236-A1D2-941B-D3A4-D5D25B6F2F30}"/>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p:txBody>
          <a:bodyPr anchor="t"/>
          <a:lstStyle/>
          <a:p>
            <a:r>
              <a:rPr lang="de-DE" b="1" dirty="0">
                <a:solidFill>
                  <a:schemeClr val="accent4">
                    <a:alpha val="0"/>
                  </a:schemeClr>
                </a:solidFill>
                <a:latin typeface="Inria Sans" pitchFamily="2" charset="0"/>
              </a:rPr>
              <a:t>Durchführung der Module M1</a:t>
            </a:r>
          </a:p>
        </p:txBody>
      </p:sp>
    </p:spTree>
    <p:extLst>
      <p:ext uri="{BB962C8B-B14F-4D97-AF65-F5344CB8AC3E}">
        <p14:creationId xmlns:p14="http://schemas.microsoft.com/office/powerpoint/2010/main" val="1543528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8</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r>
              <a:rPr lang="de-DE" sz="1000" dirty="0">
                <a:latin typeface="Inria Sans" pitchFamily="2" charset="0"/>
              </a:rPr>
              <a:t>Klimawaage – </a:t>
            </a:r>
            <a:r>
              <a:rPr lang="de-DE" sz="1000" b="1" dirty="0">
                <a:latin typeface="Inria Sans" pitchFamily="2" charset="0"/>
              </a:rPr>
              <a:t>Durchführung der Module</a:t>
            </a:r>
          </a:p>
          <a:p>
            <a:r>
              <a:rPr lang="de-DE" sz="1000" dirty="0">
                <a:latin typeface="Inria Sans" pitchFamily="2" charset="0"/>
              </a:rPr>
              <a:t>© Kompetenzzentrum Nachhaltiger Konsum, Lizenz CC-BY-SA 4.0 </a:t>
            </a:r>
          </a:p>
        </p:txBody>
      </p:sp>
      <p:graphicFrame>
        <p:nvGraphicFramePr>
          <p:cNvPr id="4" name="Tabelle 3">
            <a:extLst>
              <a:ext uri="{FF2B5EF4-FFF2-40B4-BE49-F238E27FC236}">
                <a16:creationId xmlns:a16="http://schemas.microsoft.com/office/drawing/2014/main" id="{A7477B5F-D59E-3CE2-4953-9B739AFD6632}"/>
              </a:ext>
            </a:extLst>
          </p:cNvPr>
          <p:cNvGraphicFramePr>
            <a:graphicFrameLocks noGrp="1"/>
          </p:cNvGraphicFramePr>
          <p:nvPr>
            <p:extLst>
              <p:ext uri="{D42A27DB-BD31-4B8C-83A1-F6EECF244321}">
                <p14:modId xmlns:p14="http://schemas.microsoft.com/office/powerpoint/2010/main" val="3403816428"/>
              </p:ext>
            </p:extLst>
          </p:nvPr>
        </p:nvGraphicFramePr>
        <p:xfrm>
          <a:off x="386837" y="344844"/>
          <a:ext cx="6786000" cy="5234360"/>
        </p:xfrm>
        <a:graphic>
          <a:graphicData uri="http://schemas.openxmlformats.org/drawingml/2006/table">
            <a:tbl>
              <a:tblPr firstRow="1" firstCol="1" bandRow="1">
                <a:tableStyleId>{5C22544A-7EE6-4342-B048-85BDC9FD1C3A}</a:tableStyleId>
              </a:tblPr>
              <a:tblGrid>
                <a:gridCol w="1294326">
                  <a:extLst>
                    <a:ext uri="{9D8B030D-6E8A-4147-A177-3AD203B41FA5}">
                      <a16:colId xmlns:a16="http://schemas.microsoft.com/office/drawing/2014/main" val="280851676"/>
                    </a:ext>
                  </a:extLst>
                </a:gridCol>
                <a:gridCol w="5491674">
                  <a:extLst>
                    <a:ext uri="{9D8B030D-6E8A-4147-A177-3AD203B41FA5}">
                      <a16:colId xmlns:a16="http://schemas.microsoft.com/office/drawing/2014/main" val="3829559533"/>
                    </a:ext>
                  </a:extLst>
                </a:gridCol>
              </a:tblGrid>
              <a:tr h="180601">
                <a:tc gridSpan="2">
                  <a:txBody>
                    <a:bodyPr/>
                    <a:lstStyle/>
                    <a:p>
                      <a:pPr>
                        <a:lnSpc>
                          <a:spcPct val="100000"/>
                        </a:lnSpc>
                        <a:spcAft>
                          <a:spcPts val="200"/>
                        </a:spcAft>
                      </a:pPr>
                      <a:r>
                        <a:rPr lang="de-DE" sz="1400" dirty="0">
                          <a:solidFill>
                            <a:schemeClr val="accent1"/>
                          </a:solidFill>
                          <a:effectLst/>
                          <a:latin typeface="Inria Sans" pitchFamily="2" charset="0"/>
                        </a:rPr>
                        <a:t>M2 – Nachhaltigen Konsum fördern: Politische Instrumente anwenden</a:t>
                      </a:r>
                      <a:endParaRPr lang="en-US" sz="1400" dirty="0">
                        <a:solidFill>
                          <a:schemeClr val="accent1"/>
                        </a:solidFill>
                        <a:effectLst/>
                        <a:latin typeface="Inria Sans" pitchFamily="2" charset="0"/>
                        <a:ea typeface="Calibri" panose="020F0502020204030204" pitchFamily="34" charset="0"/>
                        <a:cs typeface="Times New Roman" panose="02020603050405020304" pitchFamily="18" charset="0"/>
                      </a:endParaRPr>
                    </a:p>
                  </a:txBody>
                  <a:tcPr marL="72000" marR="0" marT="36000" marB="36000">
                    <a:lnL w="12700" cmpd="sng">
                      <a:noFill/>
                    </a:lnL>
                    <a:lnR w="12700" cmpd="sng">
                      <a:noFill/>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BF6F8"/>
                    </a:solidFill>
                  </a:tcPr>
                </a:tc>
                <a:tc hMerge="1">
                  <a:txBody>
                    <a:bodyPr/>
                    <a:lstStyle/>
                    <a:p>
                      <a:endParaRPr lang="en-US" dirty="0"/>
                    </a:p>
                  </a:txBody>
                  <a:tcPr/>
                </a:tc>
                <a:extLst>
                  <a:ext uri="{0D108BD9-81ED-4DB2-BD59-A6C34878D82A}">
                    <a16:rowId xmlns:a16="http://schemas.microsoft.com/office/drawing/2014/main" val="1466743070"/>
                  </a:ext>
                </a:extLst>
              </a:tr>
              <a:tr h="142020">
                <a:tc>
                  <a:txBody>
                    <a:bodyPr/>
                    <a:lstStyle/>
                    <a:p>
                      <a:pPr>
                        <a:lnSpc>
                          <a:spcPct val="100000"/>
                        </a:lnSpc>
                        <a:spcAft>
                          <a:spcPts val="200"/>
                        </a:spcAft>
                      </a:pPr>
                      <a:r>
                        <a:rPr lang="de-DE" sz="1000" dirty="0">
                          <a:solidFill>
                            <a:schemeClr val="tx1"/>
                          </a:solidFill>
                          <a:effectLst/>
                          <a:latin typeface="Inria Sans" pitchFamily="2" charset="0"/>
                        </a:rPr>
                        <a:t>Dauer</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0" marT="36000" marB="36000">
                    <a:lnL w="12700" cmpd="sng">
                      <a:noFill/>
                    </a:lnL>
                    <a:lnR w="9525" cap="flat" cmpd="sng" algn="ctr">
                      <a:solidFill>
                        <a:schemeClr val="accent4"/>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200"/>
                        </a:spcAft>
                      </a:pPr>
                      <a:r>
                        <a:rPr lang="de-DE" sz="1000" dirty="0">
                          <a:effectLst/>
                          <a:latin typeface="Inria Sans" pitchFamily="2" charset="0"/>
                          <a:ea typeface="Calibri" panose="020F0502020204030204" pitchFamily="34" charset="0"/>
                          <a:cs typeface="Times New Roman" panose="02020603050405020304" pitchFamily="18" charset="0"/>
                        </a:rPr>
                        <a:t>135 min.</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0" marT="36000" marB="36000">
                    <a:lnL w="9525" cap="flat" cmpd="sng" algn="ctr">
                      <a:solidFill>
                        <a:schemeClr val="accent4"/>
                      </a:solidFill>
                      <a:prstDash val="solid"/>
                      <a:round/>
                      <a:headEnd type="none" w="med" len="med"/>
                      <a:tailEnd type="none" w="med" len="med"/>
                    </a:lnL>
                    <a:lnR w="12700" cmpd="sng">
                      <a:noFill/>
                    </a:lnR>
                    <a:lnT w="19050" cap="flat" cmpd="sng" algn="ctr">
                      <a:solidFill>
                        <a:schemeClr val="accent1"/>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1465173"/>
                  </a:ext>
                </a:extLst>
              </a:tr>
              <a:tr h="142020">
                <a:tc>
                  <a:txBody>
                    <a:bodyPr/>
                    <a:lstStyle/>
                    <a:p>
                      <a:pPr>
                        <a:lnSpc>
                          <a:spcPct val="100000"/>
                        </a:lnSpc>
                        <a:spcAft>
                          <a:spcPts val="200"/>
                        </a:spcAft>
                      </a:pPr>
                      <a:r>
                        <a:rPr lang="de-DE" sz="1000" dirty="0">
                          <a:solidFill>
                            <a:schemeClr val="tx1"/>
                          </a:solidFill>
                          <a:effectLst/>
                          <a:latin typeface="Inria Sans" pitchFamily="2" charset="0"/>
                        </a:rPr>
                        <a:t>Material / Methode</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200"/>
                        </a:spcAft>
                      </a:pPr>
                      <a:r>
                        <a:rPr lang="de-DE" sz="1000">
                          <a:effectLst/>
                          <a:latin typeface="Inria Sans" pitchFamily="2" charset="0"/>
                          <a:ea typeface="Calibri" panose="020F0502020204030204" pitchFamily="34" charset="0"/>
                          <a:cs typeface="Times New Roman" panose="02020603050405020304" pitchFamily="18" charset="0"/>
                        </a:rPr>
                        <a:t>AM2, Smartphone / Tablet für die Rechercheaufgabe</a:t>
                      </a:r>
                      <a:endParaRPr lang="en-US" sz="1000">
                        <a:effectLst/>
                        <a:latin typeface="Inria Sans" pitchFamily="2" charset="0"/>
                        <a:ea typeface="Calibri" panose="020F0502020204030204" pitchFamily="34" charset="0"/>
                        <a:cs typeface="Times New Roman" panose="02020603050405020304" pitchFamily="18" charset="0"/>
                      </a:endParaRPr>
                    </a:p>
                  </a:txBody>
                  <a:tcPr marL="72000" marR="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9760104"/>
                  </a:ext>
                </a:extLst>
              </a:tr>
              <a:tr h="431375">
                <a:tc>
                  <a:txBody>
                    <a:bodyPr/>
                    <a:lstStyle/>
                    <a:p>
                      <a:pPr>
                        <a:lnSpc>
                          <a:spcPct val="100000"/>
                        </a:lnSpc>
                        <a:spcAft>
                          <a:spcPts val="200"/>
                        </a:spcAft>
                      </a:pPr>
                      <a:r>
                        <a:rPr lang="de-DE" sz="1000">
                          <a:solidFill>
                            <a:schemeClr val="tx1"/>
                          </a:solidFill>
                          <a:effectLst/>
                          <a:latin typeface="Inria Sans" pitchFamily="2" charset="0"/>
                        </a:rPr>
                        <a:t>Inhalt</a:t>
                      </a:r>
                      <a:endParaRPr lang="en-US" sz="10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200"/>
                        </a:spcAft>
                      </a:pPr>
                      <a:r>
                        <a:rPr lang="de-DE" sz="1000" dirty="0">
                          <a:effectLst/>
                          <a:latin typeface="Inria Sans" pitchFamily="2" charset="0"/>
                          <a:ea typeface="Calibri" panose="020F0502020204030204" pitchFamily="34" charset="0"/>
                          <a:cs typeface="Times New Roman" panose="02020603050405020304" pitchFamily="18" charset="0"/>
                        </a:rPr>
                        <a:t>Anhand eines konkreten Fallbeispiels untersuchen die Schüler*innen, wie Politik, Wirtschaft, Umwelt und Soziales auf lokaler und globaler Ebene zusammenhängen. Sie erkennen, welche Folgen preiswerte Mode im Globalen Norden für Arbeitsbedingungen im Globalen Süden und die Umwelt hat – und welche Hebel es gibt, um nachhaltigen Konsum zu stärken. </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2021644"/>
                  </a:ext>
                </a:extLst>
              </a:tr>
              <a:tr h="672505">
                <a:tc>
                  <a:txBody>
                    <a:bodyPr/>
                    <a:lstStyle/>
                    <a:p>
                      <a:pPr>
                        <a:lnSpc>
                          <a:spcPct val="100000"/>
                        </a:lnSpc>
                        <a:spcAft>
                          <a:spcPts val="200"/>
                        </a:spcAft>
                      </a:pPr>
                      <a:r>
                        <a:rPr lang="de-DE" sz="1000" dirty="0">
                          <a:solidFill>
                            <a:schemeClr val="tx1"/>
                          </a:solidFill>
                          <a:effectLst/>
                          <a:latin typeface="Inria Sans" pitchFamily="2" charset="0"/>
                        </a:rPr>
                        <a:t>Lernziele</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200"/>
                        </a:spcAft>
                      </a:pPr>
                      <a:r>
                        <a:rPr lang="de-DE" sz="1000" dirty="0">
                          <a:effectLst/>
                          <a:latin typeface="Inria Sans" pitchFamily="2" charset="0"/>
                          <a:ea typeface="Calibri" panose="020F0502020204030204" pitchFamily="34" charset="0"/>
                          <a:cs typeface="Times New Roman" panose="02020603050405020304" pitchFamily="18" charset="0"/>
                        </a:rPr>
                        <a:t>Die Schüler*innen </a:t>
                      </a:r>
                      <a:endParaRPr lang="en-US" sz="1000" dirty="0">
                        <a:effectLst/>
                        <a:latin typeface="Inria Sans" pitchFamily="2" charset="0"/>
                        <a:ea typeface="Calibri" panose="020F0502020204030204" pitchFamily="34" charset="0"/>
                        <a:cs typeface="Times New Roman" panose="02020603050405020304" pitchFamily="18" charset="0"/>
                      </a:endParaRPr>
                    </a:p>
                    <a:p>
                      <a:pPr marL="92075" lvl="0" indent="-92075">
                        <a:lnSpc>
                          <a:spcPct val="100000"/>
                        </a:lnSpc>
                        <a:spcAft>
                          <a:spcPts val="200"/>
                        </a:spcAft>
                        <a:buClr>
                          <a:schemeClr val="accent4"/>
                        </a:buClr>
                        <a:buFont typeface="Arial" panose="020B0604020202020204" pitchFamily="34" charset="0"/>
                        <a:buChar char="•"/>
                      </a:pPr>
                      <a:r>
                        <a:rPr lang="de-DE" sz="1000" dirty="0">
                          <a:effectLst/>
                          <a:latin typeface="Inria Sans" pitchFamily="2" charset="0"/>
                          <a:ea typeface="Calibri" panose="020F0502020204030204" pitchFamily="34" charset="0"/>
                          <a:cs typeface="Times New Roman" panose="02020603050405020304" pitchFamily="18" charset="0"/>
                        </a:rPr>
                        <a:t>lernen vielfältige Instrumente kennen, nachhaltigen Konsum zu fördern und können die Wirksamkeit und Vor- und Nachteile bewerten. </a:t>
                      </a:r>
                      <a:endParaRPr lang="en-US" sz="1000" dirty="0">
                        <a:effectLst/>
                        <a:latin typeface="Inria Sans" pitchFamily="2" charset="0"/>
                        <a:ea typeface="Calibri" panose="020F0502020204030204" pitchFamily="34" charset="0"/>
                        <a:cs typeface="Times New Roman" panose="02020603050405020304" pitchFamily="18" charset="0"/>
                      </a:endParaRPr>
                    </a:p>
                    <a:p>
                      <a:pPr marL="92075" lvl="0" indent="-92075">
                        <a:lnSpc>
                          <a:spcPct val="100000"/>
                        </a:lnSpc>
                        <a:spcAft>
                          <a:spcPts val="200"/>
                        </a:spcAft>
                        <a:buClr>
                          <a:schemeClr val="accent4"/>
                        </a:buClr>
                        <a:buFont typeface="Arial" panose="020B0604020202020204" pitchFamily="34" charset="0"/>
                        <a:buChar char="•"/>
                      </a:pPr>
                      <a:r>
                        <a:rPr lang="de-DE" sz="1000" dirty="0">
                          <a:effectLst/>
                          <a:latin typeface="Inria Sans" pitchFamily="2" charset="0"/>
                          <a:ea typeface="Calibri" panose="020F0502020204030204" pitchFamily="34" charset="0"/>
                          <a:cs typeface="Times New Roman" panose="02020603050405020304" pitchFamily="18" charset="0"/>
                        </a:rPr>
                        <a:t>entwickeln im Rollenspiel Perspektivwechsel und Konfliktlösungskompetenzen, indem sie unterschiedliche Interessen vertreten.</a:t>
                      </a:r>
                      <a:endParaRPr lang="en-US" sz="1000" dirty="0">
                        <a:effectLst/>
                        <a:latin typeface="Inria Sans" pitchFamily="2" charset="0"/>
                        <a:ea typeface="Calibri" panose="020F0502020204030204" pitchFamily="34" charset="0"/>
                        <a:cs typeface="Times New Roman" panose="02020603050405020304" pitchFamily="18" charset="0"/>
                      </a:endParaRPr>
                    </a:p>
                    <a:p>
                      <a:pPr marL="92075" lvl="0" indent="-92075">
                        <a:lnSpc>
                          <a:spcPct val="100000"/>
                        </a:lnSpc>
                        <a:spcAft>
                          <a:spcPts val="200"/>
                        </a:spcAft>
                        <a:buClr>
                          <a:schemeClr val="accent4"/>
                        </a:buClr>
                        <a:buFont typeface="Arial" panose="020B0604020202020204" pitchFamily="34" charset="0"/>
                        <a:buChar char="•"/>
                      </a:pPr>
                      <a:r>
                        <a:rPr lang="de-DE" sz="1000" dirty="0">
                          <a:effectLst/>
                          <a:latin typeface="Inria Sans" pitchFamily="2" charset="0"/>
                          <a:ea typeface="Calibri" panose="020F0502020204030204" pitchFamily="34" charset="0"/>
                          <a:cs typeface="Times New Roman" panose="02020603050405020304" pitchFamily="18" charset="0"/>
                        </a:rPr>
                        <a:t>stärken ihre eigene Handlungsfähigkeit, indem sie Lösungsansätze für den Alltag ableiten.</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942435"/>
                  </a:ext>
                </a:extLst>
              </a:tr>
              <a:tr h="1074388">
                <a:tc>
                  <a:txBody>
                    <a:bodyPr/>
                    <a:lstStyle/>
                    <a:p>
                      <a:pPr>
                        <a:lnSpc>
                          <a:spcPct val="100000"/>
                        </a:lnSpc>
                        <a:spcAft>
                          <a:spcPts val="200"/>
                        </a:spcAft>
                      </a:pPr>
                      <a:r>
                        <a:rPr lang="de-DE" sz="1000" dirty="0">
                          <a:solidFill>
                            <a:schemeClr val="tx1"/>
                          </a:solidFill>
                          <a:effectLst/>
                          <a:latin typeface="Inria Sans" pitchFamily="2" charset="0"/>
                        </a:rPr>
                        <a:t>Beschreibung</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2075" lvl="0" indent="-92075">
                        <a:lnSpc>
                          <a:spcPct val="100000"/>
                        </a:lnSpc>
                        <a:spcAft>
                          <a:spcPts val="200"/>
                        </a:spcAft>
                        <a:buClr>
                          <a:schemeClr val="accent4"/>
                        </a:buClr>
                        <a:buFont typeface="Arial" panose="020B0604020202020204" pitchFamily="34" charset="0"/>
                        <a:buChar char="•"/>
                      </a:pPr>
                      <a:r>
                        <a:rPr lang="de-DE" sz="1000" b="1" dirty="0">
                          <a:effectLst/>
                          <a:latin typeface="Inria Sans" pitchFamily="2" charset="0"/>
                          <a:ea typeface="Calibri" panose="020F0502020204030204" pitchFamily="34" charset="0"/>
                          <a:cs typeface="Times New Roman" panose="02020603050405020304" pitchFamily="18" charset="0"/>
                        </a:rPr>
                        <a:t>Einstieg</a:t>
                      </a:r>
                      <a:r>
                        <a:rPr lang="de-DE" sz="1000" dirty="0">
                          <a:effectLst/>
                          <a:latin typeface="Inria Sans" pitchFamily="2" charset="0"/>
                          <a:ea typeface="Calibri" panose="020F0502020204030204" pitchFamily="34" charset="0"/>
                          <a:cs typeface="Times New Roman" panose="02020603050405020304" pitchFamily="18" charset="0"/>
                        </a:rPr>
                        <a:t>: Die Lehrkraft stellt politische Instrumente vor. Die Schüler*innen ordnen diese in einem Spiel den richtigen Bereichen zu.</a:t>
                      </a:r>
                      <a:endParaRPr lang="en-US" sz="1000" dirty="0">
                        <a:effectLst/>
                        <a:latin typeface="Inria Sans" pitchFamily="2" charset="0"/>
                        <a:ea typeface="Calibri" panose="020F0502020204030204" pitchFamily="34" charset="0"/>
                        <a:cs typeface="Times New Roman" panose="02020603050405020304" pitchFamily="18" charset="0"/>
                      </a:endParaRPr>
                    </a:p>
                    <a:p>
                      <a:pPr marL="92075" lvl="0" indent="-92075">
                        <a:lnSpc>
                          <a:spcPct val="100000"/>
                        </a:lnSpc>
                        <a:spcAft>
                          <a:spcPts val="200"/>
                        </a:spcAft>
                        <a:buClr>
                          <a:schemeClr val="accent4"/>
                        </a:buClr>
                        <a:buFont typeface="Arial" panose="020B0604020202020204" pitchFamily="34" charset="0"/>
                        <a:buChar char="•"/>
                      </a:pPr>
                      <a:r>
                        <a:rPr lang="de-DE" sz="1000" b="1" dirty="0">
                          <a:effectLst/>
                          <a:latin typeface="Inria Sans" pitchFamily="2" charset="0"/>
                          <a:ea typeface="Calibri" panose="020F0502020204030204" pitchFamily="34" charset="0"/>
                          <a:cs typeface="Times New Roman" panose="02020603050405020304" pitchFamily="18" charset="0"/>
                        </a:rPr>
                        <a:t>Fallbeispiel Modekette:</a:t>
                      </a:r>
                      <a:r>
                        <a:rPr lang="de-DE" sz="1000" dirty="0">
                          <a:effectLst/>
                          <a:latin typeface="Inria Sans" pitchFamily="2" charset="0"/>
                          <a:ea typeface="Calibri" panose="020F0502020204030204" pitchFamily="34" charset="0"/>
                          <a:cs typeface="Times New Roman" panose="02020603050405020304" pitchFamily="18" charset="0"/>
                        </a:rPr>
                        <a:t> Anhand von </a:t>
                      </a:r>
                      <a:r>
                        <a:rPr lang="de-DE" sz="1000" dirty="0" err="1">
                          <a:effectLst/>
                          <a:latin typeface="Inria Sans" pitchFamily="2" charset="0"/>
                          <a:ea typeface="Calibri" panose="020F0502020204030204" pitchFamily="34" charset="0"/>
                          <a:cs typeface="Times New Roman" panose="02020603050405020304" pitchFamily="18" charset="0"/>
                        </a:rPr>
                        <a:t>Social</a:t>
                      </a:r>
                      <a:r>
                        <a:rPr lang="de-DE" sz="1000" dirty="0">
                          <a:effectLst/>
                          <a:latin typeface="Inria Sans" pitchFamily="2" charset="0"/>
                          <a:ea typeface="Calibri" panose="020F0502020204030204" pitchFamily="34" charset="0"/>
                          <a:cs typeface="Times New Roman" panose="02020603050405020304" pitchFamily="18" charset="0"/>
                        </a:rPr>
                        <a:t>-Media-Posts analysieren die Schüler*innen Interessenkonflikte zwischen Wirtschaft, Ökologie und Sozialem.</a:t>
                      </a:r>
                      <a:endParaRPr lang="en-US" sz="1000" dirty="0">
                        <a:effectLst/>
                        <a:latin typeface="Inria Sans" pitchFamily="2" charset="0"/>
                        <a:ea typeface="Calibri" panose="020F0502020204030204" pitchFamily="34" charset="0"/>
                        <a:cs typeface="Times New Roman" panose="02020603050405020304" pitchFamily="18" charset="0"/>
                      </a:endParaRPr>
                    </a:p>
                    <a:p>
                      <a:pPr marL="92075" lvl="0" indent="-92075">
                        <a:lnSpc>
                          <a:spcPct val="100000"/>
                        </a:lnSpc>
                        <a:spcAft>
                          <a:spcPts val="200"/>
                        </a:spcAft>
                        <a:buClr>
                          <a:schemeClr val="accent4"/>
                        </a:buClr>
                        <a:buFont typeface="Arial" panose="020B0604020202020204" pitchFamily="34" charset="0"/>
                        <a:buChar char="•"/>
                      </a:pPr>
                      <a:r>
                        <a:rPr lang="de-DE" sz="1000" b="1" dirty="0">
                          <a:effectLst/>
                          <a:latin typeface="Inria Sans" pitchFamily="2" charset="0"/>
                          <a:ea typeface="Calibri" panose="020F0502020204030204" pitchFamily="34" charset="0"/>
                          <a:cs typeface="Times New Roman" panose="02020603050405020304" pitchFamily="18" charset="0"/>
                        </a:rPr>
                        <a:t>Rollenspiel:</a:t>
                      </a:r>
                      <a:r>
                        <a:rPr lang="de-DE" sz="1000" dirty="0">
                          <a:effectLst/>
                          <a:latin typeface="Inria Sans" pitchFamily="2" charset="0"/>
                          <a:ea typeface="Calibri" panose="020F0502020204030204" pitchFamily="34" charset="0"/>
                          <a:cs typeface="Times New Roman" panose="02020603050405020304" pitchFamily="18" charset="0"/>
                        </a:rPr>
                        <a:t> Jede*r übernimmt eine Persona, setzt sich mit ihr auseinander, recherchiert eine Aufgabe und formuliert Forderungen.</a:t>
                      </a:r>
                      <a:endParaRPr lang="en-US" sz="1000" dirty="0">
                        <a:effectLst/>
                        <a:latin typeface="Inria Sans" pitchFamily="2" charset="0"/>
                        <a:ea typeface="Calibri" panose="020F0502020204030204" pitchFamily="34" charset="0"/>
                        <a:cs typeface="Times New Roman" panose="02020603050405020304" pitchFamily="18" charset="0"/>
                      </a:endParaRPr>
                    </a:p>
                    <a:p>
                      <a:pPr marL="92075" lvl="0" indent="-92075">
                        <a:lnSpc>
                          <a:spcPct val="100000"/>
                        </a:lnSpc>
                        <a:spcAft>
                          <a:spcPts val="200"/>
                        </a:spcAft>
                        <a:buClr>
                          <a:schemeClr val="accent4"/>
                        </a:buClr>
                        <a:buFont typeface="Arial" panose="020B0604020202020204" pitchFamily="34" charset="0"/>
                        <a:buChar char="•"/>
                      </a:pPr>
                      <a:r>
                        <a:rPr lang="de-DE" sz="1000" b="1" dirty="0">
                          <a:effectLst/>
                          <a:latin typeface="Inria Sans" pitchFamily="2" charset="0"/>
                          <a:ea typeface="Calibri" panose="020F0502020204030204" pitchFamily="34" charset="0"/>
                          <a:cs typeface="Times New Roman" panose="02020603050405020304" pitchFamily="18" charset="0"/>
                        </a:rPr>
                        <a:t>Fish-Bowl-Diskussion:</a:t>
                      </a:r>
                      <a:r>
                        <a:rPr lang="de-DE" sz="1000" dirty="0">
                          <a:effectLst/>
                          <a:latin typeface="Inria Sans" pitchFamily="2" charset="0"/>
                          <a:ea typeface="Calibri" panose="020F0502020204030204" pitchFamily="34" charset="0"/>
                          <a:cs typeface="Times New Roman" panose="02020603050405020304" pitchFamily="18" charset="0"/>
                        </a:rPr>
                        <a:t> Die Gruppen tragen ihre Perspektiven zusammen, verhandeln Kompromisse und entwickeln einen </a:t>
                      </a:r>
                      <a:r>
                        <a:rPr lang="de-DE" sz="1000" b="1" dirty="0">
                          <a:effectLst/>
                          <a:latin typeface="Inria Sans" pitchFamily="2" charset="0"/>
                          <a:ea typeface="Calibri" panose="020F0502020204030204" pitchFamily="34" charset="0"/>
                          <a:cs typeface="Times New Roman" panose="02020603050405020304" pitchFamily="18" charset="0"/>
                        </a:rPr>
                        <a:t>Instrumentenmix</a:t>
                      </a:r>
                      <a:r>
                        <a:rPr lang="de-DE" sz="1000" dirty="0">
                          <a:effectLst/>
                          <a:latin typeface="Inria Sans" pitchFamily="2" charset="0"/>
                          <a:ea typeface="Calibri" panose="020F0502020204030204" pitchFamily="34" charset="0"/>
                          <a:cs typeface="Times New Roman" panose="02020603050405020304" pitchFamily="18" charset="0"/>
                        </a:rPr>
                        <a:t> für nachhaltige Mode.</a:t>
                      </a:r>
                      <a:endParaRPr lang="en-US" sz="1000" dirty="0">
                        <a:effectLst/>
                        <a:latin typeface="Inria Sans" pitchFamily="2" charset="0"/>
                        <a:ea typeface="Calibri" panose="020F0502020204030204" pitchFamily="34" charset="0"/>
                        <a:cs typeface="Times New Roman" panose="02020603050405020304" pitchFamily="18" charset="0"/>
                      </a:endParaRPr>
                    </a:p>
                    <a:p>
                      <a:pPr marL="92075" lvl="0" indent="-92075">
                        <a:lnSpc>
                          <a:spcPct val="100000"/>
                        </a:lnSpc>
                        <a:spcAft>
                          <a:spcPts val="200"/>
                        </a:spcAft>
                        <a:buClr>
                          <a:schemeClr val="accent4"/>
                        </a:buClr>
                        <a:buFont typeface="Arial" panose="020B0604020202020204" pitchFamily="34" charset="0"/>
                        <a:buChar char="•"/>
                      </a:pPr>
                      <a:r>
                        <a:rPr lang="de-DE" sz="1000" b="1" dirty="0">
                          <a:effectLst/>
                          <a:latin typeface="Inria Sans" pitchFamily="2" charset="0"/>
                          <a:ea typeface="Calibri" panose="020F0502020204030204" pitchFamily="34" charset="0"/>
                          <a:cs typeface="Times New Roman" panose="02020603050405020304" pitchFamily="18" charset="0"/>
                        </a:rPr>
                        <a:t>Kreativphase:</a:t>
                      </a:r>
                      <a:r>
                        <a:rPr lang="de-DE" sz="1000" dirty="0">
                          <a:effectLst/>
                          <a:latin typeface="Inria Sans" pitchFamily="2" charset="0"/>
                          <a:ea typeface="Calibri" panose="020F0502020204030204" pitchFamily="34" charset="0"/>
                          <a:cs typeface="Times New Roman" panose="02020603050405020304" pitchFamily="18" charset="0"/>
                        </a:rPr>
                        <a:t> Zum Abschluss gestalten die Schüler*innen ein neues Logo, einen </a:t>
                      </a:r>
                      <a:r>
                        <a:rPr lang="de-DE" sz="1000" dirty="0" err="1">
                          <a:effectLst/>
                          <a:latin typeface="Inria Sans" pitchFamily="2" charset="0"/>
                          <a:ea typeface="Calibri" panose="020F0502020204030204" pitchFamily="34" charset="0"/>
                          <a:cs typeface="Times New Roman" panose="02020603050405020304" pitchFamily="18" charset="0"/>
                        </a:rPr>
                        <a:t>Social</a:t>
                      </a:r>
                      <a:r>
                        <a:rPr lang="de-DE" sz="1000" dirty="0">
                          <a:effectLst/>
                          <a:latin typeface="Inria Sans" pitchFamily="2" charset="0"/>
                          <a:ea typeface="Calibri" panose="020F0502020204030204" pitchFamily="34" charset="0"/>
                          <a:cs typeface="Times New Roman" panose="02020603050405020304" pitchFamily="18" charset="0"/>
                        </a:rPr>
                        <a:t>-Media-Post oder ein Kurzvideo, das ihre Lösungsvorschläge für die Modekette darstellt.</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4439222"/>
                  </a:ext>
                </a:extLst>
              </a:tr>
              <a:tr h="238472">
                <a:tc>
                  <a:txBody>
                    <a:bodyPr/>
                    <a:lstStyle/>
                    <a:p>
                      <a:pPr>
                        <a:lnSpc>
                          <a:spcPct val="100000"/>
                        </a:lnSpc>
                        <a:spcAft>
                          <a:spcPts val="200"/>
                        </a:spcAft>
                      </a:pPr>
                      <a:r>
                        <a:rPr lang="de-DE" sz="1000" dirty="0">
                          <a:solidFill>
                            <a:schemeClr val="tx1"/>
                          </a:solidFill>
                          <a:effectLst/>
                          <a:latin typeface="Inria Sans" pitchFamily="2" charset="0"/>
                          <a:ea typeface="Calibri" panose="020F0502020204030204" pitchFamily="34" charset="0"/>
                          <a:cs typeface="Times New Roman" panose="02020603050405020304" pitchFamily="18" charset="0"/>
                        </a:rPr>
                        <a:t>Differenzierung</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200"/>
                        </a:spcAft>
                      </a:pPr>
                      <a:r>
                        <a:rPr lang="de-DE" sz="1000" dirty="0">
                          <a:effectLst/>
                          <a:latin typeface="Inria Sans" pitchFamily="2" charset="0"/>
                          <a:ea typeface="Calibri" panose="020F0502020204030204" pitchFamily="34" charset="0"/>
                          <a:cs typeface="Times New Roman" panose="02020603050405020304" pitchFamily="18" charset="0"/>
                        </a:rPr>
                        <a:t>Rollenspiel: Die Persona – preisbewusster Konsument, Tom Winter – ist weniger umfangreich bei der Recherche und komplex in ihren Forderungen.</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4756795"/>
                  </a:ext>
                </a:extLst>
              </a:tr>
              <a:tr h="431375">
                <a:tc>
                  <a:txBody>
                    <a:bodyPr/>
                    <a:lstStyle/>
                    <a:p>
                      <a:pPr>
                        <a:lnSpc>
                          <a:spcPct val="100000"/>
                        </a:lnSpc>
                        <a:spcAft>
                          <a:spcPts val="200"/>
                        </a:spcAft>
                      </a:pPr>
                      <a:r>
                        <a:rPr lang="de-DE" sz="1000" dirty="0">
                          <a:solidFill>
                            <a:schemeClr val="tx1"/>
                          </a:solidFill>
                          <a:effectLst/>
                          <a:latin typeface="Inria Sans" pitchFamily="2" charset="0"/>
                        </a:rPr>
                        <a:t>Kernbotschaft</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nSpc>
                          <a:spcPct val="100000"/>
                        </a:lnSpc>
                        <a:spcAft>
                          <a:spcPts val="200"/>
                        </a:spcAft>
                      </a:pPr>
                      <a:r>
                        <a:rPr lang="de-DE" sz="1000" dirty="0">
                          <a:effectLst/>
                          <a:latin typeface="Inria Sans" pitchFamily="2" charset="0"/>
                          <a:ea typeface="Calibri" panose="020F0502020204030204" pitchFamily="34" charset="0"/>
                          <a:cs typeface="Times New Roman" panose="02020603050405020304" pitchFamily="18" charset="0"/>
                        </a:rPr>
                        <a:t>Um nachhaltigen Konsum zu fördern, braucht es einen Instrumentenmix aus harten und weichen Komponenten. Die verschiedenen Akteure verfolgen unterschiedliche – teils gegensätzliche - Interessen, für die Kompromisse gefunden werden müssen. Dabei verfügen die Akteure über unterschiedlich viel Handlungsmacht.</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9056245"/>
                  </a:ext>
                </a:extLst>
              </a:tr>
            </a:tbl>
          </a:graphicData>
        </a:graphic>
      </p:graphicFrame>
      <p:graphicFrame>
        <p:nvGraphicFramePr>
          <p:cNvPr id="10" name="Tabelle 9">
            <a:extLst>
              <a:ext uri="{FF2B5EF4-FFF2-40B4-BE49-F238E27FC236}">
                <a16:creationId xmlns:a16="http://schemas.microsoft.com/office/drawing/2014/main" id="{47A0E4C8-A3A9-4BD1-65F3-A676AA966F7C}"/>
              </a:ext>
            </a:extLst>
          </p:cNvPr>
          <p:cNvGraphicFramePr>
            <a:graphicFrameLocks noGrp="1"/>
          </p:cNvGraphicFramePr>
          <p:nvPr>
            <p:extLst>
              <p:ext uri="{D42A27DB-BD31-4B8C-83A1-F6EECF244321}">
                <p14:modId xmlns:p14="http://schemas.microsoft.com/office/powerpoint/2010/main" val="1932799728"/>
              </p:ext>
            </p:extLst>
          </p:nvPr>
        </p:nvGraphicFramePr>
        <p:xfrm>
          <a:off x="386837" y="5630004"/>
          <a:ext cx="6811487" cy="4197160"/>
        </p:xfrm>
        <a:graphic>
          <a:graphicData uri="http://schemas.openxmlformats.org/drawingml/2006/table">
            <a:tbl>
              <a:tblPr firstRow="1" firstCol="1" bandRow="1">
                <a:tableStyleId>{5C22544A-7EE6-4342-B048-85BDC9FD1C3A}</a:tableStyleId>
              </a:tblPr>
              <a:tblGrid>
                <a:gridCol w="1296000">
                  <a:extLst>
                    <a:ext uri="{9D8B030D-6E8A-4147-A177-3AD203B41FA5}">
                      <a16:colId xmlns:a16="http://schemas.microsoft.com/office/drawing/2014/main" val="280851676"/>
                    </a:ext>
                  </a:extLst>
                </a:gridCol>
                <a:gridCol w="5515487">
                  <a:extLst>
                    <a:ext uri="{9D8B030D-6E8A-4147-A177-3AD203B41FA5}">
                      <a16:colId xmlns:a16="http://schemas.microsoft.com/office/drawing/2014/main" val="3829559533"/>
                    </a:ext>
                  </a:extLst>
                </a:gridCol>
              </a:tblGrid>
              <a:tr h="126910">
                <a:tc gridSpan="2">
                  <a:txBody>
                    <a:bodyPr/>
                    <a:lstStyle/>
                    <a:p>
                      <a:pPr>
                        <a:lnSpc>
                          <a:spcPct val="100000"/>
                        </a:lnSpc>
                        <a:spcAft>
                          <a:spcPts val="200"/>
                        </a:spcAft>
                      </a:pPr>
                      <a:r>
                        <a:rPr lang="de-DE" sz="1400" dirty="0">
                          <a:solidFill>
                            <a:schemeClr val="accent1"/>
                          </a:solidFill>
                          <a:effectLst/>
                          <a:latin typeface="Inria Sans" pitchFamily="2" charset="0"/>
                        </a:rPr>
                        <a:t>M3 – Je wohlhabender, desto …: Auch Emissionen sind ungleich verteilt</a:t>
                      </a:r>
                      <a:endParaRPr lang="en-US" sz="1400" dirty="0">
                        <a:solidFill>
                          <a:schemeClr val="accent1"/>
                        </a:solidFill>
                        <a:effectLst/>
                        <a:latin typeface="Inria Sans" pitchFamily="2" charset="0"/>
                        <a:ea typeface="Calibri" panose="020F0502020204030204" pitchFamily="34" charset="0"/>
                        <a:cs typeface="Times New Roman" panose="02020603050405020304" pitchFamily="18" charset="0"/>
                      </a:endParaRPr>
                    </a:p>
                  </a:txBody>
                  <a:tcPr marL="72000" marR="0" marT="36000" marB="36000">
                    <a:lnL w="12700" cmpd="sng">
                      <a:noFill/>
                    </a:lnL>
                    <a:lnR w="12700" cmpd="sng">
                      <a:noFill/>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BF6F8"/>
                    </a:solidFill>
                  </a:tcPr>
                </a:tc>
                <a:tc hMerge="1">
                  <a:txBody>
                    <a:bodyPr/>
                    <a:lstStyle/>
                    <a:p>
                      <a:endParaRPr lang="en-US" dirty="0"/>
                    </a:p>
                  </a:txBody>
                  <a:tcPr/>
                </a:tc>
                <a:extLst>
                  <a:ext uri="{0D108BD9-81ED-4DB2-BD59-A6C34878D82A}">
                    <a16:rowId xmlns:a16="http://schemas.microsoft.com/office/drawing/2014/main" val="1466743070"/>
                  </a:ext>
                </a:extLst>
              </a:tr>
              <a:tr h="99799">
                <a:tc>
                  <a:txBody>
                    <a:bodyPr/>
                    <a:lstStyle/>
                    <a:p>
                      <a:pPr>
                        <a:lnSpc>
                          <a:spcPct val="100000"/>
                        </a:lnSpc>
                        <a:spcAft>
                          <a:spcPts val="200"/>
                        </a:spcAft>
                      </a:pPr>
                      <a:r>
                        <a:rPr lang="de-DE" sz="1000" dirty="0">
                          <a:solidFill>
                            <a:schemeClr val="tx1"/>
                          </a:solidFill>
                          <a:effectLst/>
                          <a:latin typeface="Inria Sans" pitchFamily="2" charset="0"/>
                        </a:rPr>
                        <a:t>Dauer</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0" marT="36000" marB="36000">
                    <a:lnL w="12700" cmpd="sng">
                      <a:noFill/>
                    </a:lnL>
                    <a:lnR w="9525" cap="flat" cmpd="sng" algn="ctr">
                      <a:solidFill>
                        <a:schemeClr val="accent4"/>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200"/>
                        </a:spcAft>
                      </a:pPr>
                      <a:r>
                        <a:rPr lang="de-DE" sz="1000" dirty="0">
                          <a:effectLst/>
                          <a:latin typeface="Inria Sans" pitchFamily="2" charset="0"/>
                          <a:ea typeface="Calibri" panose="020F0502020204030204" pitchFamily="34" charset="0"/>
                          <a:cs typeface="Times New Roman" panose="02020603050405020304" pitchFamily="18" charset="0"/>
                        </a:rPr>
                        <a:t>45 min.</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0" marT="36000" marB="36000">
                    <a:lnL w="9525" cap="flat" cmpd="sng" algn="ctr">
                      <a:solidFill>
                        <a:schemeClr val="accent4"/>
                      </a:solidFill>
                      <a:prstDash val="solid"/>
                      <a:round/>
                      <a:headEnd type="none" w="med" len="med"/>
                      <a:tailEnd type="none" w="med" len="med"/>
                    </a:lnL>
                    <a:lnR w="12700" cmpd="sng">
                      <a:noFill/>
                    </a:lnR>
                    <a:lnT w="19050" cap="flat" cmpd="sng" algn="ctr">
                      <a:solidFill>
                        <a:schemeClr val="accent1"/>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1465173"/>
                  </a:ext>
                </a:extLst>
              </a:tr>
              <a:tr h="99799">
                <a:tc>
                  <a:txBody>
                    <a:bodyPr/>
                    <a:lstStyle/>
                    <a:p>
                      <a:pPr>
                        <a:lnSpc>
                          <a:spcPct val="100000"/>
                        </a:lnSpc>
                        <a:spcAft>
                          <a:spcPts val="200"/>
                        </a:spcAft>
                      </a:pPr>
                      <a:r>
                        <a:rPr lang="de-DE" sz="1000" dirty="0">
                          <a:solidFill>
                            <a:schemeClr val="tx1"/>
                          </a:solidFill>
                          <a:effectLst/>
                          <a:latin typeface="Inria Sans" pitchFamily="2" charset="0"/>
                        </a:rPr>
                        <a:t>Material / Methode</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200"/>
                        </a:spcAft>
                      </a:pPr>
                      <a:r>
                        <a:rPr lang="de-DE" sz="1000" dirty="0">
                          <a:effectLst/>
                          <a:latin typeface="Inria Sans" pitchFamily="2" charset="0"/>
                          <a:ea typeface="Calibri" panose="020F0502020204030204" pitchFamily="34" charset="0"/>
                          <a:cs typeface="Times New Roman" panose="02020603050405020304" pitchFamily="18" charset="0"/>
                        </a:rPr>
                        <a:t>AM3, Taschenrechner</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9760104"/>
                  </a:ext>
                </a:extLst>
              </a:tr>
              <a:tr h="303132">
                <a:tc>
                  <a:txBody>
                    <a:bodyPr/>
                    <a:lstStyle/>
                    <a:p>
                      <a:pPr>
                        <a:lnSpc>
                          <a:spcPct val="100000"/>
                        </a:lnSpc>
                        <a:spcAft>
                          <a:spcPts val="200"/>
                        </a:spcAft>
                      </a:pPr>
                      <a:r>
                        <a:rPr lang="de-DE" sz="1000" dirty="0">
                          <a:solidFill>
                            <a:schemeClr val="tx1"/>
                          </a:solidFill>
                          <a:effectLst/>
                          <a:latin typeface="Inria Sans" pitchFamily="2" charset="0"/>
                        </a:rPr>
                        <a:t>Inhalt</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200"/>
                        </a:spcAft>
                      </a:pPr>
                      <a:r>
                        <a:rPr lang="de-DE" sz="1000" dirty="0">
                          <a:effectLst/>
                          <a:latin typeface="Inria Sans" pitchFamily="2" charset="0"/>
                          <a:ea typeface="Calibri" panose="020F0502020204030204" pitchFamily="34" charset="0"/>
                          <a:cs typeface="Times New Roman" panose="02020603050405020304" pitchFamily="18" charset="0"/>
                        </a:rPr>
                        <a:t>Anhand einer Grafik zu Emissionen nach Einkommen in Deutschland reflektieren und diskutieren die Schüler*innen über die Verteilung von Emissionen und faire Klimaschutzpolitik. Im Vergleich mit Indien wird die Fragestellung auf den globalen Kontext übertragen und Fragen zum Recht auf Wohlstand werden angeregt.</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2021644"/>
                  </a:ext>
                </a:extLst>
              </a:tr>
              <a:tr h="472576">
                <a:tc>
                  <a:txBody>
                    <a:bodyPr/>
                    <a:lstStyle/>
                    <a:p>
                      <a:pPr>
                        <a:lnSpc>
                          <a:spcPct val="100000"/>
                        </a:lnSpc>
                        <a:spcAft>
                          <a:spcPts val="200"/>
                        </a:spcAft>
                      </a:pPr>
                      <a:r>
                        <a:rPr lang="de-DE" sz="1000">
                          <a:solidFill>
                            <a:schemeClr val="tx1"/>
                          </a:solidFill>
                          <a:effectLst/>
                          <a:latin typeface="Inria Sans" pitchFamily="2" charset="0"/>
                        </a:rPr>
                        <a:t>Lernziele</a:t>
                      </a:r>
                      <a:endParaRPr lang="en-US" sz="10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200"/>
                        </a:spcAft>
                      </a:pPr>
                      <a:r>
                        <a:rPr lang="de-DE" sz="1000" dirty="0">
                          <a:effectLst/>
                          <a:latin typeface="Inria Sans" pitchFamily="2" charset="0"/>
                          <a:ea typeface="Calibri" panose="020F0502020204030204" pitchFamily="34" charset="0"/>
                          <a:cs typeface="Times New Roman" panose="02020603050405020304" pitchFamily="18" charset="0"/>
                        </a:rPr>
                        <a:t>Die Schüler*innen analysieren Emissionen abhängig von Einkommensgruppen.</a:t>
                      </a:r>
                      <a:endParaRPr lang="en-US" sz="1000" dirty="0">
                        <a:effectLst/>
                        <a:latin typeface="Inria Sans" pitchFamily="2" charset="0"/>
                        <a:ea typeface="Calibri" panose="020F0502020204030204" pitchFamily="34" charset="0"/>
                        <a:cs typeface="Times New Roman" panose="02020603050405020304" pitchFamily="18" charset="0"/>
                      </a:endParaRPr>
                    </a:p>
                    <a:p>
                      <a:pPr>
                        <a:lnSpc>
                          <a:spcPct val="100000"/>
                        </a:lnSpc>
                        <a:spcAft>
                          <a:spcPts val="200"/>
                        </a:spcAft>
                      </a:pPr>
                      <a:r>
                        <a:rPr lang="de-DE" sz="1000" dirty="0">
                          <a:effectLst/>
                          <a:latin typeface="Inria Sans" pitchFamily="2" charset="0"/>
                          <a:ea typeface="Calibri" panose="020F0502020204030204" pitchFamily="34" charset="0"/>
                          <a:cs typeface="Times New Roman" panose="02020603050405020304" pitchFamily="18" charset="0"/>
                        </a:rPr>
                        <a:t>Sie erkennen die Zusammenhänge von Einkommen und Emissionen.</a:t>
                      </a:r>
                      <a:endParaRPr lang="en-US" sz="1000" dirty="0">
                        <a:effectLst/>
                        <a:latin typeface="Inria Sans" pitchFamily="2" charset="0"/>
                        <a:ea typeface="Calibri" panose="020F0502020204030204" pitchFamily="34" charset="0"/>
                        <a:cs typeface="Times New Roman" panose="02020603050405020304" pitchFamily="18" charset="0"/>
                      </a:endParaRPr>
                    </a:p>
                    <a:p>
                      <a:pPr>
                        <a:lnSpc>
                          <a:spcPct val="100000"/>
                        </a:lnSpc>
                        <a:spcAft>
                          <a:spcPts val="200"/>
                        </a:spcAft>
                      </a:pPr>
                      <a:r>
                        <a:rPr lang="de-DE" sz="1000" dirty="0">
                          <a:effectLst/>
                          <a:latin typeface="Inria Sans" pitchFamily="2" charset="0"/>
                          <a:ea typeface="Calibri" panose="020F0502020204030204" pitchFamily="34" charset="0"/>
                          <a:cs typeface="Times New Roman" panose="02020603050405020304" pitchFamily="18" charset="0"/>
                        </a:rPr>
                        <a:t>Die Schüler*innen reflektieren Klimaschutzpolitik kritisch.</a:t>
                      </a:r>
                      <a:endParaRPr lang="en-US" sz="1000" dirty="0">
                        <a:effectLst/>
                        <a:latin typeface="Inria Sans" pitchFamily="2" charset="0"/>
                        <a:ea typeface="Calibri" panose="020F0502020204030204" pitchFamily="34" charset="0"/>
                        <a:cs typeface="Times New Roman" panose="02020603050405020304" pitchFamily="18" charset="0"/>
                      </a:endParaRPr>
                    </a:p>
                    <a:p>
                      <a:pPr>
                        <a:lnSpc>
                          <a:spcPct val="100000"/>
                        </a:lnSpc>
                        <a:spcAft>
                          <a:spcPts val="200"/>
                        </a:spcAft>
                      </a:pPr>
                      <a:r>
                        <a:rPr lang="de-DE" sz="1000" dirty="0">
                          <a:effectLst/>
                          <a:latin typeface="Inria Sans" pitchFamily="2" charset="0"/>
                          <a:ea typeface="Calibri" panose="020F0502020204030204" pitchFamily="34" charset="0"/>
                          <a:cs typeface="Times New Roman" panose="02020603050405020304" pitchFamily="18" charset="0"/>
                        </a:rPr>
                        <a:t>Das erworbene Wissen wird auf den globalen Kontext übertragen und ermöglicht so einen Perspektivwechsel auf das eigene Wohlstandsniveau und die Notwendigkeit von Klimaschutzpolitik.</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942435"/>
                  </a:ext>
                </a:extLst>
              </a:tr>
              <a:tr h="596835">
                <a:tc>
                  <a:txBody>
                    <a:bodyPr/>
                    <a:lstStyle/>
                    <a:p>
                      <a:pPr>
                        <a:lnSpc>
                          <a:spcPct val="100000"/>
                        </a:lnSpc>
                        <a:spcAft>
                          <a:spcPts val="200"/>
                        </a:spcAft>
                      </a:pPr>
                      <a:r>
                        <a:rPr lang="de-DE" sz="1000" dirty="0">
                          <a:solidFill>
                            <a:schemeClr val="tx1"/>
                          </a:solidFill>
                          <a:effectLst/>
                          <a:latin typeface="Inria Sans" pitchFamily="2" charset="0"/>
                        </a:rPr>
                        <a:t>Beschreibung</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2075" lvl="0" indent="-92075">
                        <a:lnSpc>
                          <a:spcPct val="100000"/>
                        </a:lnSpc>
                        <a:spcAft>
                          <a:spcPts val="200"/>
                        </a:spcAft>
                        <a:buClr>
                          <a:schemeClr val="accent4"/>
                        </a:buClr>
                        <a:buFont typeface="Arial" panose="020B0604020202020204" pitchFamily="34" charset="0"/>
                        <a:buChar char="•"/>
                      </a:pPr>
                      <a:r>
                        <a:rPr lang="de-DE" sz="1000" dirty="0">
                          <a:effectLst/>
                          <a:latin typeface="Inria Sans" pitchFamily="2" charset="0"/>
                          <a:ea typeface="Calibri" panose="020F0502020204030204" pitchFamily="34" charset="0"/>
                          <a:cs typeface="Times New Roman" panose="02020603050405020304" pitchFamily="18" charset="0"/>
                        </a:rPr>
                        <a:t>Die Schüler*innen setzen sich mit dem Diagramm zu den unterschiedlichen Emissionen nach Einkommensgruppe in Deutschland auseinander. Sie interpretieren die Abbildung und formulieren die Kernbotschaft.</a:t>
                      </a:r>
                      <a:endParaRPr lang="en-US" sz="1000" dirty="0">
                        <a:effectLst/>
                        <a:latin typeface="Inria Sans" pitchFamily="2" charset="0"/>
                        <a:ea typeface="Calibri" panose="020F0502020204030204" pitchFamily="34" charset="0"/>
                        <a:cs typeface="Times New Roman" panose="02020603050405020304" pitchFamily="18" charset="0"/>
                      </a:endParaRPr>
                    </a:p>
                    <a:p>
                      <a:pPr marL="92075" lvl="0" indent="-92075">
                        <a:lnSpc>
                          <a:spcPct val="100000"/>
                        </a:lnSpc>
                        <a:spcAft>
                          <a:spcPts val="200"/>
                        </a:spcAft>
                        <a:buClr>
                          <a:schemeClr val="accent4"/>
                        </a:buClr>
                        <a:buFont typeface="Arial" panose="020B0604020202020204" pitchFamily="34" charset="0"/>
                        <a:buChar char="•"/>
                      </a:pPr>
                      <a:r>
                        <a:rPr lang="de-DE" sz="1000" dirty="0">
                          <a:effectLst/>
                          <a:latin typeface="Inria Sans" pitchFamily="2" charset="0"/>
                          <a:ea typeface="Calibri" panose="020F0502020204030204" pitchFamily="34" charset="0"/>
                          <a:cs typeface="Times New Roman" panose="02020603050405020304" pitchFamily="18" charset="0"/>
                        </a:rPr>
                        <a:t>Fächerübergreifend wird angeregt, die Emissionen anteilig auf die Einkommensgruppen zu berechnen.</a:t>
                      </a:r>
                      <a:endParaRPr lang="en-US" sz="1000" dirty="0">
                        <a:effectLst/>
                        <a:latin typeface="Inria Sans" pitchFamily="2" charset="0"/>
                        <a:ea typeface="Calibri" panose="020F0502020204030204" pitchFamily="34" charset="0"/>
                        <a:cs typeface="Times New Roman" panose="02020603050405020304" pitchFamily="18" charset="0"/>
                      </a:endParaRPr>
                    </a:p>
                    <a:p>
                      <a:pPr marL="92075" lvl="0" indent="-92075">
                        <a:lnSpc>
                          <a:spcPct val="100000"/>
                        </a:lnSpc>
                        <a:spcAft>
                          <a:spcPts val="200"/>
                        </a:spcAft>
                        <a:buClr>
                          <a:schemeClr val="accent4"/>
                        </a:buClr>
                        <a:buFont typeface="Arial" panose="020B0604020202020204" pitchFamily="34" charset="0"/>
                        <a:buChar char="•"/>
                      </a:pPr>
                      <a:r>
                        <a:rPr lang="de-DE" sz="1000" dirty="0">
                          <a:effectLst/>
                          <a:latin typeface="Inria Sans" pitchFamily="2" charset="0"/>
                          <a:ea typeface="Calibri" panose="020F0502020204030204" pitchFamily="34" charset="0"/>
                          <a:cs typeface="Times New Roman" panose="02020603050405020304" pitchFamily="18" charset="0"/>
                        </a:rPr>
                        <a:t>Als Impuls werden die Emissionen von Indien ergänzt. Hier soll ohne weitere Recherche eine freie Diskussion zu Fragen von (historischer) Verantwortung, Fairness von internationaler Klimaschutzpolitik heute und dem Recht auf Wohlstand diskutiert werden.</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4439222"/>
                  </a:ext>
                </a:extLst>
              </a:tr>
              <a:tr h="235354">
                <a:tc>
                  <a:txBody>
                    <a:bodyPr/>
                    <a:lstStyle/>
                    <a:p>
                      <a:pPr>
                        <a:lnSpc>
                          <a:spcPct val="100000"/>
                        </a:lnSpc>
                        <a:spcAft>
                          <a:spcPts val="200"/>
                        </a:spcAft>
                      </a:pPr>
                      <a:r>
                        <a:rPr lang="de-DE" sz="1000" dirty="0">
                          <a:solidFill>
                            <a:schemeClr val="tx1"/>
                          </a:solidFill>
                          <a:effectLst/>
                          <a:latin typeface="Inria Sans" pitchFamily="2" charset="0"/>
                        </a:rPr>
                        <a:t>Kernbotschaft</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nSpc>
                          <a:spcPct val="100000"/>
                        </a:lnSpc>
                        <a:spcAft>
                          <a:spcPts val="200"/>
                        </a:spcAft>
                      </a:pPr>
                      <a:r>
                        <a:rPr lang="de-DE" sz="1000" dirty="0">
                          <a:effectLst/>
                          <a:latin typeface="Inria Sans" pitchFamily="2" charset="0"/>
                          <a:ea typeface="Calibri" panose="020F0502020204030204" pitchFamily="34" charset="0"/>
                          <a:cs typeface="Times New Roman" panose="02020603050405020304" pitchFamily="18" charset="0"/>
                        </a:rPr>
                        <a:t>Je höher das Einkommen, desto höher die Emissionen. Das gilt national wie international. Aufstrebende Länder haben das Recht auf Wohlstand. Industrieländer sind in der Pflicht, schneller ihre Emissionen zu reduzieren.</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9056245"/>
                  </a:ext>
                </a:extLst>
              </a:tr>
            </a:tbl>
          </a:graphicData>
        </a:graphic>
      </p:graphicFrame>
      <p:grpSp>
        <p:nvGrpSpPr>
          <p:cNvPr id="15" name="Gruppieren 14">
            <a:extLst>
              <a:ext uri="{FF2B5EF4-FFF2-40B4-BE49-F238E27FC236}">
                <a16:creationId xmlns:a16="http://schemas.microsoft.com/office/drawing/2014/main" id="{A44DCA61-0B2E-A6E4-2A71-2CDD422841DE}"/>
              </a:ext>
              <a:ext uri="{C183D7F6-B498-43B3-948B-1728B52AA6E4}">
                <adec:decorative xmlns:adec="http://schemas.microsoft.com/office/drawing/2017/decorative" val="1"/>
              </a:ext>
            </a:extLst>
          </p:cNvPr>
          <p:cNvGrpSpPr/>
          <p:nvPr/>
        </p:nvGrpSpPr>
        <p:grpSpPr>
          <a:xfrm>
            <a:off x="6065519" y="10112362"/>
            <a:ext cx="850351" cy="226591"/>
            <a:chOff x="-3302864" y="2877944"/>
            <a:chExt cx="973023" cy="226591"/>
          </a:xfrm>
        </p:grpSpPr>
        <p:sp>
          <p:nvSpPr>
            <p:cNvPr id="16" name="Rechteck 15">
              <a:extLst>
                <a:ext uri="{FF2B5EF4-FFF2-40B4-BE49-F238E27FC236}">
                  <a16:creationId xmlns:a16="http://schemas.microsoft.com/office/drawing/2014/main" id="{D022732C-D4DF-D4EF-502F-515E3215D83E}"/>
                </a:ext>
              </a:extLst>
            </p:cNvPr>
            <p:cNvSpPr/>
            <p:nvPr/>
          </p:nvSpPr>
          <p:spPr>
            <a:xfrm>
              <a:off x="-3193774" y="2877944"/>
              <a:ext cx="754850"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Lehrkräfte</a:t>
              </a:r>
              <a:endParaRPr lang="en-US" sz="1000" dirty="0">
                <a:solidFill>
                  <a:schemeClr val="bg1"/>
                </a:solidFill>
                <a:latin typeface="Inria Sans" pitchFamily="2" charset="0"/>
              </a:endParaRPr>
            </a:p>
          </p:txBody>
        </p:sp>
        <p:cxnSp>
          <p:nvCxnSpPr>
            <p:cNvPr id="17" name="Gerader Verbinder 16">
              <a:extLst>
                <a:ext uri="{FF2B5EF4-FFF2-40B4-BE49-F238E27FC236}">
                  <a16:creationId xmlns:a16="http://schemas.microsoft.com/office/drawing/2014/main" id="{72EEFCBF-FF6A-D0B8-63AC-823B31EF2A7E}"/>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18" name="Gerader Verbinder 17">
              <a:extLst>
                <a:ext uri="{FF2B5EF4-FFF2-40B4-BE49-F238E27FC236}">
                  <a16:creationId xmlns:a16="http://schemas.microsoft.com/office/drawing/2014/main" id="{FFB01228-DC92-A92C-FDD3-2A72EA6E427B}"/>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p:txBody>
          <a:bodyPr anchor="t"/>
          <a:lstStyle/>
          <a:p>
            <a:r>
              <a:rPr lang="de-DE" b="1" dirty="0">
                <a:solidFill>
                  <a:schemeClr val="accent4">
                    <a:alpha val="0"/>
                  </a:schemeClr>
                </a:solidFill>
                <a:latin typeface="Inria Sans" pitchFamily="2" charset="0"/>
              </a:rPr>
              <a:t>Durchführung der Module M2 &amp; M3</a:t>
            </a:r>
          </a:p>
        </p:txBody>
      </p:sp>
    </p:spTree>
    <p:extLst>
      <p:ext uri="{BB962C8B-B14F-4D97-AF65-F5344CB8AC3E}">
        <p14:creationId xmlns:p14="http://schemas.microsoft.com/office/powerpoint/2010/main" val="2310381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8FB42991-6716-9AA5-E5DD-623B9900C9BA}"/>
              </a:ext>
            </a:extLst>
          </p:cNvPr>
          <p:cNvSpPr>
            <a:spLocks noGrp="1"/>
          </p:cNvSpPr>
          <p:nvPr>
            <p:ph type="ftr" sz="quarter" idx="10"/>
          </p:nvPr>
        </p:nvSpPr>
        <p:spPr/>
        <p:txBody>
          <a:bodyPr/>
          <a:lstStyle/>
          <a:p>
            <a:fld id="{9302D2D9-6C41-8943-9065-B4377A0BA008}" type="slidenum">
              <a:rPr lang="de-DE" smtClean="0">
                <a:latin typeface="Inria Sans" pitchFamily="2" charset="0"/>
              </a:rPr>
              <a:pPr/>
              <a:t>9</a:t>
            </a:fld>
            <a:endParaRPr lang="de-DE" dirty="0">
              <a:latin typeface="Inria Sans" pitchFamily="2" charset="0"/>
            </a:endParaRPr>
          </a:p>
        </p:txBody>
      </p:sp>
      <p:sp>
        <p:nvSpPr>
          <p:cNvPr id="5" name="Textplatzhalter 4">
            <a:extLst>
              <a:ext uri="{FF2B5EF4-FFF2-40B4-BE49-F238E27FC236}">
                <a16:creationId xmlns:a16="http://schemas.microsoft.com/office/drawing/2014/main" id="{B5BB9015-CCB2-94AC-94D4-8AFD1BD1151A}"/>
              </a:ext>
            </a:extLst>
          </p:cNvPr>
          <p:cNvSpPr>
            <a:spLocks noGrp="1"/>
          </p:cNvSpPr>
          <p:nvPr>
            <p:ph type="body" sz="quarter" idx="22"/>
          </p:nvPr>
        </p:nvSpPr>
        <p:spPr/>
        <p:txBody>
          <a:bodyPr anchor="b"/>
          <a:lstStyle/>
          <a:p>
            <a:r>
              <a:rPr lang="de-DE" sz="1000">
                <a:latin typeface="Inria Sans" pitchFamily="2" charset="0"/>
              </a:rPr>
              <a:t>Klimawaage – </a:t>
            </a:r>
            <a:r>
              <a:rPr lang="de-DE" sz="1000" b="1">
                <a:latin typeface="Inria Sans" pitchFamily="2" charset="0"/>
              </a:rPr>
              <a:t>Durchführung der Module</a:t>
            </a:r>
          </a:p>
          <a:p>
            <a:r>
              <a:rPr lang="de-DE" sz="1000">
                <a:latin typeface="Inria Sans" pitchFamily="2" charset="0"/>
              </a:rPr>
              <a:t>© Kompetenzzentrum Nachhaltiger Konsum, Lizenz CC-BY-SA 4.0 </a:t>
            </a:r>
            <a:endParaRPr lang="de-DE" sz="1000" dirty="0">
              <a:latin typeface="Inria Sans" pitchFamily="2" charset="0"/>
            </a:endParaRPr>
          </a:p>
        </p:txBody>
      </p:sp>
      <p:graphicFrame>
        <p:nvGraphicFramePr>
          <p:cNvPr id="4" name="Tabelle 3">
            <a:extLst>
              <a:ext uri="{FF2B5EF4-FFF2-40B4-BE49-F238E27FC236}">
                <a16:creationId xmlns:a16="http://schemas.microsoft.com/office/drawing/2014/main" id="{A7477B5F-D59E-3CE2-4953-9B739AFD6632}"/>
              </a:ext>
            </a:extLst>
          </p:cNvPr>
          <p:cNvGraphicFramePr>
            <a:graphicFrameLocks noGrp="1"/>
          </p:cNvGraphicFramePr>
          <p:nvPr>
            <p:extLst>
              <p:ext uri="{D42A27DB-BD31-4B8C-83A1-F6EECF244321}">
                <p14:modId xmlns:p14="http://schemas.microsoft.com/office/powerpoint/2010/main" val="4219958853"/>
              </p:ext>
            </p:extLst>
          </p:nvPr>
        </p:nvGraphicFramePr>
        <p:xfrm>
          <a:off x="386837" y="344844"/>
          <a:ext cx="6786000" cy="3236160"/>
        </p:xfrm>
        <a:graphic>
          <a:graphicData uri="http://schemas.openxmlformats.org/drawingml/2006/table">
            <a:tbl>
              <a:tblPr firstRow="1" firstCol="1" bandRow="1">
                <a:tableStyleId>{5C22544A-7EE6-4342-B048-85BDC9FD1C3A}</a:tableStyleId>
              </a:tblPr>
              <a:tblGrid>
                <a:gridCol w="1294326">
                  <a:extLst>
                    <a:ext uri="{9D8B030D-6E8A-4147-A177-3AD203B41FA5}">
                      <a16:colId xmlns:a16="http://schemas.microsoft.com/office/drawing/2014/main" val="280851676"/>
                    </a:ext>
                  </a:extLst>
                </a:gridCol>
                <a:gridCol w="5491674">
                  <a:extLst>
                    <a:ext uri="{9D8B030D-6E8A-4147-A177-3AD203B41FA5}">
                      <a16:colId xmlns:a16="http://schemas.microsoft.com/office/drawing/2014/main" val="3829559533"/>
                    </a:ext>
                  </a:extLst>
                </a:gridCol>
              </a:tblGrid>
              <a:tr h="145589">
                <a:tc gridSpan="2">
                  <a:txBody>
                    <a:bodyPr/>
                    <a:lstStyle/>
                    <a:p>
                      <a:pPr>
                        <a:lnSpc>
                          <a:spcPct val="100000"/>
                        </a:lnSpc>
                        <a:spcAft>
                          <a:spcPts val="200"/>
                        </a:spcAft>
                      </a:pPr>
                      <a:r>
                        <a:rPr lang="de-DE" sz="1400" dirty="0">
                          <a:solidFill>
                            <a:schemeClr val="accent1"/>
                          </a:solidFill>
                          <a:effectLst/>
                          <a:latin typeface="Inria Sans" pitchFamily="2" charset="0"/>
                        </a:rPr>
                        <a:t>M4 – Vom Fußabdruck zum Handabdruck: Unsere Schule aktiv nachhaltig gestalten</a:t>
                      </a:r>
                      <a:endParaRPr lang="en-US" sz="1400" dirty="0">
                        <a:solidFill>
                          <a:schemeClr val="accent1"/>
                        </a:solidFill>
                        <a:effectLst/>
                        <a:latin typeface="Inria Sans" pitchFamily="2" charset="0"/>
                        <a:ea typeface="Calibri" panose="020F0502020204030204" pitchFamily="34" charset="0"/>
                        <a:cs typeface="Times New Roman" panose="02020603050405020304" pitchFamily="18" charset="0"/>
                      </a:endParaRPr>
                    </a:p>
                  </a:txBody>
                  <a:tcPr marL="72000" marR="0" marT="36000" marB="36000">
                    <a:lnL w="12700" cmpd="sng">
                      <a:noFill/>
                    </a:lnL>
                    <a:lnR w="12700" cmpd="sng">
                      <a:noFill/>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BF6F8"/>
                    </a:solidFill>
                  </a:tcPr>
                </a:tc>
                <a:tc hMerge="1">
                  <a:txBody>
                    <a:bodyPr/>
                    <a:lstStyle/>
                    <a:p>
                      <a:endParaRPr lang="en-US" dirty="0"/>
                    </a:p>
                  </a:txBody>
                  <a:tcPr/>
                </a:tc>
                <a:extLst>
                  <a:ext uri="{0D108BD9-81ED-4DB2-BD59-A6C34878D82A}">
                    <a16:rowId xmlns:a16="http://schemas.microsoft.com/office/drawing/2014/main" val="1466743070"/>
                  </a:ext>
                </a:extLst>
              </a:tr>
              <a:tr h="114487">
                <a:tc>
                  <a:txBody>
                    <a:bodyPr/>
                    <a:lstStyle/>
                    <a:p>
                      <a:pPr>
                        <a:lnSpc>
                          <a:spcPct val="100000"/>
                        </a:lnSpc>
                        <a:spcAft>
                          <a:spcPts val="200"/>
                        </a:spcAft>
                      </a:pPr>
                      <a:r>
                        <a:rPr lang="de-DE" sz="1000" dirty="0">
                          <a:solidFill>
                            <a:schemeClr val="tx1"/>
                          </a:solidFill>
                          <a:effectLst/>
                          <a:latin typeface="Inria Sans" pitchFamily="2" charset="0"/>
                        </a:rPr>
                        <a:t>Dauer</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0" marT="36000" marB="36000">
                    <a:lnL w="12700" cmpd="sng">
                      <a:noFill/>
                    </a:lnL>
                    <a:lnR w="9525" cap="flat" cmpd="sng" algn="ctr">
                      <a:solidFill>
                        <a:schemeClr val="accent4"/>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300"/>
                        </a:spcAft>
                      </a:pPr>
                      <a:r>
                        <a:rPr lang="de-DE" sz="1000" dirty="0">
                          <a:effectLst/>
                          <a:latin typeface="Inria Sans" pitchFamily="2" charset="0"/>
                          <a:ea typeface="Calibri" panose="020F0502020204030204" pitchFamily="34" charset="0"/>
                          <a:cs typeface="Times New Roman" panose="02020603050405020304" pitchFamily="18" charset="0"/>
                        </a:rPr>
                        <a:t>90 – 135 min.</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12700" cmpd="sng">
                      <a:noFill/>
                    </a:lnR>
                    <a:lnT w="19050" cap="flat" cmpd="sng" algn="ctr">
                      <a:solidFill>
                        <a:schemeClr val="accent1"/>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1465173"/>
                  </a:ext>
                </a:extLst>
              </a:tr>
              <a:tr h="211679">
                <a:tc>
                  <a:txBody>
                    <a:bodyPr/>
                    <a:lstStyle/>
                    <a:p>
                      <a:pPr>
                        <a:lnSpc>
                          <a:spcPct val="100000"/>
                        </a:lnSpc>
                        <a:spcAft>
                          <a:spcPts val="200"/>
                        </a:spcAft>
                      </a:pPr>
                      <a:r>
                        <a:rPr lang="de-DE" sz="1000" dirty="0">
                          <a:solidFill>
                            <a:schemeClr val="tx1"/>
                          </a:solidFill>
                          <a:effectLst/>
                          <a:latin typeface="Inria Sans" pitchFamily="2" charset="0"/>
                        </a:rPr>
                        <a:t>Material / Methode</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300"/>
                        </a:spcAft>
                      </a:pPr>
                      <a:r>
                        <a:rPr lang="de-DE" sz="1000">
                          <a:effectLst/>
                          <a:latin typeface="Inria Sans" pitchFamily="2" charset="0"/>
                          <a:ea typeface="Calibri" panose="020F0502020204030204" pitchFamily="34" charset="0"/>
                          <a:cs typeface="Times New Roman" panose="02020603050405020304" pitchFamily="18" charset="0"/>
                        </a:rPr>
                        <a:t>AM4</a:t>
                      </a:r>
                      <a:endParaRPr lang="en-US" sz="1000">
                        <a:effectLst/>
                        <a:latin typeface="Inria Sans" pitchFamily="2" charset="0"/>
                        <a:ea typeface="Calibri" panose="020F0502020204030204" pitchFamily="34" charset="0"/>
                        <a:cs typeface="Times New Roman" panose="02020603050405020304" pitchFamily="18" charset="0"/>
                      </a:endParaRPr>
                    </a:p>
                    <a:p>
                      <a:pPr>
                        <a:lnSpc>
                          <a:spcPct val="100000"/>
                        </a:lnSpc>
                        <a:spcAft>
                          <a:spcPts val="300"/>
                        </a:spcAft>
                      </a:pPr>
                      <a:r>
                        <a:rPr lang="de-DE" sz="1000">
                          <a:effectLst/>
                          <a:latin typeface="Inria Sans" pitchFamily="2" charset="0"/>
                          <a:ea typeface="Calibri" panose="020F0502020204030204" pitchFamily="34" charset="0"/>
                          <a:cs typeface="Times New Roman" panose="02020603050405020304" pitchFamily="18" charset="0"/>
                        </a:rPr>
                        <a:t>Smartphone / Tablet für die Recherche </a:t>
                      </a:r>
                      <a:endParaRPr lang="en-US" sz="1000">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9760104"/>
                  </a:ext>
                </a:extLst>
              </a:tr>
              <a:tr h="367186">
                <a:tc>
                  <a:txBody>
                    <a:bodyPr/>
                    <a:lstStyle/>
                    <a:p>
                      <a:pPr>
                        <a:lnSpc>
                          <a:spcPct val="100000"/>
                        </a:lnSpc>
                        <a:spcAft>
                          <a:spcPts val="200"/>
                        </a:spcAft>
                      </a:pPr>
                      <a:r>
                        <a:rPr lang="de-DE" sz="1000">
                          <a:solidFill>
                            <a:schemeClr val="tx1"/>
                          </a:solidFill>
                          <a:effectLst/>
                          <a:latin typeface="Inria Sans" pitchFamily="2" charset="0"/>
                        </a:rPr>
                        <a:t>Inhalt</a:t>
                      </a:r>
                      <a:endParaRPr lang="en-US" sz="100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300"/>
                        </a:spcAft>
                      </a:pPr>
                      <a:r>
                        <a:rPr lang="de-DE" sz="1000" dirty="0">
                          <a:effectLst/>
                          <a:latin typeface="Inria Sans" pitchFamily="2" charset="0"/>
                          <a:ea typeface="Calibri" panose="020F0502020204030204" pitchFamily="34" charset="0"/>
                          <a:cs typeface="Times New Roman" panose="02020603050405020304" pitchFamily="18" charset="0"/>
                        </a:rPr>
                        <a:t>In diesem Modul wählen die Schüler*innen ein eigenes Projekt, wie sie ihre Schule nachhaltiger gestalten können.</a:t>
                      </a:r>
                      <a:endParaRPr lang="en-US" sz="1000" dirty="0">
                        <a:effectLst/>
                        <a:latin typeface="Inria Sans" pitchFamily="2" charset="0"/>
                        <a:ea typeface="Calibri" panose="020F0502020204030204" pitchFamily="34" charset="0"/>
                        <a:cs typeface="Times New Roman" panose="02020603050405020304" pitchFamily="18" charset="0"/>
                      </a:endParaRPr>
                    </a:p>
                    <a:p>
                      <a:pPr>
                        <a:lnSpc>
                          <a:spcPct val="100000"/>
                        </a:lnSpc>
                        <a:spcAft>
                          <a:spcPts val="300"/>
                        </a:spcAft>
                      </a:pPr>
                      <a:r>
                        <a:rPr lang="de-DE" sz="1000" dirty="0">
                          <a:effectLst/>
                          <a:latin typeface="Inria Sans" pitchFamily="2" charset="0"/>
                          <a:ea typeface="Calibri" panose="020F0502020204030204" pitchFamily="34" charset="0"/>
                          <a:cs typeface="Times New Roman" panose="02020603050405020304" pitchFamily="18" charset="0"/>
                        </a:rPr>
                        <a:t>Die Schüler*innen wenden ihr erworbenes Wissen vom Fußabdruck, Big Points und Handabdruck in ihrem eigenen Umfeld an und werden zu Gestalter*innen ihrer Schule.</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2021644"/>
                  </a:ext>
                </a:extLst>
              </a:tr>
              <a:tr h="367186">
                <a:tc>
                  <a:txBody>
                    <a:bodyPr/>
                    <a:lstStyle/>
                    <a:p>
                      <a:pPr>
                        <a:lnSpc>
                          <a:spcPct val="100000"/>
                        </a:lnSpc>
                        <a:spcAft>
                          <a:spcPts val="200"/>
                        </a:spcAft>
                      </a:pPr>
                      <a:r>
                        <a:rPr lang="de-DE" sz="1000" dirty="0">
                          <a:solidFill>
                            <a:schemeClr val="tx1"/>
                          </a:solidFill>
                          <a:effectLst/>
                          <a:latin typeface="Inria Sans" pitchFamily="2" charset="0"/>
                        </a:rPr>
                        <a:t>Lernziele</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300"/>
                        </a:spcAft>
                      </a:pPr>
                      <a:r>
                        <a:rPr lang="de-DE" sz="1000" dirty="0">
                          <a:effectLst/>
                          <a:latin typeface="Inria Sans" pitchFamily="2" charset="0"/>
                          <a:ea typeface="Calibri" panose="020F0502020204030204" pitchFamily="34" charset="0"/>
                          <a:cs typeface="Times New Roman" panose="02020603050405020304" pitchFamily="18" charset="0"/>
                        </a:rPr>
                        <a:t>Am eigenen Projekt üben die Schüler*innen Teamfähigkeit und Projektorganisation und -planung. Sie erlernen Handlungsfähigkeit und können die Mitgestaltung ihrer Schule aktiv erproben.</a:t>
                      </a:r>
                      <a:endParaRPr lang="en-US" sz="1000" dirty="0">
                        <a:effectLst/>
                        <a:latin typeface="Inria Sans" pitchFamily="2" charset="0"/>
                        <a:ea typeface="Calibri" panose="020F0502020204030204" pitchFamily="34" charset="0"/>
                        <a:cs typeface="Times New Roman" panose="02020603050405020304" pitchFamily="18" charset="0"/>
                      </a:endParaRPr>
                    </a:p>
                    <a:p>
                      <a:pPr>
                        <a:lnSpc>
                          <a:spcPct val="100000"/>
                        </a:lnSpc>
                        <a:spcAft>
                          <a:spcPts val="300"/>
                        </a:spcAft>
                      </a:pPr>
                      <a:r>
                        <a:rPr lang="de-DE" sz="1000" dirty="0">
                          <a:effectLst/>
                          <a:latin typeface="Inria Sans" pitchFamily="2" charset="0"/>
                          <a:ea typeface="Calibri" panose="020F0502020204030204" pitchFamily="34" charset="0"/>
                          <a:cs typeface="Times New Roman" panose="02020603050405020304" pitchFamily="18" charset="0"/>
                        </a:rPr>
                        <a:t>Dabei nehmen sie Perspektivwechsel ein und versetzen sich in andere Personengruppen (Mitschüler*innen, Schulleitung, Hausmeister, Kantinenpersonal).</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942435"/>
                  </a:ext>
                </a:extLst>
              </a:tr>
              <a:tr h="444939">
                <a:tc>
                  <a:txBody>
                    <a:bodyPr/>
                    <a:lstStyle/>
                    <a:p>
                      <a:pPr>
                        <a:lnSpc>
                          <a:spcPct val="100000"/>
                        </a:lnSpc>
                        <a:spcAft>
                          <a:spcPts val="200"/>
                        </a:spcAft>
                      </a:pPr>
                      <a:r>
                        <a:rPr lang="de-DE" sz="1000" dirty="0">
                          <a:solidFill>
                            <a:schemeClr val="tx1"/>
                          </a:solidFill>
                          <a:effectLst/>
                          <a:latin typeface="Inria Sans" pitchFamily="2" charset="0"/>
                        </a:rPr>
                        <a:t>Beschreibung</a:t>
                      </a:r>
                      <a:endParaRPr lang="en-US" sz="1000" dirty="0">
                        <a:solidFill>
                          <a:schemeClr val="tx1"/>
                        </a:solidFill>
                        <a:effectLst/>
                        <a:latin typeface="Inria Sans" pitchFamily="2" charset="0"/>
                        <a:ea typeface="Calibri" panose="020F0502020204030204" pitchFamily="34" charset="0"/>
                        <a:cs typeface="Times New Roman" panose="02020603050405020304" pitchFamily="18" charset="0"/>
                      </a:endParaRPr>
                    </a:p>
                  </a:txBody>
                  <a:tcPr marL="72000" marR="0" marT="36000" marB="36000">
                    <a:lnL w="12700" cmpd="sng">
                      <a:noFill/>
                    </a:lnL>
                    <a:lnR w="9525" cap="flat" cmpd="sng" algn="ctr">
                      <a:solidFill>
                        <a:schemeClr val="accent4"/>
                      </a:solidFill>
                      <a:prstDash val="solid"/>
                      <a:round/>
                      <a:headEnd type="none" w="med" len="med"/>
                      <a:tailEnd type="none" w="med" len="med"/>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Aft>
                          <a:spcPts val="300"/>
                        </a:spcAft>
                      </a:pPr>
                      <a:r>
                        <a:rPr lang="de-DE" sz="1000" dirty="0">
                          <a:effectLst/>
                          <a:latin typeface="Inria Sans" pitchFamily="2" charset="0"/>
                          <a:ea typeface="Calibri" panose="020F0502020204030204" pitchFamily="34" charset="0"/>
                          <a:cs typeface="Times New Roman" panose="02020603050405020304" pitchFamily="18" charset="0"/>
                        </a:rPr>
                        <a:t>Die Schüler*innen entwickeln ein eigenes Projekt, um ihre Schule nachhaltiger zu gestalten. Das Material führt sie dabei durch die Projektplanung: Zielformulierung, Faktenrecherche, Aufgabenverteilung, Logo entwerfen.</a:t>
                      </a:r>
                      <a:endParaRPr lang="en-US" sz="1000" dirty="0">
                        <a:effectLst/>
                        <a:latin typeface="Inria Sans" pitchFamily="2" charset="0"/>
                        <a:ea typeface="Calibri" panose="020F0502020204030204" pitchFamily="34" charset="0"/>
                        <a:cs typeface="Times New Roman" panose="02020603050405020304" pitchFamily="18" charset="0"/>
                      </a:endParaRPr>
                    </a:p>
                    <a:p>
                      <a:pPr>
                        <a:lnSpc>
                          <a:spcPct val="100000"/>
                        </a:lnSpc>
                        <a:spcAft>
                          <a:spcPts val="300"/>
                        </a:spcAft>
                      </a:pPr>
                      <a:r>
                        <a:rPr lang="de-DE" sz="1000" dirty="0">
                          <a:effectLst/>
                          <a:latin typeface="Inria Sans" pitchFamily="2" charset="0"/>
                          <a:ea typeface="Calibri" panose="020F0502020204030204" pitchFamily="34" charset="0"/>
                          <a:cs typeface="Times New Roman" panose="02020603050405020304" pitchFamily="18" charset="0"/>
                        </a:rPr>
                        <a:t>Im Anschluss können alle Gruppen ihre Ideen im Plenum präsentieren. Idealerweise können die Schüler*innen anschließend die Projekte umsetzen. </a:t>
                      </a:r>
                      <a:endParaRPr lang="en-US" sz="1000" dirty="0">
                        <a:effectLst/>
                        <a:latin typeface="Inria Sans" pitchFamily="2" charset="0"/>
                        <a:ea typeface="Calibri" panose="020F0502020204030204" pitchFamily="34" charset="0"/>
                        <a:cs typeface="Times New Roman" panose="02020603050405020304" pitchFamily="18" charset="0"/>
                      </a:endParaRPr>
                    </a:p>
                  </a:txBody>
                  <a:tcPr marL="72000" marR="72000" marT="36000" marB="36000">
                    <a:lnL w="9525" cap="flat" cmpd="sng" algn="ctr">
                      <a:solidFill>
                        <a:schemeClr val="accent4"/>
                      </a:solidFill>
                      <a:prstDash val="solid"/>
                      <a:round/>
                      <a:headEnd type="none" w="med" len="med"/>
                      <a:tailEnd type="none" w="med" len="med"/>
                    </a:lnL>
                    <a:lnR w="12700" cmpd="sng">
                      <a:noFill/>
                    </a:lnR>
                    <a:lnT w="9525" cap="flat" cmpd="sng" algn="ctr">
                      <a:solidFill>
                        <a:schemeClr val="accent4"/>
                      </a:solidFill>
                      <a:prstDash val="solid"/>
                      <a:round/>
                      <a:headEnd type="none" w="med" len="med"/>
                      <a:tailEnd type="none" w="med" len="med"/>
                    </a:lnT>
                    <a:lnB w="952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4439222"/>
                  </a:ext>
                </a:extLst>
              </a:tr>
            </a:tbl>
          </a:graphicData>
        </a:graphic>
      </p:graphicFrame>
      <p:grpSp>
        <p:nvGrpSpPr>
          <p:cNvPr id="7" name="Gruppieren 6">
            <a:extLst>
              <a:ext uri="{FF2B5EF4-FFF2-40B4-BE49-F238E27FC236}">
                <a16:creationId xmlns:a16="http://schemas.microsoft.com/office/drawing/2014/main" id="{21E072BD-885E-FBC2-C4CA-BBD95B7FABF3}"/>
              </a:ext>
              <a:ext uri="{C183D7F6-B498-43B3-948B-1728B52AA6E4}">
                <adec:decorative xmlns:adec="http://schemas.microsoft.com/office/drawing/2017/decorative" val="1"/>
              </a:ext>
            </a:extLst>
          </p:cNvPr>
          <p:cNvGrpSpPr/>
          <p:nvPr/>
        </p:nvGrpSpPr>
        <p:grpSpPr>
          <a:xfrm>
            <a:off x="6065519" y="10112362"/>
            <a:ext cx="850351" cy="226591"/>
            <a:chOff x="-3302864" y="2877944"/>
            <a:chExt cx="973023" cy="226591"/>
          </a:xfrm>
        </p:grpSpPr>
        <p:sp>
          <p:nvSpPr>
            <p:cNvPr id="9" name="Rechteck 8">
              <a:extLst>
                <a:ext uri="{FF2B5EF4-FFF2-40B4-BE49-F238E27FC236}">
                  <a16:creationId xmlns:a16="http://schemas.microsoft.com/office/drawing/2014/main" id="{0C3A8119-4E80-CBD9-E403-2CCC724C9B3D}"/>
                </a:ext>
              </a:extLst>
            </p:cNvPr>
            <p:cNvSpPr/>
            <p:nvPr/>
          </p:nvSpPr>
          <p:spPr>
            <a:xfrm>
              <a:off x="-3193774" y="2877944"/>
              <a:ext cx="754850" cy="22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36000" rtlCol="0" anchor="ctr">
              <a:spAutoFit/>
            </a:bodyPr>
            <a:lstStyle/>
            <a:p>
              <a:pPr algn="ctr" fontAlgn="auto">
                <a:spcBef>
                  <a:spcPts val="0"/>
                </a:spcBef>
                <a:spcAft>
                  <a:spcPts val="0"/>
                </a:spcAft>
              </a:pPr>
              <a:r>
                <a:rPr lang="de-DE" sz="1000" dirty="0">
                  <a:solidFill>
                    <a:schemeClr val="bg1"/>
                  </a:solidFill>
                  <a:latin typeface="Inria Sans" pitchFamily="2" charset="0"/>
                </a:rPr>
                <a:t>Für Lehrkräfte</a:t>
              </a:r>
              <a:endParaRPr lang="en-US" sz="1000" dirty="0">
                <a:solidFill>
                  <a:schemeClr val="bg1"/>
                </a:solidFill>
                <a:latin typeface="Inria Sans" pitchFamily="2" charset="0"/>
              </a:endParaRPr>
            </a:p>
          </p:txBody>
        </p:sp>
        <p:cxnSp>
          <p:nvCxnSpPr>
            <p:cNvPr id="13" name="Gerader Verbinder 12">
              <a:extLst>
                <a:ext uri="{FF2B5EF4-FFF2-40B4-BE49-F238E27FC236}">
                  <a16:creationId xmlns:a16="http://schemas.microsoft.com/office/drawing/2014/main" id="{95F29596-488F-8395-81D1-AA643FD436DC}"/>
                </a:ext>
              </a:extLst>
            </p:cNvPr>
            <p:cNvCxnSpPr>
              <a:cxnSpLocks/>
            </p:cNvCxnSpPr>
            <p:nvPr/>
          </p:nvCxnSpPr>
          <p:spPr bwMode="auto">
            <a:xfrm>
              <a:off x="-3302864" y="2877944"/>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cxnSp>
          <p:nvCxnSpPr>
            <p:cNvPr id="14" name="Gerader Verbinder 13">
              <a:extLst>
                <a:ext uri="{FF2B5EF4-FFF2-40B4-BE49-F238E27FC236}">
                  <a16:creationId xmlns:a16="http://schemas.microsoft.com/office/drawing/2014/main" id="{94C8D34C-1146-B826-4D8C-8EFE9F247BDD}"/>
                </a:ext>
              </a:extLst>
            </p:cNvPr>
            <p:cNvCxnSpPr>
              <a:cxnSpLocks/>
            </p:cNvCxnSpPr>
            <p:nvPr/>
          </p:nvCxnSpPr>
          <p:spPr bwMode="auto">
            <a:xfrm>
              <a:off x="-3302864" y="3104535"/>
              <a:ext cx="973023" cy="0"/>
            </a:xfrm>
            <a:prstGeom prst="line">
              <a:avLst/>
            </a:prstGeom>
            <a:solidFill>
              <a:schemeClr val="accent1"/>
            </a:solidFill>
            <a:ln w="9525" cap="flat" cmpd="sng" algn="ctr">
              <a:solidFill>
                <a:schemeClr val="bg1"/>
              </a:solidFill>
              <a:prstDash val="solid"/>
              <a:round/>
              <a:headEnd type="none" w="med" len="med"/>
              <a:tailEnd type="none"/>
            </a:ln>
            <a:effectLst/>
          </p:spPr>
        </p:cxnSp>
      </p:grpSp>
      <p:sp>
        <p:nvSpPr>
          <p:cNvPr id="2" name="Titel 1">
            <a:extLst>
              <a:ext uri="{FF2B5EF4-FFF2-40B4-BE49-F238E27FC236}">
                <a16:creationId xmlns:a16="http://schemas.microsoft.com/office/drawing/2014/main" id="{3B703DBD-DAD5-9779-C7B8-2EED7874E56A}"/>
              </a:ext>
            </a:extLst>
          </p:cNvPr>
          <p:cNvSpPr>
            <a:spLocks noGrp="1"/>
          </p:cNvSpPr>
          <p:nvPr>
            <p:ph type="title"/>
          </p:nvPr>
        </p:nvSpPr>
        <p:spPr/>
        <p:txBody>
          <a:bodyPr anchor="t"/>
          <a:lstStyle/>
          <a:p>
            <a:r>
              <a:rPr lang="de-DE" b="1" dirty="0">
                <a:solidFill>
                  <a:schemeClr val="accent4">
                    <a:alpha val="0"/>
                  </a:schemeClr>
                </a:solidFill>
                <a:latin typeface="Inria Sans" pitchFamily="2" charset="0"/>
              </a:rPr>
              <a:t>Durchführung der Module M4</a:t>
            </a:r>
          </a:p>
        </p:txBody>
      </p:sp>
    </p:spTree>
    <p:extLst>
      <p:ext uri="{BB962C8B-B14F-4D97-AF65-F5344CB8AC3E}">
        <p14:creationId xmlns:p14="http://schemas.microsoft.com/office/powerpoint/2010/main" val="679300411"/>
      </p:ext>
    </p:extLst>
  </p:cSld>
  <p:clrMapOvr>
    <a:masterClrMapping/>
  </p:clrMapOvr>
</p:sld>
</file>

<file path=ppt/theme/theme1.xml><?xml version="1.0" encoding="utf-8"?>
<a:theme xmlns:a="http://schemas.openxmlformats.org/drawingml/2006/main" name="Standarddesign">
  <a:themeElements>
    <a:clrScheme name="KNK-Farbpalette">
      <a:dk1>
        <a:srgbClr val="000000"/>
      </a:dk1>
      <a:lt1>
        <a:srgbClr val="FFFFFF"/>
      </a:lt1>
      <a:dk2>
        <a:srgbClr val="191819"/>
      </a:dk2>
      <a:lt2>
        <a:srgbClr val="FFFFFF"/>
      </a:lt2>
      <a:accent1>
        <a:srgbClr val="007987"/>
      </a:accent1>
      <a:accent2>
        <a:srgbClr val="90C909"/>
      </a:accent2>
      <a:accent3>
        <a:srgbClr val="36ABB9"/>
      </a:accent3>
      <a:accent4>
        <a:srgbClr val="A3B1B5"/>
      </a:accent4>
      <a:accent5>
        <a:srgbClr val="BDC8CC"/>
      </a:accent5>
      <a:accent6>
        <a:srgbClr val="DFE7EA"/>
      </a:accent6>
      <a:hlink>
        <a:srgbClr val="36ABB9"/>
      </a:hlink>
      <a:folHlink>
        <a:srgbClr val="90C90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80C8"/>
            </a:gs>
            <a:gs pos="100000">
              <a:schemeClr val="accent1">
                <a:alpha val="50000"/>
              </a:schemeClr>
            </a:gs>
          </a:gsLst>
          <a:lin ang="16200000" scaled="0"/>
          <a:tileRect/>
        </a:gradFill>
        <a:ln>
          <a:noFill/>
        </a:ln>
      </a:spPr>
      <a:bodyPr anchor="ctr"/>
      <a:lstStyle>
        <a:defPPr algn="ctr" fontAlgn="auto">
          <a:spcBef>
            <a:spcPts val="0"/>
          </a:spcBef>
          <a:spcAft>
            <a:spcPts val="0"/>
          </a:spcAft>
          <a:defRPr sz="1800" dirty="0">
            <a:solidFill>
              <a:schemeClr val="bg1"/>
            </a:solidFill>
            <a:latin typeface="BundesSans Web Regular"/>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solidFill>
          <a:schemeClr val="accent1"/>
        </a:solidFill>
        <a:ln w="22225" cap="flat" cmpd="sng" algn="ctr">
          <a:solidFill>
            <a:schemeClr val="accent1"/>
          </a:solidFill>
          <a:prstDash val="solid"/>
          <a:round/>
          <a:headEnd type="none" w="med" len="med"/>
          <a:tailEnd type="triangle"/>
        </a:ln>
        <a:effectLst/>
      </a:spPr>
      <a:bodyPr/>
      <a:lstStyle/>
    </a:lnDef>
  </a:objectDefaults>
  <a:extraClrSchemeLst>
    <a:extraClrScheme>
      <a:clrScheme name="BMU-qu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MU-qu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MU-qu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MU-qu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MU-qu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MU-qu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MU-qu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EEDA7C0E1E64D94198F9BE2C1E6F0A16" ma:contentTypeVersion="15" ma:contentTypeDescription="Ein neues Dokument erstellen." ma:contentTypeScope="" ma:versionID="4d213aff7b3c0b0af1a57fdf7cd7d1f5">
  <xsd:schema xmlns:xsd="http://www.w3.org/2001/XMLSchema" xmlns:xs="http://www.w3.org/2001/XMLSchema" xmlns:p="http://schemas.microsoft.com/office/2006/metadata/properties" xmlns:ns2="dbc02011-ca48-48fe-87ff-91818fac6df1" xmlns:ns3="b6bd614d-4a3c-44d6-9ec0-057a2a564816" targetNamespace="http://schemas.microsoft.com/office/2006/metadata/properties" ma:root="true" ma:fieldsID="eb5a79ec23415ee96074db1bdc283758" ns2:_="" ns3:_="">
    <xsd:import namespace="dbc02011-ca48-48fe-87ff-91818fac6df1"/>
    <xsd:import namespace="b6bd614d-4a3c-44d6-9ec0-057a2a56481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c02011-ca48-48fe-87ff-91818fac6d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e44ccb53-644c-440d-9c8a-00f4314de91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bd614d-4a3c-44d6-9ec0-057a2a56481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5e28fc3-59f6-45e1-b5ad-64ffbe536f12}" ma:internalName="TaxCatchAll" ma:showField="CatchAllData" ma:web="b6bd614d-4a3c-44d6-9ec0-057a2a56481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40EB37-C6EC-440C-ACD1-61946F118549}">
  <ds:schemaRefs>
    <ds:schemaRef ds:uri="http://schemas.microsoft.com/sharepoint/v3/contenttype/forms"/>
  </ds:schemaRefs>
</ds:datastoreItem>
</file>

<file path=customXml/itemProps2.xml><?xml version="1.0" encoding="utf-8"?>
<ds:datastoreItem xmlns:ds="http://schemas.openxmlformats.org/officeDocument/2006/customXml" ds:itemID="{C9BEE006-CC5F-4328-BBBC-4E39C17164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c02011-ca48-48fe-87ff-91818fac6df1"/>
    <ds:schemaRef ds:uri="b6bd614d-4a3c-44d6-9ec0-057a2a5648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Standarddesign.thmx</Template>
  <TotalTime>0</TotalTime>
  <Words>15517</Words>
  <Application>Microsoft Office PowerPoint</Application>
  <PresentationFormat>Benutzerdefiniert</PresentationFormat>
  <Paragraphs>1718</Paragraphs>
  <Slides>53</Slides>
  <Notes>22</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53</vt:i4>
      </vt:variant>
    </vt:vector>
  </HeadingPairs>
  <TitlesOfParts>
    <vt:vector size="62" baseType="lpstr">
      <vt:lpstr>Inria Sans</vt:lpstr>
      <vt:lpstr>Wingdings</vt:lpstr>
      <vt:lpstr>Times New Roman</vt:lpstr>
      <vt:lpstr>Roboto Light</vt:lpstr>
      <vt:lpstr>Arial Black</vt:lpstr>
      <vt:lpstr>BundesSans Web Regular</vt:lpstr>
      <vt:lpstr>Arial</vt:lpstr>
      <vt:lpstr>Calibri</vt:lpstr>
      <vt:lpstr>Standarddesign</vt:lpstr>
      <vt:lpstr>Klimaschutz im Alltag:  Worauf kommt’s an?</vt:lpstr>
      <vt:lpstr>Inhaltsverzeichnis</vt:lpstr>
      <vt:lpstr>Einleitung</vt:lpstr>
      <vt:lpstr>Überblick</vt:lpstr>
      <vt:lpstr>Didaktisches Konzept</vt:lpstr>
      <vt:lpstr>Durchführung der Module</vt:lpstr>
      <vt:lpstr>Durchführung der Module M1</vt:lpstr>
      <vt:lpstr>Durchführung der Module M2 &amp; M3</vt:lpstr>
      <vt:lpstr>Durchführung der Module M4</vt:lpstr>
      <vt:lpstr>Hintergrundinformationen</vt:lpstr>
      <vt:lpstr>Hintergrundinformationen 2</vt:lpstr>
      <vt:lpstr>Hintergrundinformationen 3</vt:lpstr>
      <vt:lpstr>Hintergrundinformationen 4</vt:lpstr>
      <vt:lpstr>Hintergrundinformationen 6</vt:lpstr>
      <vt:lpstr>Arbeitsblätter</vt:lpstr>
      <vt:lpstr>AM0 – Emissionen und Klimawandel</vt:lpstr>
      <vt:lpstr>AM1 – Nachhaltigen Konsum verstehen Arbeitsblatt 1</vt:lpstr>
      <vt:lpstr>AM1 – Nachhaltigen Konsum verstehen Arbeitsblatt 2</vt:lpstr>
      <vt:lpstr>AM1 – Nachhaltigen Konsum verstehen: Arbeitsblatt 3</vt:lpstr>
      <vt:lpstr>AM1 – Nachhaltigen Konsum verstehen Arbeitsblatt 4</vt:lpstr>
      <vt:lpstr>AM1 – Nachhaltigen Konsum verstehen Arbeitsblatt 5</vt:lpstr>
      <vt:lpstr>AM1 – Nachhaltigen Konsum verstehen Arbeitsblatt 6</vt:lpstr>
      <vt:lpstr>AM2 – Nachhaltigen Konsum fördern  Arbeitsblatt 1</vt:lpstr>
      <vt:lpstr>AM2 – Nachhaltigen Konsum fördern  Arbeitsblatt 2</vt:lpstr>
      <vt:lpstr>AM2 – Nachhaltigen Konsum fördern  Arbeitsblatt 3</vt:lpstr>
      <vt:lpstr>AM2 – Nachhaltigen Konsum fördern  Arbeitsblatt 4</vt:lpstr>
      <vt:lpstr>AM2 – Rollenkarten 1 &amp; 2</vt:lpstr>
      <vt:lpstr>AM2 – Rollenkarten 3 &amp; 4</vt:lpstr>
      <vt:lpstr>AM2 – Rollenkarte 5</vt:lpstr>
      <vt:lpstr>AM2 – Nachhaltigen Konsum fördern  Arbeitsblatt 5 (vereinfachte Variante von Thema 2) </vt:lpstr>
      <vt:lpstr>AM2 – Nachhaltigen Konsum fördern  Arbeitsblatt 6 (vereinfachte Variante von Thema 2) </vt:lpstr>
      <vt:lpstr>AM3 – Je wohlhabender, desto …. </vt:lpstr>
      <vt:lpstr>AM4 – Vom Fußabdruck zum Handabdruck</vt:lpstr>
      <vt:lpstr>Lösungen</vt:lpstr>
      <vt:lpstr>LM0 – Emissionen und Klimawandel Lösungen</vt:lpstr>
      <vt:lpstr>LM1 – Nachhaltigen Konsum verstehen  Lösungen Arbeitsblatt 1</vt:lpstr>
      <vt:lpstr>LM1 – Nachhaltigen Konsum verstehen  Lösungen Arbeitsblatt 3 &amp; 4</vt:lpstr>
      <vt:lpstr>LM1 – Nachhaltigen Konsum verstehen  Lösungen Arbeitsblatt 6</vt:lpstr>
      <vt:lpstr>LM2 – Nachhaltigen Konsum fördern  Lösungen Arbeitsblatt 1</vt:lpstr>
      <vt:lpstr>LM2 – Nachhaltigen Konsum fördern  Lösungen Arbeitsblatt 2 &amp; 3</vt:lpstr>
      <vt:lpstr>LM2 – Nachhaltigen Konsum fördern  Lösungen Arbeitsblatt 4 (1/4)</vt:lpstr>
      <vt:lpstr>LM2 – Nachhaltigen Konsum fördern  Lösungen Arbeitsblatt 4 (2/4)</vt:lpstr>
      <vt:lpstr>LM2 – Nachhaltigen Konsum fördern  Lösungen Arbeitsblatt 4 (3/4)</vt:lpstr>
      <vt:lpstr>LM2 – Nachhaltigen Konsum fördern  Lösungen Arbeitsblatt 4 (4/4)</vt:lpstr>
      <vt:lpstr>LM2 – Nachhaltigen Konsum fördern  Lösungen Arbeitsblatt 5 &amp; 6</vt:lpstr>
      <vt:lpstr>LM3 – Je wohlhabender, desto ….  Lösungen</vt:lpstr>
      <vt:lpstr>Lösungsvorschlag LM4</vt:lpstr>
      <vt:lpstr>Grafiken</vt:lpstr>
      <vt:lpstr>Durchschnittlicher CO2-Fußabdruck pro Kopf in Deutschland</vt:lpstr>
      <vt:lpstr>Mit Big Points den Fußabdruck halbieren</vt:lpstr>
      <vt:lpstr>Werkzeugkoffer </vt:lpstr>
      <vt:lpstr>Historische Emissionen, eigene Abb. nach Global Carbon Budget (2025), ourworldindata</vt:lpstr>
      <vt:lpstr>Impressum  Herausgegeben von: Kompetenzzentrum Nachhaltiger Konsum Geschäftsstelle am Umweltbundesamt Wörlitzer Platz 1  06844 Dessau-Roßlau  mail@nachhaltigerkonsum.info  nachhaltigerkonsum.info   Stand:  Februar 2026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Mirja Dittrich</dc:creator>
  <cp:lastModifiedBy>Pinnow, Anne</cp:lastModifiedBy>
  <cp:revision>614</cp:revision>
  <cp:lastPrinted>2026-03-04T10:10:00Z</cp:lastPrinted>
  <dcterms:created xsi:type="dcterms:W3CDTF">2017-06-06T12:29:25Z</dcterms:created>
  <dcterms:modified xsi:type="dcterms:W3CDTF">2026-03-04T10:38:05Z</dcterms:modified>
</cp:coreProperties>
</file>