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66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3068" y="160019"/>
            <a:ext cx="6532245" cy="8474710"/>
          </a:xfrm>
          <a:custGeom>
            <a:avLst/>
            <a:gdLst/>
            <a:ahLst/>
            <a:cxnLst/>
            <a:rect l="l" t="t" r="r" b="b"/>
            <a:pathLst>
              <a:path w="6532244" h="8474710">
                <a:moveTo>
                  <a:pt x="6531864" y="0"/>
                </a:moveTo>
                <a:lnTo>
                  <a:pt x="0" y="0"/>
                </a:lnTo>
                <a:lnTo>
                  <a:pt x="0" y="85090"/>
                </a:lnTo>
                <a:lnTo>
                  <a:pt x="0" y="8389620"/>
                </a:lnTo>
                <a:lnTo>
                  <a:pt x="0" y="8474710"/>
                </a:lnTo>
                <a:lnTo>
                  <a:pt x="5212080" y="8474710"/>
                </a:lnTo>
                <a:lnTo>
                  <a:pt x="5212080" y="8389620"/>
                </a:lnTo>
                <a:lnTo>
                  <a:pt x="85115" y="8389620"/>
                </a:lnTo>
                <a:lnTo>
                  <a:pt x="85115" y="85090"/>
                </a:lnTo>
                <a:lnTo>
                  <a:pt x="6446774" y="85090"/>
                </a:lnTo>
                <a:lnTo>
                  <a:pt x="6446774" y="8031493"/>
                </a:lnTo>
                <a:lnTo>
                  <a:pt x="6531864" y="8031493"/>
                </a:lnTo>
                <a:lnTo>
                  <a:pt x="6531864" y="85090"/>
                </a:lnTo>
                <a:lnTo>
                  <a:pt x="653186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170932" y="163068"/>
            <a:ext cx="1524000" cy="1537970"/>
          </a:xfrm>
          <a:custGeom>
            <a:avLst/>
            <a:gdLst/>
            <a:ahLst/>
            <a:cxnLst/>
            <a:rect l="l" t="t" r="r" b="b"/>
            <a:pathLst>
              <a:path w="1524000" h="1537970">
                <a:moveTo>
                  <a:pt x="1523999" y="0"/>
                </a:moveTo>
                <a:lnTo>
                  <a:pt x="0" y="0"/>
                </a:lnTo>
                <a:lnTo>
                  <a:pt x="1523999" y="1537715"/>
                </a:lnTo>
                <a:lnTo>
                  <a:pt x="1523999" y="0"/>
                </a:lnTo>
                <a:close/>
              </a:path>
            </a:pathLst>
          </a:custGeom>
          <a:solidFill>
            <a:srgbClr val="F9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375147" y="8191512"/>
            <a:ext cx="1320165" cy="443865"/>
          </a:xfrm>
          <a:custGeom>
            <a:avLst/>
            <a:gdLst/>
            <a:ahLst/>
            <a:cxnLst/>
            <a:rect l="l" t="t" r="r" b="b"/>
            <a:pathLst>
              <a:path w="1320165" h="443865">
                <a:moveTo>
                  <a:pt x="1319783" y="0"/>
                </a:moveTo>
                <a:lnTo>
                  <a:pt x="0" y="0"/>
                </a:lnTo>
                <a:lnTo>
                  <a:pt x="0" y="443471"/>
                </a:lnTo>
                <a:lnTo>
                  <a:pt x="1319783" y="443471"/>
                </a:lnTo>
                <a:lnTo>
                  <a:pt x="1319783" y="0"/>
                </a:lnTo>
                <a:close/>
              </a:path>
            </a:pathLst>
          </a:custGeom>
          <a:solidFill>
            <a:srgbClr val="00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63068" y="2692908"/>
            <a:ext cx="1689100" cy="3378835"/>
          </a:xfrm>
          <a:custGeom>
            <a:avLst/>
            <a:gdLst/>
            <a:ahLst/>
            <a:cxnLst/>
            <a:rect l="l" t="t" r="r" b="b"/>
            <a:pathLst>
              <a:path w="1689100" h="3378835">
                <a:moveTo>
                  <a:pt x="0" y="0"/>
                </a:moveTo>
                <a:lnTo>
                  <a:pt x="0" y="3378708"/>
                </a:lnTo>
                <a:lnTo>
                  <a:pt x="48105" y="3378036"/>
                </a:lnTo>
                <a:lnTo>
                  <a:pt x="95875" y="3376033"/>
                </a:lnTo>
                <a:lnTo>
                  <a:pt x="143293" y="3372716"/>
                </a:lnTo>
                <a:lnTo>
                  <a:pt x="190341" y="3368103"/>
                </a:lnTo>
                <a:lnTo>
                  <a:pt x="237001" y="3362212"/>
                </a:lnTo>
                <a:lnTo>
                  <a:pt x="283255" y="3355061"/>
                </a:lnTo>
                <a:lnTo>
                  <a:pt x="329085" y="3346668"/>
                </a:lnTo>
                <a:lnTo>
                  <a:pt x="374474" y="3337051"/>
                </a:lnTo>
                <a:lnTo>
                  <a:pt x="419404" y="3326227"/>
                </a:lnTo>
                <a:lnTo>
                  <a:pt x="463857" y="3314214"/>
                </a:lnTo>
                <a:lnTo>
                  <a:pt x="507816" y="3301030"/>
                </a:lnTo>
                <a:lnTo>
                  <a:pt x="551261" y="3286693"/>
                </a:lnTo>
                <a:lnTo>
                  <a:pt x="594177" y="3271221"/>
                </a:lnTo>
                <a:lnTo>
                  <a:pt x="636545" y="3254631"/>
                </a:lnTo>
                <a:lnTo>
                  <a:pt x="678347" y="3236942"/>
                </a:lnTo>
                <a:lnTo>
                  <a:pt x="719566" y="3218171"/>
                </a:lnTo>
                <a:lnTo>
                  <a:pt x="760183" y="3198337"/>
                </a:lnTo>
                <a:lnTo>
                  <a:pt x="800182" y="3177456"/>
                </a:lnTo>
                <a:lnTo>
                  <a:pt x="839543" y="3155547"/>
                </a:lnTo>
                <a:lnTo>
                  <a:pt x="878251" y="3132628"/>
                </a:lnTo>
                <a:lnTo>
                  <a:pt x="916285" y="3108717"/>
                </a:lnTo>
                <a:lnTo>
                  <a:pt x="953630" y="3083830"/>
                </a:lnTo>
                <a:lnTo>
                  <a:pt x="990267" y="3057987"/>
                </a:lnTo>
                <a:lnTo>
                  <a:pt x="1026179" y="3031206"/>
                </a:lnTo>
                <a:lnTo>
                  <a:pt x="1061347" y="3003502"/>
                </a:lnTo>
                <a:lnTo>
                  <a:pt x="1095753" y="2974896"/>
                </a:lnTo>
                <a:lnTo>
                  <a:pt x="1129381" y="2945404"/>
                </a:lnTo>
                <a:lnTo>
                  <a:pt x="1162213" y="2915045"/>
                </a:lnTo>
                <a:lnTo>
                  <a:pt x="1194230" y="2883836"/>
                </a:lnTo>
                <a:lnTo>
                  <a:pt x="1225414" y="2851795"/>
                </a:lnTo>
                <a:lnTo>
                  <a:pt x="1255749" y="2818940"/>
                </a:lnTo>
                <a:lnTo>
                  <a:pt x="1285216" y="2785289"/>
                </a:lnTo>
                <a:lnTo>
                  <a:pt x="1313798" y="2750860"/>
                </a:lnTo>
                <a:lnTo>
                  <a:pt x="1341476" y="2715670"/>
                </a:lnTo>
                <a:lnTo>
                  <a:pt x="1368234" y="2679737"/>
                </a:lnTo>
                <a:lnTo>
                  <a:pt x="1394052" y="2643080"/>
                </a:lnTo>
                <a:lnTo>
                  <a:pt x="1418914" y="2605715"/>
                </a:lnTo>
                <a:lnTo>
                  <a:pt x="1442802" y="2567662"/>
                </a:lnTo>
                <a:lnTo>
                  <a:pt x="1465697" y="2528937"/>
                </a:lnTo>
                <a:lnTo>
                  <a:pt x="1487583" y="2489559"/>
                </a:lnTo>
                <a:lnTo>
                  <a:pt x="1508441" y="2449545"/>
                </a:lnTo>
                <a:lnTo>
                  <a:pt x="1528254" y="2408913"/>
                </a:lnTo>
                <a:lnTo>
                  <a:pt x="1547004" y="2367682"/>
                </a:lnTo>
                <a:lnTo>
                  <a:pt x="1564672" y="2325868"/>
                </a:lnTo>
                <a:lnTo>
                  <a:pt x="1581243" y="2283490"/>
                </a:lnTo>
                <a:lnTo>
                  <a:pt x="1596696" y="2240566"/>
                </a:lnTo>
                <a:lnTo>
                  <a:pt x="1611016" y="2197113"/>
                </a:lnTo>
                <a:lnTo>
                  <a:pt x="1624183" y="2153150"/>
                </a:lnTo>
                <a:lnTo>
                  <a:pt x="1636181" y="2108694"/>
                </a:lnTo>
                <a:lnTo>
                  <a:pt x="1646991" y="2063762"/>
                </a:lnTo>
                <a:lnTo>
                  <a:pt x="1656596" y="2018374"/>
                </a:lnTo>
                <a:lnTo>
                  <a:pt x="1664978" y="1972546"/>
                </a:lnTo>
                <a:lnTo>
                  <a:pt x="1672119" y="1926297"/>
                </a:lnTo>
                <a:lnTo>
                  <a:pt x="1678002" y="1879644"/>
                </a:lnTo>
                <a:lnTo>
                  <a:pt x="1682608" y="1832606"/>
                </a:lnTo>
                <a:lnTo>
                  <a:pt x="1685920" y="1785199"/>
                </a:lnTo>
                <a:lnTo>
                  <a:pt x="1687921" y="1737442"/>
                </a:lnTo>
                <a:lnTo>
                  <a:pt x="1688592" y="1689354"/>
                </a:lnTo>
                <a:lnTo>
                  <a:pt x="1688294" y="1654472"/>
                </a:lnTo>
                <a:lnTo>
                  <a:pt x="1685698" y="1584662"/>
                </a:lnTo>
                <a:lnTo>
                  <a:pt x="1678649" y="1501757"/>
                </a:lnTo>
                <a:lnTo>
                  <a:pt x="1672711" y="1454136"/>
                </a:lnTo>
                <a:lnTo>
                  <a:pt x="1665461" y="1406935"/>
                </a:lnTo>
                <a:lnTo>
                  <a:pt x="1656919" y="1360174"/>
                </a:lnTo>
                <a:lnTo>
                  <a:pt x="1647103" y="1313871"/>
                </a:lnTo>
                <a:lnTo>
                  <a:pt x="1636033" y="1268046"/>
                </a:lnTo>
                <a:lnTo>
                  <a:pt x="1623727" y="1222716"/>
                </a:lnTo>
                <a:lnTo>
                  <a:pt x="1610205" y="1177902"/>
                </a:lnTo>
                <a:lnTo>
                  <a:pt x="1595485" y="1133621"/>
                </a:lnTo>
                <a:lnTo>
                  <a:pt x="1579586" y="1089894"/>
                </a:lnTo>
                <a:lnTo>
                  <a:pt x="1562527" y="1046738"/>
                </a:lnTo>
                <a:lnTo>
                  <a:pt x="1544326" y="1004173"/>
                </a:lnTo>
                <a:lnTo>
                  <a:pt x="1525004" y="962218"/>
                </a:lnTo>
                <a:lnTo>
                  <a:pt x="1504579" y="920890"/>
                </a:lnTo>
                <a:lnTo>
                  <a:pt x="1483069" y="880211"/>
                </a:lnTo>
                <a:lnTo>
                  <a:pt x="1460494" y="840197"/>
                </a:lnTo>
                <a:lnTo>
                  <a:pt x="1436872" y="800869"/>
                </a:lnTo>
                <a:lnTo>
                  <a:pt x="1412223" y="762244"/>
                </a:lnTo>
                <a:lnTo>
                  <a:pt x="1386565" y="724342"/>
                </a:lnTo>
                <a:lnTo>
                  <a:pt x="1359917" y="687183"/>
                </a:lnTo>
                <a:lnTo>
                  <a:pt x="1332298" y="650784"/>
                </a:lnTo>
                <a:lnTo>
                  <a:pt x="1303728" y="615164"/>
                </a:lnTo>
                <a:lnTo>
                  <a:pt x="1274224" y="580343"/>
                </a:lnTo>
                <a:lnTo>
                  <a:pt x="1243806" y="546339"/>
                </a:lnTo>
                <a:lnTo>
                  <a:pt x="1212493" y="513172"/>
                </a:lnTo>
                <a:lnTo>
                  <a:pt x="1180304" y="480859"/>
                </a:lnTo>
                <a:lnTo>
                  <a:pt x="1147257" y="449421"/>
                </a:lnTo>
                <a:lnTo>
                  <a:pt x="1113372" y="418875"/>
                </a:lnTo>
                <a:lnTo>
                  <a:pt x="1078667" y="389242"/>
                </a:lnTo>
                <a:lnTo>
                  <a:pt x="1043162" y="360539"/>
                </a:lnTo>
                <a:lnTo>
                  <a:pt x="1006875" y="332785"/>
                </a:lnTo>
                <a:lnTo>
                  <a:pt x="969825" y="306001"/>
                </a:lnTo>
                <a:lnTo>
                  <a:pt x="932031" y="280203"/>
                </a:lnTo>
                <a:lnTo>
                  <a:pt x="893512" y="255412"/>
                </a:lnTo>
                <a:lnTo>
                  <a:pt x="854287" y="231646"/>
                </a:lnTo>
                <a:lnTo>
                  <a:pt x="814374" y="208924"/>
                </a:lnTo>
                <a:lnTo>
                  <a:pt x="773794" y="187265"/>
                </a:lnTo>
                <a:lnTo>
                  <a:pt x="732564" y="166688"/>
                </a:lnTo>
                <a:lnTo>
                  <a:pt x="690703" y="147211"/>
                </a:lnTo>
                <a:lnTo>
                  <a:pt x="648231" y="128854"/>
                </a:lnTo>
                <a:lnTo>
                  <a:pt x="605167" y="111636"/>
                </a:lnTo>
                <a:lnTo>
                  <a:pt x="561528" y="95575"/>
                </a:lnTo>
                <a:lnTo>
                  <a:pt x="517335" y="80691"/>
                </a:lnTo>
                <a:lnTo>
                  <a:pt x="472606" y="67001"/>
                </a:lnTo>
                <a:lnTo>
                  <a:pt x="427360" y="54526"/>
                </a:lnTo>
                <a:lnTo>
                  <a:pt x="381616" y="43284"/>
                </a:lnTo>
                <a:lnTo>
                  <a:pt x="335392" y="33293"/>
                </a:lnTo>
                <a:lnTo>
                  <a:pt x="288708" y="24574"/>
                </a:lnTo>
                <a:lnTo>
                  <a:pt x="241583" y="17144"/>
                </a:lnTo>
                <a:lnTo>
                  <a:pt x="194036" y="11022"/>
                </a:lnTo>
                <a:lnTo>
                  <a:pt x="146085" y="6228"/>
                </a:lnTo>
                <a:lnTo>
                  <a:pt x="97749" y="2780"/>
                </a:lnTo>
                <a:lnTo>
                  <a:pt x="49048" y="698"/>
                </a:lnTo>
                <a:lnTo>
                  <a:pt x="0" y="0"/>
                </a:lnTo>
                <a:close/>
              </a:path>
            </a:pathLst>
          </a:custGeom>
          <a:solidFill>
            <a:srgbClr val="CE1F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3093" y="7021067"/>
            <a:ext cx="1614170" cy="1614170"/>
          </a:xfrm>
          <a:custGeom>
            <a:avLst/>
            <a:gdLst/>
            <a:ahLst/>
            <a:cxnLst/>
            <a:rect l="l" t="t" r="r" b="b"/>
            <a:pathLst>
              <a:path w="1614170" h="1614170">
                <a:moveTo>
                  <a:pt x="0" y="0"/>
                </a:moveTo>
                <a:lnTo>
                  <a:pt x="0" y="1613915"/>
                </a:lnTo>
                <a:lnTo>
                  <a:pt x="1613890" y="1613915"/>
                </a:lnTo>
                <a:lnTo>
                  <a:pt x="0" y="0"/>
                </a:lnTo>
                <a:close/>
              </a:path>
            </a:pathLst>
          </a:custGeom>
          <a:solidFill>
            <a:srgbClr val="0076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80314" y="6161531"/>
            <a:ext cx="1445895" cy="1446530"/>
          </a:xfrm>
          <a:custGeom>
            <a:avLst/>
            <a:gdLst/>
            <a:ahLst/>
            <a:cxnLst/>
            <a:rect l="l" t="t" r="r" b="b"/>
            <a:pathLst>
              <a:path w="1445895" h="1446529">
                <a:moveTo>
                  <a:pt x="722679" y="0"/>
                </a:moveTo>
                <a:lnTo>
                  <a:pt x="674109" y="1623"/>
                </a:lnTo>
                <a:lnTo>
                  <a:pt x="626229" y="6436"/>
                </a:lnTo>
                <a:lnTo>
                  <a:pt x="579165" y="14352"/>
                </a:lnTo>
                <a:lnTo>
                  <a:pt x="533039" y="25285"/>
                </a:lnTo>
                <a:lnTo>
                  <a:pt x="487977" y="39146"/>
                </a:lnTo>
                <a:lnTo>
                  <a:pt x="444103" y="55851"/>
                </a:lnTo>
                <a:lnTo>
                  <a:pt x="401542" y="75313"/>
                </a:lnTo>
                <a:lnTo>
                  <a:pt x="360417" y="97444"/>
                </a:lnTo>
                <a:lnTo>
                  <a:pt x="320854" y="122158"/>
                </a:lnTo>
                <a:lnTo>
                  <a:pt x="282976" y="149368"/>
                </a:lnTo>
                <a:lnTo>
                  <a:pt x="246908" y="178989"/>
                </a:lnTo>
                <a:lnTo>
                  <a:pt x="212775" y="210932"/>
                </a:lnTo>
                <a:lnTo>
                  <a:pt x="180700" y="245113"/>
                </a:lnTo>
                <a:lnTo>
                  <a:pt x="150808" y="281443"/>
                </a:lnTo>
                <a:lnTo>
                  <a:pt x="123224" y="319837"/>
                </a:lnTo>
                <a:lnTo>
                  <a:pt x="98072" y="360207"/>
                </a:lnTo>
                <a:lnTo>
                  <a:pt x="75476" y="402468"/>
                </a:lnTo>
                <a:lnTo>
                  <a:pt x="55561" y="446531"/>
                </a:lnTo>
                <a:lnTo>
                  <a:pt x="38375" y="491814"/>
                </a:lnTo>
                <a:lnTo>
                  <a:pt x="24400" y="537728"/>
                </a:lnTo>
                <a:lnTo>
                  <a:pt x="13607" y="584123"/>
                </a:lnTo>
                <a:lnTo>
                  <a:pt x="5963" y="630848"/>
                </a:lnTo>
                <a:lnTo>
                  <a:pt x="1438" y="677753"/>
                </a:lnTo>
                <a:lnTo>
                  <a:pt x="0" y="724685"/>
                </a:lnTo>
                <a:lnTo>
                  <a:pt x="1618" y="771494"/>
                </a:lnTo>
                <a:lnTo>
                  <a:pt x="6261" y="818029"/>
                </a:lnTo>
                <a:lnTo>
                  <a:pt x="13898" y="864139"/>
                </a:lnTo>
                <a:lnTo>
                  <a:pt x="24498" y="909673"/>
                </a:lnTo>
                <a:lnTo>
                  <a:pt x="38030" y="954479"/>
                </a:lnTo>
                <a:lnTo>
                  <a:pt x="54463" y="998408"/>
                </a:lnTo>
                <a:lnTo>
                  <a:pt x="73765" y="1041307"/>
                </a:lnTo>
                <a:lnTo>
                  <a:pt x="95905" y="1083025"/>
                </a:lnTo>
                <a:lnTo>
                  <a:pt x="120853" y="1123412"/>
                </a:lnTo>
                <a:lnTo>
                  <a:pt x="148576" y="1162317"/>
                </a:lnTo>
                <a:lnTo>
                  <a:pt x="179045" y="1199588"/>
                </a:lnTo>
                <a:lnTo>
                  <a:pt x="212228" y="1235074"/>
                </a:lnTo>
                <a:lnTo>
                  <a:pt x="250936" y="1271023"/>
                </a:lnTo>
                <a:lnTo>
                  <a:pt x="291808" y="1303749"/>
                </a:lnTo>
                <a:lnTo>
                  <a:pt x="334640" y="1333210"/>
                </a:lnTo>
                <a:lnTo>
                  <a:pt x="379232" y="1359364"/>
                </a:lnTo>
                <a:lnTo>
                  <a:pt x="425382" y="1382168"/>
                </a:lnTo>
                <a:lnTo>
                  <a:pt x="472888" y="1401580"/>
                </a:lnTo>
                <a:lnTo>
                  <a:pt x="521548" y="1417557"/>
                </a:lnTo>
                <a:lnTo>
                  <a:pt x="571160" y="1430058"/>
                </a:lnTo>
                <a:lnTo>
                  <a:pt x="621523" y="1439039"/>
                </a:lnTo>
                <a:lnTo>
                  <a:pt x="672436" y="1444459"/>
                </a:lnTo>
                <a:lnTo>
                  <a:pt x="723695" y="1446275"/>
                </a:lnTo>
                <a:lnTo>
                  <a:pt x="770142" y="1444779"/>
                </a:lnTo>
                <a:lnTo>
                  <a:pt x="816551" y="1440274"/>
                </a:lnTo>
                <a:lnTo>
                  <a:pt x="862776" y="1432734"/>
                </a:lnTo>
                <a:lnTo>
                  <a:pt x="908673" y="1422136"/>
                </a:lnTo>
                <a:lnTo>
                  <a:pt x="954097" y="1408455"/>
                </a:lnTo>
                <a:lnTo>
                  <a:pt x="998904" y="1391665"/>
                </a:lnTo>
                <a:lnTo>
                  <a:pt x="1043193" y="1371500"/>
                </a:lnTo>
                <a:lnTo>
                  <a:pt x="1085625" y="1348678"/>
                </a:lnTo>
                <a:lnTo>
                  <a:pt x="1126118" y="1323323"/>
                </a:lnTo>
                <a:lnTo>
                  <a:pt x="1164591" y="1295558"/>
                </a:lnTo>
                <a:lnTo>
                  <a:pt x="1200961" y="1265507"/>
                </a:lnTo>
                <a:lnTo>
                  <a:pt x="1235147" y="1233292"/>
                </a:lnTo>
                <a:lnTo>
                  <a:pt x="1267068" y="1199037"/>
                </a:lnTo>
                <a:lnTo>
                  <a:pt x="1296641" y="1162866"/>
                </a:lnTo>
                <a:lnTo>
                  <a:pt x="1323786" y="1124902"/>
                </a:lnTo>
                <a:lnTo>
                  <a:pt x="1348420" y="1085268"/>
                </a:lnTo>
                <a:lnTo>
                  <a:pt x="1370461" y="1044087"/>
                </a:lnTo>
                <a:lnTo>
                  <a:pt x="1389829" y="1001484"/>
                </a:lnTo>
                <a:lnTo>
                  <a:pt x="1406441" y="957580"/>
                </a:lnTo>
                <a:lnTo>
                  <a:pt x="1420216" y="912501"/>
                </a:lnTo>
                <a:lnTo>
                  <a:pt x="1431071" y="866368"/>
                </a:lnTo>
                <a:lnTo>
                  <a:pt x="1438927" y="819305"/>
                </a:lnTo>
                <a:lnTo>
                  <a:pt x="1443700" y="771436"/>
                </a:lnTo>
                <a:lnTo>
                  <a:pt x="1445309" y="722883"/>
                </a:lnTo>
                <a:lnTo>
                  <a:pt x="1443772" y="675334"/>
                </a:lnTo>
                <a:lnTo>
                  <a:pt x="1439225" y="628609"/>
                </a:lnTo>
                <a:lnTo>
                  <a:pt x="1431763" y="582803"/>
                </a:lnTo>
                <a:lnTo>
                  <a:pt x="1421481" y="538011"/>
                </a:lnTo>
                <a:lnTo>
                  <a:pt x="1408475" y="494328"/>
                </a:lnTo>
                <a:lnTo>
                  <a:pt x="1392839" y="451850"/>
                </a:lnTo>
                <a:lnTo>
                  <a:pt x="1374668" y="410671"/>
                </a:lnTo>
                <a:lnTo>
                  <a:pt x="1354058" y="370887"/>
                </a:lnTo>
                <a:lnTo>
                  <a:pt x="1331104" y="332592"/>
                </a:lnTo>
                <a:lnTo>
                  <a:pt x="1305901" y="295881"/>
                </a:lnTo>
                <a:lnTo>
                  <a:pt x="1278545" y="260850"/>
                </a:lnTo>
                <a:lnTo>
                  <a:pt x="1249129" y="227594"/>
                </a:lnTo>
                <a:lnTo>
                  <a:pt x="1217750" y="196207"/>
                </a:lnTo>
                <a:lnTo>
                  <a:pt x="1184503" y="166785"/>
                </a:lnTo>
                <a:lnTo>
                  <a:pt x="1149482" y="139423"/>
                </a:lnTo>
                <a:lnTo>
                  <a:pt x="1112783" y="114216"/>
                </a:lnTo>
                <a:lnTo>
                  <a:pt x="1074502" y="91258"/>
                </a:lnTo>
                <a:lnTo>
                  <a:pt x="1034732" y="70646"/>
                </a:lnTo>
                <a:lnTo>
                  <a:pt x="993570" y="52473"/>
                </a:lnTo>
                <a:lnTo>
                  <a:pt x="951110" y="36836"/>
                </a:lnTo>
                <a:lnTo>
                  <a:pt x="907448" y="23828"/>
                </a:lnTo>
                <a:lnTo>
                  <a:pt x="862679" y="13546"/>
                </a:lnTo>
                <a:lnTo>
                  <a:pt x="816897" y="6083"/>
                </a:lnTo>
                <a:lnTo>
                  <a:pt x="770199" y="1536"/>
                </a:lnTo>
                <a:lnTo>
                  <a:pt x="722679" y="0"/>
                </a:lnTo>
                <a:close/>
              </a:path>
            </a:pathLst>
          </a:custGeom>
          <a:solidFill>
            <a:srgbClr val="D68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83944" y="5516879"/>
            <a:ext cx="1129030" cy="1129665"/>
          </a:xfrm>
          <a:custGeom>
            <a:avLst/>
            <a:gdLst/>
            <a:ahLst/>
            <a:cxnLst/>
            <a:rect l="l" t="t" r="r" b="b"/>
            <a:pathLst>
              <a:path w="1129030" h="1129665">
                <a:moveTo>
                  <a:pt x="564031" y="0"/>
                </a:moveTo>
                <a:lnTo>
                  <a:pt x="515387" y="2089"/>
                </a:lnTo>
                <a:lnTo>
                  <a:pt x="467673" y="8260"/>
                </a:lnTo>
                <a:lnTo>
                  <a:pt x="421097" y="18372"/>
                </a:lnTo>
                <a:lnTo>
                  <a:pt x="375865" y="32279"/>
                </a:lnTo>
                <a:lnTo>
                  <a:pt x="332185" y="49839"/>
                </a:lnTo>
                <a:lnTo>
                  <a:pt x="290264" y="70909"/>
                </a:lnTo>
                <a:lnTo>
                  <a:pt x="250309" y="95345"/>
                </a:lnTo>
                <a:lnTo>
                  <a:pt x="212528" y="123004"/>
                </a:lnTo>
                <a:lnTo>
                  <a:pt x="177126" y="153742"/>
                </a:lnTo>
                <a:lnTo>
                  <a:pt x="144313" y="187417"/>
                </a:lnTo>
                <a:lnTo>
                  <a:pt x="114294" y="223885"/>
                </a:lnTo>
                <a:lnTo>
                  <a:pt x="87277" y="263003"/>
                </a:lnTo>
                <a:lnTo>
                  <a:pt x="63469" y="304627"/>
                </a:lnTo>
                <a:lnTo>
                  <a:pt x="43077" y="348615"/>
                </a:lnTo>
                <a:lnTo>
                  <a:pt x="26301" y="394196"/>
                </a:lnTo>
                <a:lnTo>
                  <a:pt x="13656" y="440530"/>
                </a:lnTo>
                <a:lnTo>
                  <a:pt x="5092" y="487367"/>
                </a:lnTo>
                <a:lnTo>
                  <a:pt x="557" y="534458"/>
                </a:lnTo>
                <a:lnTo>
                  <a:pt x="0" y="581552"/>
                </a:lnTo>
                <a:lnTo>
                  <a:pt x="3369" y="628400"/>
                </a:lnTo>
                <a:lnTo>
                  <a:pt x="10613" y="674751"/>
                </a:lnTo>
                <a:lnTo>
                  <a:pt x="21680" y="720355"/>
                </a:lnTo>
                <a:lnTo>
                  <a:pt x="36520" y="764963"/>
                </a:lnTo>
                <a:lnTo>
                  <a:pt x="55081" y="808325"/>
                </a:lnTo>
                <a:lnTo>
                  <a:pt x="77311" y="850190"/>
                </a:lnTo>
                <a:lnTo>
                  <a:pt x="103159" y="890310"/>
                </a:lnTo>
                <a:lnTo>
                  <a:pt x="132575" y="928433"/>
                </a:lnTo>
                <a:lnTo>
                  <a:pt x="165505" y="964311"/>
                </a:lnTo>
                <a:lnTo>
                  <a:pt x="202692" y="998299"/>
                </a:lnTo>
                <a:lnTo>
                  <a:pt x="242347" y="1028512"/>
                </a:lnTo>
                <a:lnTo>
                  <a:pt x="284184" y="1054890"/>
                </a:lnTo>
                <a:lnTo>
                  <a:pt x="327915" y="1077373"/>
                </a:lnTo>
                <a:lnTo>
                  <a:pt x="373253" y="1095902"/>
                </a:lnTo>
                <a:lnTo>
                  <a:pt x="419910" y="1110417"/>
                </a:lnTo>
                <a:lnTo>
                  <a:pt x="467598" y="1120859"/>
                </a:lnTo>
                <a:lnTo>
                  <a:pt x="516031" y="1127167"/>
                </a:lnTo>
                <a:lnTo>
                  <a:pt x="564920" y="1129284"/>
                </a:lnTo>
                <a:lnTo>
                  <a:pt x="619320" y="1126654"/>
                </a:lnTo>
                <a:lnTo>
                  <a:pt x="673505" y="1118727"/>
                </a:lnTo>
                <a:lnTo>
                  <a:pt x="727119" y="1105441"/>
                </a:lnTo>
                <a:lnTo>
                  <a:pt x="779804" y="1086739"/>
                </a:lnTo>
                <a:lnTo>
                  <a:pt x="824026" y="1066092"/>
                </a:lnTo>
                <a:lnTo>
                  <a:pt x="865816" y="1042062"/>
                </a:lnTo>
                <a:lnTo>
                  <a:pt x="905037" y="1014853"/>
                </a:lnTo>
                <a:lnTo>
                  <a:pt x="941557" y="984670"/>
                </a:lnTo>
                <a:lnTo>
                  <a:pt x="975239" y="951720"/>
                </a:lnTo>
                <a:lnTo>
                  <a:pt x="1005948" y="916205"/>
                </a:lnTo>
                <a:lnTo>
                  <a:pt x="1033550" y="878332"/>
                </a:lnTo>
                <a:lnTo>
                  <a:pt x="1057910" y="838304"/>
                </a:lnTo>
                <a:lnTo>
                  <a:pt x="1078892" y="796328"/>
                </a:lnTo>
                <a:lnTo>
                  <a:pt x="1096362" y="752608"/>
                </a:lnTo>
                <a:lnTo>
                  <a:pt x="1110184" y="707349"/>
                </a:lnTo>
                <a:lnTo>
                  <a:pt x="1120225" y="660756"/>
                </a:lnTo>
                <a:lnTo>
                  <a:pt x="1126348" y="613034"/>
                </a:lnTo>
                <a:lnTo>
                  <a:pt x="1128419" y="564388"/>
                </a:lnTo>
                <a:lnTo>
                  <a:pt x="1126348" y="515678"/>
                </a:lnTo>
                <a:lnTo>
                  <a:pt x="1120248" y="468122"/>
                </a:lnTo>
                <a:lnTo>
                  <a:pt x="1110288" y="421888"/>
                </a:lnTo>
                <a:lnTo>
                  <a:pt x="1096637" y="377145"/>
                </a:lnTo>
                <a:lnTo>
                  <a:pt x="1079464" y="334062"/>
                </a:lnTo>
                <a:lnTo>
                  <a:pt x="1058939" y="292809"/>
                </a:lnTo>
                <a:lnTo>
                  <a:pt x="1035231" y="253555"/>
                </a:lnTo>
                <a:lnTo>
                  <a:pt x="1008509" y="216468"/>
                </a:lnTo>
                <a:lnTo>
                  <a:pt x="978942" y="181719"/>
                </a:lnTo>
                <a:lnTo>
                  <a:pt x="946699" y="149477"/>
                </a:lnTo>
                <a:lnTo>
                  <a:pt x="911950" y="119910"/>
                </a:lnTo>
                <a:lnTo>
                  <a:pt x="874864" y="93188"/>
                </a:lnTo>
                <a:lnTo>
                  <a:pt x="835610" y="69479"/>
                </a:lnTo>
                <a:lnTo>
                  <a:pt x="794357" y="48954"/>
                </a:lnTo>
                <a:lnTo>
                  <a:pt x="751274" y="31782"/>
                </a:lnTo>
                <a:lnTo>
                  <a:pt x="706531" y="18131"/>
                </a:lnTo>
                <a:lnTo>
                  <a:pt x="660297" y="8171"/>
                </a:lnTo>
                <a:lnTo>
                  <a:pt x="612740" y="2070"/>
                </a:lnTo>
                <a:lnTo>
                  <a:pt x="564031" y="0"/>
                </a:lnTo>
                <a:close/>
              </a:path>
            </a:pathLst>
          </a:custGeom>
          <a:solidFill>
            <a:srgbClr val="5EA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00606" y="6971538"/>
            <a:ext cx="1374140" cy="1374140"/>
          </a:xfrm>
          <a:custGeom>
            <a:avLst/>
            <a:gdLst/>
            <a:ahLst/>
            <a:cxnLst/>
            <a:rect l="l" t="t" r="r" b="b"/>
            <a:pathLst>
              <a:path w="1374139" h="1374140">
                <a:moveTo>
                  <a:pt x="264541" y="0"/>
                </a:moveTo>
                <a:lnTo>
                  <a:pt x="0" y="1109344"/>
                </a:lnTo>
                <a:lnTo>
                  <a:pt x="1109345" y="1373885"/>
                </a:lnTo>
                <a:lnTo>
                  <a:pt x="1373886" y="264540"/>
                </a:lnTo>
                <a:lnTo>
                  <a:pt x="264541" y="0"/>
                </a:lnTo>
                <a:close/>
              </a:path>
            </a:pathLst>
          </a:custGeom>
          <a:solidFill>
            <a:srgbClr val="005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2747" y="8767571"/>
            <a:ext cx="1472183" cy="737616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31691" y="8953500"/>
            <a:ext cx="1345692" cy="3657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1121" y="715518"/>
            <a:ext cx="4940300" cy="1767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3068" y="160019"/>
            <a:ext cx="6532245" cy="9583420"/>
          </a:xfrm>
          <a:custGeom>
            <a:avLst/>
            <a:gdLst/>
            <a:ahLst/>
            <a:cxnLst/>
            <a:rect l="l" t="t" r="r" b="b"/>
            <a:pathLst>
              <a:path w="6532244" h="9583420">
                <a:moveTo>
                  <a:pt x="6531864" y="0"/>
                </a:moveTo>
                <a:lnTo>
                  <a:pt x="0" y="0"/>
                </a:lnTo>
                <a:lnTo>
                  <a:pt x="0" y="41910"/>
                </a:lnTo>
                <a:lnTo>
                  <a:pt x="0" y="9540240"/>
                </a:lnTo>
                <a:lnTo>
                  <a:pt x="0" y="9583420"/>
                </a:lnTo>
                <a:lnTo>
                  <a:pt x="6531864" y="9583420"/>
                </a:lnTo>
                <a:lnTo>
                  <a:pt x="6531864" y="9540850"/>
                </a:lnTo>
                <a:lnTo>
                  <a:pt x="6531864" y="9540240"/>
                </a:lnTo>
                <a:lnTo>
                  <a:pt x="6531864" y="42037"/>
                </a:lnTo>
                <a:lnTo>
                  <a:pt x="6489827" y="42037"/>
                </a:lnTo>
                <a:lnTo>
                  <a:pt x="6489827" y="9540240"/>
                </a:lnTo>
                <a:lnTo>
                  <a:pt x="42062" y="9540240"/>
                </a:lnTo>
                <a:lnTo>
                  <a:pt x="42062" y="41910"/>
                </a:lnTo>
                <a:lnTo>
                  <a:pt x="6531864" y="41910"/>
                </a:lnTo>
                <a:lnTo>
                  <a:pt x="653186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2516" y="394842"/>
            <a:ext cx="5611723" cy="458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51605" y="4555642"/>
            <a:ext cx="2879090" cy="3311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10578" y="9531121"/>
            <a:ext cx="21717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66.png"/><Relationship Id="rId18" Type="http://schemas.openxmlformats.org/officeDocument/2006/relationships/image" Target="../media/image68.png"/><Relationship Id="rId26" Type="http://schemas.openxmlformats.org/officeDocument/2006/relationships/image" Target="../media/image17.png"/><Relationship Id="rId3" Type="http://schemas.openxmlformats.org/officeDocument/2006/relationships/image" Target="../media/image62.png"/><Relationship Id="rId21" Type="http://schemas.openxmlformats.org/officeDocument/2006/relationships/image" Target="../media/image71.png"/><Relationship Id="rId7" Type="http://schemas.openxmlformats.org/officeDocument/2006/relationships/image" Target="../media/image65.png"/><Relationship Id="rId12" Type="http://schemas.openxmlformats.org/officeDocument/2006/relationships/image" Target="../media/image32.png"/><Relationship Id="rId17" Type="http://schemas.openxmlformats.org/officeDocument/2006/relationships/image" Target="../media/image67.png"/><Relationship Id="rId25" Type="http://schemas.openxmlformats.org/officeDocument/2006/relationships/image" Target="../media/image16.png"/><Relationship Id="rId2" Type="http://schemas.openxmlformats.org/officeDocument/2006/relationships/image" Target="../media/image61.png"/><Relationship Id="rId16" Type="http://schemas.openxmlformats.org/officeDocument/2006/relationships/image" Target="../media/image38.png"/><Relationship Id="rId20" Type="http://schemas.openxmlformats.org/officeDocument/2006/relationships/image" Target="../media/image70.png"/><Relationship Id="rId29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1.png"/><Relationship Id="rId24" Type="http://schemas.openxmlformats.org/officeDocument/2006/relationships/image" Target="../media/image74.png"/><Relationship Id="rId5" Type="http://schemas.openxmlformats.org/officeDocument/2006/relationships/image" Target="../media/image64.png"/><Relationship Id="rId15" Type="http://schemas.openxmlformats.org/officeDocument/2006/relationships/image" Target="../media/image47.png"/><Relationship Id="rId23" Type="http://schemas.openxmlformats.org/officeDocument/2006/relationships/image" Target="../media/image73.png"/><Relationship Id="rId28" Type="http://schemas.openxmlformats.org/officeDocument/2006/relationships/image" Target="../media/image20.png"/><Relationship Id="rId10" Type="http://schemas.openxmlformats.org/officeDocument/2006/relationships/image" Target="../media/image30.png"/><Relationship Id="rId19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29.png"/><Relationship Id="rId14" Type="http://schemas.openxmlformats.org/officeDocument/2006/relationships/image" Target="../media/image46.png"/><Relationship Id="rId22" Type="http://schemas.openxmlformats.org/officeDocument/2006/relationships/image" Target="../media/image72.png"/><Relationship Id="rId27" Type="http://schemas.openxmlformats.org/officeDocument/2006/relationships/image" Target="../media/image7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g"/><Relationship Id="rId2" Type="http://schemas.openxmlformats.org/officeDocument/2006/relationships/hyperlink" Target="https://denkwerkstatt-konsum.umweltbundesamt.de/gel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86.png"/><Relationship Id="rId3" Type="http://schemas.openxmlformats.org/officeDocument/2006/relationships/image" Target="../media/image79.png"/><Relationship Id="rId7" Type="http://schemas.openxmlformats.org/officeDocument/2006/relationships/image" Target="../media/image82.png"/><Relationship Id="rId12" Type="http://schemas.openxmlformats.org/officeDocument/2006/relationships/image" Target="../media/image17.png"/><Relationship Id="rId2" Type="http://schemas.openxmlformats.org/officeDocument/2006/relationships/image" Target="../media/image78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81.png"/><Relationship Id="rId15" Type="http://schemas.openxmlformats.org/officeDocument/2006/relationships/image" Target="../media/image20.png"/><Relationship Id="rId10" Type="http://schemas.openxmlformats.org/officeDocument/2006/relationships/image" Target="../media/image85.png"/><Relationship Id="rId4" Type="http://schemas.openxmlformats.org/officeDocument/2006/relationships/image" Target="../media/image80.png"/><Relationship Id="rId9" Type="http://schemas.openxmlformats.org/officeDocument/2006/relationships/image" Target="../media/image84.png"/><Relationship Id="rId1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88.png"/><Relationship Id="rId4" Type="http://schemas.openxmlformats.org/officeDocument/2006/relationships/image" Target="../media/image87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C8103wu5n8" TargetMode="External"/><Relationship Id="rId2" Type="http://schemas.openxmlformats.org/officeDocument/2006/relationships/hyperlink" Target="https://denkwerkstatt-konsum.umweltbundesamt.de/wirku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59Bg7CmW5RE" TargetMode="External"/><Relationship Id="rId5" Type="http://schemas.openxmlformats.org/officeDocument/2006/relationships/hyperlink" Target="https://nachhaltigerkonsum.info/Minigame/" TargetMode="External"/><Relationship Id="rId4" Type="http://schemas.openxmlformats.org/officeDocument/2006/relationships/hyperlink" Target="https://nachhaltigerkonsum.info/service/bigpoint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nkwerkstatt-konsum.umweltbundesamt.de/bildungsmaterialien#panel-schuelerinn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1.png"/><Relationship Id="rId2" Type="http://schemas.openxmlformats.org/officeDocument/2006/relationships/image" Target="../media/image7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21" Type="http://schemas.openxmlformats.org/officeDocument/2006/relationships/image" Target="../media/image21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39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45.png"/><Relationship Id="rId18" Type="http://schemas.openxmlformats.org/officeDocument/2006/relationships/image" Target="../media/image49.png"/><Relationship Id="rId26" Type="http://schemas.openxmlformats.org/officeDocument/2006/relationships/image" Target="../media/image55.png"/><Relationship Id="rId3" Type="http://schemas.openxmlformats.org/officeDocument/2006/relationships/image" Target="../media/image41.png"/><Relationship Id="rId21" Type="http://schemas.openxmlformats.org/officeDocument/2006/relationships/image" Target="../media/image52.png"/><Relationship Id="rId7" Type="http://schemas.openxmlformats.org/officeDocument/2006/relationships/image" Target="../media/image44.png"/><Relationship Id="rId12" Type="http://schemas.openxmlformats.org/officeDocument/2006/relationships/image" Target="../media/image32.png"/><Relationship Id="rId17" Type="http://schemas.openxmlformats.org/officeDocument/2006/relationships/image" Target="../media/image48.png"/><Relationship Id="rId25" Type="http://schemas.openxmlformats.org/officeDocument/2006/relationships/image" Target="../media/image17.png"/><Relationship Id="rId2" Type="http://schemas.openxmlformats.org/officeDocument/2006/relationships/image" Target="../media/image40.png"/><Relationship Id="rId16" Type="http://schemas.openxmlformats.org/officeDocument/2006/relationships/image" Target="../media/image38.png"/><Relationship Id="rId20" Type="http://schemas.openxmlformats.org/officeDocument/2006/relationships/image" Target="../media/image51.png"/><Relationship Id="rId29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1.png"/><Relationship Id="rId24" Type="http://schemas.openxmlformats.org/officeDocument/2006/relationships/image" Target="../media/image16.png"/><Relationship Id="rId32" Type="http://schemas.openxmlformats.org/officeDocument/2006/relationships/image" Target="../media/image60.png"/><Relationship Id="rId5" Type="http://schemas.openxmlformats.org/officeDocument/2006/relationships/image" Target="../media/image43.png"/><Relationship Id="rId15" Type="http://schemas.openxmlformats.org/officeDocument/2006/relationships/image" Target="../media/image47.png"/><Relationship Id="rId23" Type="http://schemas.openxmlformats.org/officeDocument/2006/relationships/image" Target="../media/image54.png"/><Relationship Id="rId28" Type="http://schemas.openxmlformats.org/officeDocument/2006/relationships/image" Target="../media/image56.png"/><Relationship Id="rId10" Type="http://schemas.openxmlformats.org/officeDocument/2006/relationships/image" Target="../media/image30.png"/><Relationship Id="rId19" Type="http://schemas.openxmlformats.org/officeDocument/2006/relationships/image" Target="../media/image50.png"/><Relationship Id="rId31" Type="http://schemas.openxmlformats.org/officeDocument/2006/relationships/image" Target="../media/image59.png"/><Relationship Id="rId4" Type="http://schemas.openxmlformats.org/officeDocument/2006/relationships/image" Target="../media/image42.png"/><Relationship Id="rId9" Type="http://schemas.openxmlformats.org/officeDocument/2006/relationships/image" Target="../media/image29.png"/><Relationship Id="rId14" Type="http://schemas.openxmlformats.org/officeDocument/2006/relationships/image" Target="../media/image46.png"/><Relationship Id="rId22" Type="http://schemas.openxmlformats.org/officeDocument/2006/relationships/image" Target="../media/image53.png"/><Relationship Id="rId27" Type="http://schemas.openxmlformats.org/officeDocument/2006/relationships/image" Target="../media/image20.png"/><Relationship Id="rId30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0400"/>
              </a:lnSpc>
              <a:spcBef>
                <a:spcPts val="80"/>
              </a:spcBef>
            </a:pPr>
            <a:r>
              <a:rPr sz="4200" dirty="0"/>
              <a:t>Comparing</a:t>
            </a:r>
            <a:r>
              <a:rPr sz="4200" spc="-175" dirty="0"/>
              <a:t> </a:t>
            </a:r>
            <a:r>
              <a:rPr sz="4200" dirty="0"/>
              <a:t>Lifestyles</a:t>
            </a:r>
            <a:r>
              <a:rPr sz="4200" spc="-150" dirty="0"/>
              <a:t> </a:t>
            </a:r>
            <a:r>
              <a:rPr sz="4200" spc="-50" dirty="0"/>
              <a:t>- </a:t>
            </a:r>
            <a:r>
              <a:rPr sz="3600" b="0" dirty="0">
                <a:latin typeface="Calibri"/>
                <a:cs typeface="Calibri"/>
              </a:rPr>
              <a:t>How</a:t>
            </a:r>
            <a:r>
              <a:rPr sz="3600" b="0" spc="-75" dirty="0">
                <a:latin typeface="Calibri"/>
                <a:cs typeface="Calibri"/>
              </a:rPr>
              <a:t> </a:t>
            </a:r>
            <a:r>
              <a:rPr sz="3600" b="0" dirty="0">
                <a:latin typeface="Calibri"/>
                <a:cs typeface="Calibri"/>
              </a:rPr>
              <a:t>our</a:t>
            </a:r>
            <a:r>
              <a:rPr sz="3600" b="0" spc="-65" dirty="0">
                <a:latin typeface="Calibri"/>
                <a:cs typeface="Calibri"/>
              </a:rPr>
              <a:t> </a:t>
            </a:r>
            <a:r>
              <a:rPr sz="3600" b="0" dirty="0">
                <a:latin typeface="Calibri"/>
                <a:cs typeface="Calibri"/>
              </a:rPr>
              <a:t>footprints</a:t>
            </a:r>
            <a:r>
              <a:rPr sz="3600" b="0" spc="-65" dirty="0">
                <a:latin typeface="Calibri"/>
                <a:cs typeface="Calibri"/>
              </a:rPr>
              <a:t> </a:t>
            </a:r>
            <a:r>
              <a:rPr sz="3600" b="0" spc="-10" dirty="0">
                <a:latin typeface="Calibri"/>
                <a:cs typeface="Calibri"/>
              </a:rPr>
              <a:t>impact </a:t>
            </a:r>
            <a:r>
              <a:rPr sz="3600" b="0" dirty="0">
                <a:latin typeface="Calibri"/>
                <a:cs typeface="Calibri"/>
              </a:rPr>
              <a:t>the</a:t>
            </a:r>
            <a:r>
              <a:rPr sz="3600" b="0" spc="-20" dirty="0">
                <a:latin typeface="Calibri"/>
                <a:cs typeface="Calibri"/>
              </a:rPr>
              <a:t> </a:t>
            </a:r>
            <a:r>
              <a:rPr sz="3600" b="0" spc="-10" dirty="0">
                <a:latin typeface="Calibri"/>
                <a:cs typeface="Calibri"/>
              </a:rPr>
              <a:t>climate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06344" y="3355975"/>
            <a:ext cx="25920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0" spc="-30" dirty="0">
                <a:solidFill>
                  <a:srgbClr val="4A4A4D"/>
                </a:solidFill>
                <a:latin typeface="Calibri Light"/>
                <a:cs typeface="Calibri Light"/>
              </a:rPr>
              <a:t>Teaching</a:t>
            </a:r>
            <a:r>
              <a:rPr sz="2400" b="0" spc="-6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4A4A4D"/>
                </a:solidFill>
                <a:latin typeface="Calibri Light"/>
                <a:cs typeface="Calibri Light"/>
              </a:rPr>
              <a:t>material</a:t>
            </a:r>
            <a:r>
              <a:rPr sz="2400" b="0" spc="-9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spc="-25" dirty="0">
                <a:solidFill>
                  <a:srgbClr val="4A4A4D"/>
                </a:solidFill>
                <a:latin typeface="Calibri Light"/>
                <a:cs typeface="Calibri Light"/>
              </a:rPr>
              <a:t>for </a:t>
            </a:r>
            <a:r>
              <a:rPr sz="2400" b="0" dirty="0">
                <a:solidFill>
                  <a:srgbClr val="4A4A4D"/>
                </a:solidFill>
                <a:latin typeface="Calibri Light"/>
                <a:cs typeface="Calibri Light"/>
              </a:rPr>
              <a:t>classes</a:t>
            </a:r>
            <a:r>
              <a:rPr sz="24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4A4A4D"/>
                </a:solidFill>
                <a:latin typeface="Calibri Light"/>
                <a:cs typeface="Calibri Light"/>
              </a:rPr>
              <a:t>10</a:t>
            </a:r>
            <a:r>
              <a:rPr sz="2400" b="0" spc="-1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4A4A4D"/>
                </a:solidFill>
                <a:latin typeface="Calibri Light"/>
                <a:cs typeface="Calibri Light"/>
              </a:rPr>
              <a:t>-</a:t>
            </a:r>
            <a:r>
              <a:rPr sz="24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spc="-35" dirty="0">
                <a:solidFill>
                  <a:srgbClr val="4A4A4D"/>
                </a:solidFill>
                <a:latin typeface="Calibri Light"/>
                <a:cs typeface="Calibri Light"/>
              </a:rPr>
              <a:t>12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412235"/>
            <a:ext cx="1828799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163068" y="160019"/>
              <a:ext cx="6532245" cy="9583420"/>
            </a:xfrm>
            <a:custGeom>
              <a:avLst/>
              <a:gdLst/>
              <a:ahLst/>
              <a:cxnLst/>
              <a:rect l="l" t="t" r="r" b="b"/>
              <a:pathLst>
                <a:path w="6532244" h="9583420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227845"/>
                  </a:lnTo>
                  <a:lnTo>
                    <a:pt x="6531864" y="9227845"/>
                  </a:lnTo>
                  <a:lnTo>
                    <a:pt x="6531864" y="42037"/>
                  </a:lnTo>
                  <a:close/>
                </a:path>
                <a:path w="6532244" h="9583420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540240"/>
                  </a:lnTo>
                  <a:lnTo>
                    <a:pt x="0" y="9583420"/>
                  </a:lnTo>
                  <a:lnTo>
                    <a:pt x="6531864" y="9583420"/>
                  </a:lnTo>
                  <a:lnTo>
                    <a:pt x="6531864" y="9540240"/>
                  </a:lnTo>
                  <a:lnTo>
                    <a:pt x="42062" y="9540240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163067"/>
              <a:ext cx="6532245" cy="9580245"/>
            </a:xfrm>
            <a:custGeom>
              <a:avLst/>
              <a:gdLst/>
              <a:ahLst/>
              <a:cxnLst/>
              <a:rect l="l" t="t" r="r" b="b"/>
              <a:pathLst>
                <a:path w="6532244" h="9580245">
                  <a:moveTo>
                    <a:pt x="710158" y="889"/>
                  </a:moveTo>
                  <a:lnTo>
                    <a:pt x="709358" y="0"/>
                  </a:lnTo>
                  <a:lnTo>
                    <a:pt x="0" y="2159"/>
                  </a:lnTo>
                  <a:lnTo>
                    <a:pt x="0" y="742188"/>
                  </a:lnTo>
                  <a:lnTo>
                    <a:pt x="46672" y="740613"/>
                  </a:lnTo>
                  <a:lnTo>
                    <a:pt x="92544" y="735952"/>
                  </a:lnTo>
                  <a:lnTo>
                    <a:pt x="137528" y="728294"/>
                  </a:lnTo>
                  <a:lnTo>
                    <a:pt x="181508" y="717740"/>
                  </a:lnTo>
                  <a:lnTo>
                    <a:pt x="224409" y="704392"/>
                  </a:lnTo>
                  <a:lnTo>
                    <a:pt x="266128" y="688352"/>
                  </a:lnTo>
                  <a:lnTo>
                    <a:pt x="306578" y="669709"/>
                  </a:lnTo>
                  <a:lnTo>
                    <a:pt x="345668" y="648550"/>
                  </a:lnTo>
                  <a:lnTo>
                    <a:pt x="383286" y="625005"/>
                  </a:lnTo>
                  <a:lnTo>
                    <a:pt x="419354" y="599135"/>
                  </a:lnTo>
                  <a:lnTo>
                    <a:pt x="453771" y="571068"/>
                  </a:lnTo>
                  <a:lnTo>
                    <a:pt x="486448" y="540893"/>
                  </a:lnTo>
                  <a:lnTo>
                    <a:pt x="517296" y="508698"/>
                  </a:lnTo>
                  <a:lnTo>
                    <a:pt x="546201" y="474586"/>
                  </a:lnTo>
                  <a:lnTo>
                    <a:pt x="573100" y="438658"/>
                  </a:lnTo>
                  <a:lnTo>
                    <a:pt x="597877" y="401015"/>
                  </a:lnTo>
                  <a:lnTo>
                    <a:pt x="620433" y="361734"/>
                  </a:lnTo>
                  <a:lnTo>
                    <a:pt x="640702" y="320941"/>
                  </a:lnTo>
                  <a:lnTo>
                    <a:pt x="658558" y="278726"/>
                  </a:lnTo>
                  <a:lnTo>
                    <a:pt x="673938" y="235165"/>
                  </a:lnTo>
                  <a:lnTo>
                    <a:pt x="686727" y="190385"/>
                  </a:lnTo>
                  <a:lnTo>
                    <a:pt x="696836" y="144475"/>
                  </a:lnTo>
                  <a:lnTo>
                    <a:pt x="704164" y="97523"/>
                  </a:lnTo>
                  <a:lnTo>
                    <a:pt x="708647" y="49631"/>
                  </a:lnTo>
                  <a:lnTo>
                    <a:pt x="710158" y="889"/>
                  </a:lnTo>
                  <a:close/>
                </a:path>
                <a:path w="6532244" h="9580245">
                  <a:moveTo>
                    <a:pt x="6531864" y="9224797"/>
                  </a:moveTo>
                  <a:lnTo>
                    <a:pt x="4663440" y="9224797"/>
                  </a:lnTo>
                  <a:lnTo>
                    <a:pt x="4663440" y="9579864"/>
                  </a:lnTo>
                  <a:lnTo>
                    <a:pt x="6531864" y="9579864"/>
                  </a:lnTo>
                  <a:lnTo>
                    <a:pt x="6531864" y="9224797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56147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938783" y="0"/>
                  </a:moveTo>
                  <a:lnTo>
                    <a:pt x="0" y="972261"/>
                  </a:lnTo>
                  <a:lnTo>
                    <a:pt x="938783" y="972261"/>
                  </a:lnTo>
                  <a:lnTo>
                    <a:pt x="938783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685">
              <a:lnSpc>
                <a:spcPct val="100000"/>
              </a:lnSpc>
              <a:spcBef>
                <a:spcPts val="95"/>
              </a:spcBef>
            </a:pPr>
            <a:r>
              <a:rPr dirty="0"/>
              <a:t>L2</a:t>
            </a:r>
            <a:r>
              <a:rPr spc="-45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dirty="0"/>
              <a:t>Comparing</a:t>
            </a:r>
            <a:r>
              <a:rPr spc="-5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spc="-10" dirty="0"/>
              <a:t>footprints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21335" y="1408556"/>
            <a:ext cx="5974715" cy="270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Task: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2. What</a:t>
            </a:r>
            <a:r>
              <a:rPr sz="12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causes</a:t>
            </a:r>
            <a:r>
              <a:rPr sz="12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A4A4D"/>
                </a:solidFill>
                <a:latin typeface="Calibri"/>
                <a:cs typeface="Calibri"/>
              </a:rPr>
              <a:t>differences</a:t>
            </a:r>
            <a:r>
              <a:rPr sz="12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200" i="1" spc="-10" dirty="0">
                <a:solidFill>
                  <a:srgbClr val="4A4A4D"/>
                </a:solidFill>
                <a:latin typeface="Calibri"/>
                <a:cs typeface="Calibri"/>
              </a:rPr>
              <a:t> emissions?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Classification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Klaus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Tabori‘s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emissions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19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Tabori‘s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never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imagined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because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mobility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choices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exemplary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cycles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takes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tram,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50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relatively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energy-efficient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flat. So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what‘s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behind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carbon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footprint?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Calibri"/>
              <a:cs typeface="Calibri"/>
            </a:endParaRPr>
          </a:p>
          <a:p>
            <a:pPr marL="193675" marR="202565" indent="-181610">
              <a:lnSpc>
                <a:spcPts val="1190"/>
              </a:lnSpc>
              <a:buFont typeface="Arial"/>
              <a:buChar char="•"/>
              <a:tabLst>
                <a:tab pos="193675" algn="l"/>
              </a:tabLst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Transport/Travel: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Flying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strong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carbon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average,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person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in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emits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0,5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year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through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flights.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flight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leaves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3.2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tonnes.</a:t>
            </a:r>
            <a:endParaRPr sz="1100">
              <a:latin typeface="Calibri"/>
              <a:cs typeface="Calibri"/>
            </a:endParaRPr>
          </a:p>
          <a:p>
            <a:pPr marL="190500" marR="360045" indent="-178435" algn="just">
              <a:lnSpc>
                <a:spcPts val="1190"/>
              </a:lnSpc>
              <a:spcBef>
                <a:spcPts val="185"/>
              </a:spcBef>
              <a:buFont typeface="Arial"/>
              <a:buChar char="•"/>
              <a:tabLst>
                <a:tab pos="1936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Food: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ow-meat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diet,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nutrition-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linked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well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average.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is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despite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slightly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requirement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women.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In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sports,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which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healthy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intake.</a:t>
            </a:r>
            <a:endParaRPr sz="1100">
              <a:latin typeface="Calibri"/>
              <a:cs typeface="Calibri"/>
            </a:endParaRPr>
          </a:p>
          <a:p>
            <a:pPr marL="191135" indent="-178435" algn="just">
              <a:lnSpc>
                <a:spcPts val="1255"/>
              </a:lnSpc>
              <a:spcBef>
                <a:spcPts val="50"/>
              </a:spcBef>
              <a:buFont typeface="Arial"/>
              <a:buChar char="•"/>
              <a:tabLst>
                <a:tab pos="19113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behaviour: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high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 month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leads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significantly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endParaRPr sz="1100">
              <a:latin typeface="Calibri"/>
              <a:cs typeface="Calibri"/>
            </a:endParaRPr>
          </a:p>
          <a:p>
            <a:pPr marL="193675" algn="just">
              <a:lnSpc>
                <a:spcPts val="125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average.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135" y="4963889"/>
            <a:ext cx="6106795" cy="291084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75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Classification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Maria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Schmitt‘s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emissions</a:t>
            </a:r>
            <a:endParaRPr sz="1200">
              <a:latin typeface="Calibri"/>
              <a:cs typeface="Calibri"/>
            </a:endParaRPr>
          </a:p>
          <a:p>
            <a:pPr marL="88900" marR="143510">
              <a:lnSpc>
                <a:spcPts val="1190"/>
              </a:lnSpc>
              <a:spcBef>
                <a:spcPts val="22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Schmitt‘s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average.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despite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that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home,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regularly.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other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reasons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endParaRPr sz="1100">
              <a:latin typeface="Calibri"/>
              <a:cs typeface="Calibri"/>
            </a:endParaRPr>
          </a:p>
          <a:p>
            <a:pPr marL="88900">
              <a:lnSpc>
                <a:spcPts val="117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„good“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balance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sheet:</a:t>
            </a:r>
            <a:endParaRPr sz="1100">
              <a:latin typeface="Calibri"/>
              <a:cs typeface="Calibri"/>
            </a:endParaRPr>
          </a:p>
          <a:p>
            <a:pPr marL="269875" marR="93980" indent="-181610">
              <a:lnSpc>
                <a:spcPct val="90000"/>
              </a:lnSpc>
              <a:spcBef>
                <a:spcPts val="195"/>
              </a:spcBef>
              <a:buFont typeface="Arial"/>
              <a:buChar char="•"/>
              <a:tabLst>
                <a:tab pos="2698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Housing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(heating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electricity):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compactly,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150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square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metres,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which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well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national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43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square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metres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capita.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she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better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 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intensive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system.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very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good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family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four,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number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if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appliances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household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limited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income.</a:t>
            </a:r>
            <a:endParaRPr sz="1100">
              <a:latin typeface="Calibri"/>
              <a:cs typeface="Calibri"/>
            </a:endParaRPr>
          </a:p>
          <a:p>
            <a:pPr marL="269875" marR="159385" indent="-181610">
              <a:lnSpc>
                <a:spcPts val="1190"/>
              </a:lnSpc>
              <a:spcBef>
                <a:spcPts val="219"/>
              </a:spcBef>
              <a:buFont typeface="Arial"/>
              <a:buChar char="•"/>
              <a:tabLst>
                <a:tab pos="2698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&amp;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Travel: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Despite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travels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significantly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car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frequently,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relatively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short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journeys.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usually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occupied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several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and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there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long-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distance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involving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kilometres.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particular,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fly.</a:t>
            </a:r>
            <a:endParaRPr sz="1100">
              <a:latin typeface="Calibri"/>
              <a:cs typeface="Calibri"/>
            </a:endParaRPr>
          </a:p>
          <a:p>
            <a:pPr marL="266700" marR="180975" indent="-178435" algn="just">
              <a:lnSpc>
                <a:spcPts val="1190"/>
              </a:lnSpc>
              <a:spcBef>
                <a:spcPts val="195"/>
              </a:spcBef>
              <a:buFont typeface="Arial"/>
              <a:buChar char="•"/>
              <a:tabLst>
                <a:tab pos="2698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Food: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just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here.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because,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women,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slightly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energy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requirement.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Otherwise,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„average“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mixed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diet,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i.e.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almost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day,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like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vast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majority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Germans.</a:t>
            </a:r>
            <a:endParaRPr sz="1100">
              <a:latin typeface="Calibri"/>
              <a:cs typeface="Calibri"/>
            </a:endParaRPr>
          </a:p>
          <a:p>
            <a:pPr marL="269875" marR="414655" indent="-181610">
              <a:lnSpc>
                <a:spcPts val="1190"/>
              </a:lnSpc>
              <a:spcBef>
                <a:spcPts val="185"/>
              </a:spcBef>
              <a:buFont typeface="Arial"/>
              <a:buChar char="•"/>
              <a:tabLst>
                <a:tab pos="2698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Behaviour: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means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sparingly.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leaves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her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150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euros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month,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placing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well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Borrowing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repairing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appliances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clothing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footprint.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34340" y="3498222"/>
            <a:ext cx="6210300" cy="5231765"/>
            <a:chOff x="434340" y="3498222"/>
            <a:chExt cx="6210300" cy="5231765"/>
          </a:xfrm>
        </p:grpSpPr>
        <p:sp>
          <p:nvSpPr>
            <p:cNvPr id="10" name="object 10"/>
            <p:cNvSpPr/>
            <p:nvPr/>
          </p:nvSpPr>
          <p:spPr>
            <a:xfrm>
              <a:off x="434340" y="4760975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32661" y="7470719"/>
              <a:ext cx="105410" cy="330835"/>
            </a:xfrm>
            <a:custGeom>
              <a:avLst/>
              <a:gdLst/>
              <a:ahLst/>
              <a:cxnLst/>
              <a:rect l="l" t="t" r="r" b="b"/>
              <a:pathLst>
                <a:path w="105410" h="330834">
                  <a:moveTo>
                    <a:pt x="1143" y="0"/>
                  </a:moveTo>
                  <a:lnTo>
                    <a:pt x="8965" y="30631"/>
                  </a:lnTo>
                  <a:lnTo>
                    <a:pt x="11645" y="35502"/>
                  </a:lnTo>
                  <a:lnTo>
                    <a:pt x="13827" y="40710"/>
                  </a:lnTo>
                  <a:lnTo>
                    <a:pt x="19681" y="182981"/>
                  </a:lnTo>
                  <a:lnTo>
                    <a:pt x="20074" y="189077"/>
                  </a:lnTo>
                  <a:lnTo>
                    <a:pt x="30545" y="231333"/>
                  </a:lnTo>
                  <a:lnTo>
                    <a:pt x="48723" y="275768"/>
                  </a:lnTo>
                  <a:lnTo>
                    <a:pt x="66286" y="314347"/>
                  </a:lnTo>
                  <a:lnTo>
                    <a:pt x="74157" y="330818"/>
                  </a:lnTo>
                  <a:lnTo>
                    <a:pt x="105380" y="291102"/>
                  </a:lnTo>
                  <a:lnTo>
                    <a:pt x="99965" y="280239"/>
                  </a:lnTo>
                  <a:lnTo>
                    <a:pt x="87675" y="254539"/>
                  </a:lnTo>
                  <a:lnTo>
                    <a:pt x="66192" y="199955"/>
                  </a:lnTo>
                  <a:lnTo>
                    <a:pt x="53203" y="117445"/>
                  </a:lnTo>
                  <a:lnTo>
                    <a:pt x="47078" y="70906"/>
                  </a:lnTo>
                  <a:lnTo>
                    <a:pt x="45116" y="47127"/>
                  </a:lnTo>
                  <a:lnTo>
                    <a:pt x="48794" y="38000"/>
                  </a:lnTo>
                  <a:lnTo>
                    <a:pt x="55087" y="25057"/>
                  </a:lnTo>
                  <a:lnTo>
                    <a:pt x="58864" y="15629"/>
                  </a:lnTo>
                  <a:lnTo>
                    <a:pt x="44616" y="15629"/>
                  </a:lnTo>
                  <a:lnTo>
                    <a:pt x="31291" y="7321"/>
                  </a:lnTo>
                  <a:lnTo>
                    <a:pt x="1143" y="0"/>
                  </a:lnTo>
                  <a:close/>
                </a:path>
                <a:path w="105410" h="330834">
                  <a:moveTo>
                    <a:pt x="56999" y="2900"/>
                  </a:moveTo>
                  <a:lnTo>
                    <a:pt x="53390" y="6473"/>
                  </a:lnTo>
                  <a:lnTo>
                    <a:pt x="49306" y="11688"/>
                  </a:lnTo>
                  <a:lnTo>
                    <a:pt x="44616" y="15629"/>
                  </a:lnTo>
                  <a:lnTo>
                    <a:pt x="58864" y="15629"/>
                  </a:lnTo>
                  <a:lnTo>
                    <a:pt x="60181" y="12339"/>
                  </a:lnTo>
                  <a:lnTo>
                    <a:pt x="60263" y="3884"/>
                  </a:lnTo>
                  <a:lnTo>
                    <a:pt x="56999" y="290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88803" y="7711735"/>
              <a:ext cx="50023" cy="7889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7349" y="7682004"/>
              <a:ext cx="71069" cy="10874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05177" y="8609246"/>
              <a:ext cx="75928" cy="8373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202211" y="8056181"/>
              <a:ext cx="251460" cy="621030"/>
            </a:xfrm>
            <a:custGeom>
              <a:avLst/>
              <a:gdLst/>
              <a:ahLst/>
              <a:cxnLst/>
              <a:rect l="l" t="t" r="r" b="b"/>
              <a:pathLst>
                <a:path w="251460" h="621029">
                  <a:moveTo>
                    <a:pt x="67371" y="0"/>
                  </a:moveTo>
                  <a:lnTo>
                    <a:pt x="0" y="35173"/>
                  </a:lnTo>
                  <a:lnTo>
                    <a:pt x="20969" y="120481"/>
                  </a:lnTo>
                  <a:lnTo>
                    <a:pt x="40932" y="200520"/>
                  </a:lnTo>
                  <a:lnTo>
                    <a:pt x="63648" y="288578"/>
                  </a:lnTo>
                  <a:lnTo>
                    <a:pt x="80481" y="347559"/>
                  </a:lnTo>
                  <a:lnTo>
                    <a:pt x="105125" y="386954"/>
                  </a:lnTo>
                  <a:lnTo>
                    <a:pt x="151853" y="458974"/>
                  </a:lnTo>
                  <a:lnTo>
                    <a:pt x="217466" y="559122"/>
                  </a:lnTo>
                  <a:lnTo>
                    <a:pt x="223153" y="579908"/>
                  </a:lnTo>
                  <a:lnTo>
                    <a:pt x="224575" y="599945"/>
                  </a:lnTo>
                  <a:lnTo>
                    <a:pt x="223864" y="615041"/>
                  </a:lnTo>
                  <a:lnTo>
                    <a:pt x="223153" y="621004"/>
                  </a:lnTo>
                  <a:lnTo>
                    <a:pt x="248671" y="597413"/>
                  </a:lnTo>
                  <a:lnTo>
                    <a:pt x="250934" y="553818"/>
                  </a:lnTo>
                  <a:lnTo>
                    <a:pt x="245247" y="548546"/>
                  </a:lnTo>
                  <a:lnTo>
                    <a:pt x="241138" y="541771"/>
                  </a:lnTo>
                  <a:lnTo>
                    <a:pt x="229719" y="501844"/>
                  </a:lnTo>
                  <a:lnTo>
                    <a:pt x="214534" y="456233"/>
                  </a:lnTo>
                  <a:lnTo>
                    <a:pt x="194135" y="405273"/>
                  </a:lnTo>
                  <a:lnTo>
                    <a:pt x="169124" y="356831"/>
                  </a:lnTo>
                  <a:lnTo>
                    <a:pt x="140108" y="318775"/>
                  </a:lnTo>
                  <a:lnTo>
                    <a:pt x="137417" y="284498"/>
                  </a:lnTo>
                  <a:lnTo>
                    <a:pt x="136847" y="218353"/>
                  </a:lnTo>
                  <a:lnTo>
                    <a:pt x="136121" y="147999"/>
                  </a:lnTo>
                  <a:lnTo>
                    <a:pt x="132961" y="101098"/>
                  </a:lnTo>
                  <a:lnTo>
                    <a:pt x="111521" y="53690"/>
                  </a:lnTo>
                  <a:lnTo>
                    <a:pt x="88505" y="26828"/>
                  </a:lnTo>
                  <a:lnTo>
                    <a:pt x="77360" y="14015"/>
                  </a:lnTo>
                  <a:lnTo>
                    <a:pt x="69704" y="4161"/>
                  </a:lnTo>
                  <a:lnTo>
                    <a:pt x="67371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38732" y="8174702"/>
              <a:ext cx="198737" cy="51244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42400" y="8256817"/>
              <a:ext cx="214387" cy="42316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0525" y="7249127"/>
              <a:ext cx="606389" cy="144519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95950" y="8041657"/>
              <a:ext cx="167936" cy="32992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74597" y="8407435"/>
              <a:ext cx="75035" cy="19723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092329" y="8396677"/>
              <a:ext cx="85754" cy="24744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149499" y="8203027"/>
              <a:ext cx="78608" cy="20082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356732" y="7873110"/>
              <a:ext cx="71462" cy="53791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6230076" y="7750346"/>
              <a:ext cx="27940" cy="22860"/>
            </a:xfrm>
            <a:custGeom>
              <a:avLst/>
              <a:gdLst/>
              <a:ahLst/>
              <a:cxnLst/>
              <a:rect l="l" t="t" r="r" b="b"/>
              <a:pathLst>
                <a:path w="27939" h="22859">
                  <a:moveTo>
                    <a:pt x="9144" y="0"/>
                  </a:moveTo>
                  <a:lnTo>
                    <a:pt x="0" y="4303"/>
                  </a:lnTo>
                  <a:lnTo>
                    <a:pt x="675" y="5767"/>
                  </a:lnTo>
                  <a:lnTo>
                    <a:pt x="8108" y="2271"/>
                  </a:lnTo>
                  <a:lnTo>
                    <a:pt x="12571" y="3048"/>
                  </a:lnTo>
                  <a:lnTo>
                    <a:pt x="13607" y="3287"/>
                  </a:lnTo>
                  <a:lnTo>
                    <a:pt x="26503" y="22323"/>
                  </a:lnTo>
                  <a:lnTo>
                    <a:pt x="27861" y="21427"/>
                  </a:lnTo>
                  <a:lnTo>
                    <a:pt x="14643" y="1912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356732" y="7862352"/>
              <a:ext cx="21438" cy="4303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92377" y="7779872"/>
              <a:ext cx="128632" cy="6813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203096" y="7901799"/>
              <a:ext cx="157217" cy="16137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269634" y="7808799"/>
              <a:ext cx="45720" cy="22860"/>
            </a:xfrm>
            <a:custGeom>
              <a:avLst/>
              <a:gdLst/>
              <a:ahLst/>
              <a:cxnLst/>
              <a:rect l="l" t="t" r="r" b="b"/>
              <a:pathLst>
                <a:path w="45720" h="22859">
                  <a:moveTo>
                    <a:pt x="5165" y="0"/>
                  </a:moveTo>
                  <a:lnTo>
                    <a:pt x="0" y="8815"/>
                  </a:lnTo>
                  <a:lnTo>
                    <a:pt x="5748" y="19723"/>
                  </a:lnTo>
                  <a:lnTo>
                    <a:pt x="5896" y="19723"/>
                  </a:lnTo>
                  <a:lnTo>
                    <a:pt x="10915" y="22024"/>
                  </a:lnTo>
                  <a:lnTo>
                    <a:pt x="20461" y="22592"/>
                  </a:lnTo>
                  <a:lnTo>
                    <a:pt x="30850" y="22592"/>
                  </a:lnTo>
                  <a:lnTo>
                    <a:pt x="34764" y="21427"/>
                  </a:lnTo>
                  <a:lnTo>
                    <a:pt x="28670" y="21427"/>
                  </a:lnTo>
                  <a:lnTo>
                    <a:pt x="11593" y="20410"/>
                  </a:lnTo>
                  <a:lnTo>
                    <a:pt x="6844" y="18289"/>
                  </a:lnTo>
                  <a:lnTo>
                    <a:pt x="1968" y="9054"/>
                  </a:lnTo>
                  <a:lnTo>
                    <a:pt x="1842" y="8815"/>
                  </a:lnTo>
                  <a:lnTo>
                    <a:pt x="6558" y="836"/>
                  </a:lnTo>
                  <a:lnTo>
                    <a:pt x="5165" y="0"/>
                  </a:lnTo>
                  <a:close/>
                </a:path>
                <a:path w="45720" h="22859">
                  <a:moveTo>
                    <a:pt x="45350" y="9054"/>
                  </a:moveTo>
                  <a:lnTo>
                    <a:pt x="43739" y="9054"/>
                  </a:lnTo>
                  <a:lnTo>
                    <a:pt x="43534" y="12670"/>
                  </a:lnTo>
                  <a:lnTo>
                    <a:pt x="35706" y="19723"/>
                  </a:lnTo>
                  <a:lnTo>
                    <a:pt x="28670" y="21427"/>
                  </a:lnTo>
                  <a:lnTo>
                    <a:pt x="34764" y="21427"/>
                  </a:lnTo>
                  <a:lnTo>
                    <a:pt x="36772" y="20829"/>
                  </a:lnTo>
                  <a:lnTo>
                    <a:pt x="36974" y="20829"/>
                  </a:lnTo>
                  <a:lnTo>
                    <a:pt x="45142" y="13388"/>
                  </a:lnTo>
                  <a:lnTo>
                    <a:pt x="45350" y="9054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72974" y="7785341"/>
              <a:ext cx="45085" cy="34925"/>
            </a:xfrm>
            <a:custGeom>
              <a:avLst/>
              <a:gdLst/>
              <a:ahLst/>
              <a:cxnLst/>
              <a:rect l="l" t="t" r="r" b="b"/>
              <a:pathLst>
                <a:path w="45085" h="34925">
                  <a:moveTo>
                    <a:pt x="9715" y="2870"/>
                  </a:moveTo>
                  <a:lnTo>
                    <a:pt x="8102" y="2692"/>
                  </a:lnTo>
                  <a:lnTo>
                    <a:pt x="7670" y="6108"/>
                  </a:lnTo>
                  <a:lnTo>
                    <a:pt x="6261" y="14224"/>
                  </a:lnTo>
                  <a:lnTo>
                    <a:pt x="3746" y="24384"/>
                  </a:lnTo>
                  <a:lnTo>
                    <a:pt x="0" y="33896"/>
                  </a:lnTo>
                  <a:lnTo>
                    <a:pt x="1422" y="34671"/>
                  </a:lnTo>
                  <a:lnTo>
                    <a:pt x="5232" y="25019"/>
                  </a:lnTo>
                  <a:lnTo>
                    <a:pt x="7785" y="14808"/>
                  </a:lnTo>
                  <a:lnTo>
                    <a:pt x="9220" y="6578"/>
                  </a:lnTo>
                  <a:lnTo>
                    <a:pt x="9715" y="2870"/>
                  </a:lnTo>
                  <a:close/>
                </a:path>
                <a:path w="45085" h="34925">
                  <a:moveTo>
                    <a:pt x="44805" y="304"/>
                  </a:moveTo>
                  <a:lnTo>
                    <a:pt x="39319" y="30365"/>
                  </a:lnTo>
                  <a:lnTo>
                    <a:pt x="40957" y="30429"/>
                  </a:lnTo>
                  <a:lnTo>
                    <a:pt x="41783" y="19951"/>
                  </a:lnTo>
                  <a:lnTo>
                    <a:pt x="43078" y="10236"/>
                  </a:lnTo>
                  <a:lnTo>
                    <a:pt x="44284" y="3086"/>
                  </a:lnTo>
                  <a:lnTo>
                    <a:pt x="44805" y="304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267599" y="7682858"/>
              <a:ext cx="71120" cy="109220"/>
            </a:xfrm>
            <a:custGeom>
              <a:avLst/>
              <a:gdLst/>
              <a:ahLst/>
              <a:cxnLst/>
              <a:rect l="l" t="t" r="r" b="b"/>
              <a:pathLst>
                <a:path w="71120" h="109220">
                  <a:moveTo>
                    <a:pt x="41095" y="0"/>
                  </a:moveTo>
                  <a:lnTo>
                    <a:pt x="6842" y="21047"/>
                  </a:lnTo>
                  <a:lnTo>
                    <a:pt x="6485" y="34226"/>
                  </a:lnTo>
                  <a:lnTo>
                    <a:pt x="2586" y="40875"/>
                  </a:lnTo>
                  <a:lnTo>
                    <a:pt x="265" y="50841"/>
                  </a:lnTo>
                  <a:lnTo>
                    <a:pt x="0" y="64416"/>
                  </a:lnTo>
                  <a:lnTo>
                    <a:pt x="2269" y="81891"/>
                  </a:lnTo>
                  <a:lnTo>
                    <a:pt x="7031" y="97579"/>
                  </a:lnTo>
                  <a:lnTo>
                    <a:pt x="14477" y="106221"/>
                  </a:lnTo>
                  <a:lnTo>
                    <a:pt x="25447" y="108749"/>
                  </a:lnTo>
                  <a:lnTo>
                    <a:pt x="40063" y="106221"/>
                  </a:lnTo>
                  <a:lnTo>
                    <a:pt x="40515" y="106221"/>
                  </a:lnTo>
                  <a:lnTo>
                    <a:pt x="55519" y="99104"/>
                  </a:lnTo>
                  <a:lnTo>
                    <a:pt x="64816" y="90158"/>
                  </a:lnTo>
                  <a:lnTo>
                    <a:pt x="69663" y="82450"/>
                  </a:lnTo>
                  <a:lnTo>
                    <a:pt x="71057" y="79172"/>
                  </a:lnTo>
                  <a:lnTo>
                    <a:pt x="49202" y="726"/>
                  </a:lnTo>
                  <a:lnTo>
                    <a:pt x="41095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66679" y="7681209"/>
              <a:ext cx="73025" cy="110489"/>
            </a:xfrm>
            <a:custGeom>
              <a:avLst/>
              <a:gdLst/>
              <a:ahLst/>
              <a:cxnLst/>
              <a:rect l="l" t="t" r="r" b="b"/>
              <a:pathLst>
                <a:path w="73025" h="110490">
                  <a:moveTo>
                    <a:pt x="41579" y="0"/>
                  </a:moveTo>
                  <a:lnTo>
                    <a:pt x="7513" y="20754"/>
                  </a:lnTo>
                  <a:lnTo>
                    <a:pt x="6369" y="34710"/>
                  </a:lnTo>
                  <a:lnTo>
                    <a:pt x="2134" y="42475"/>
                  </a:lnTo>
                  <a:lnTo>
                    <a:pt x="2" y="53264"/>
                  </a:lnTo>
                  <a:lnTo>
                    <a:pt x="0" y="66804"/>
                  </a:lnTo>
                  <a:lnTo>
                    <a:pt x="2109" y="82495"/>
                  </a:lnTo>
                  <a:lnTo>
                    <a:pt x="2186" y="82959"/>
                  </a:lnTo>
                  <a:lnTo>
                    <a:pt x="4148" y="91130"/>
                  </a:lnTo>
                  <a:lnTo>
                    <a:pt x="4234" y="91486"/>
                  </a:lnTo>
                  <a:lnTo>
                    <a:pt x="4305" y="91782"/>
                  </a:lnTo>
                  <a:lnTo>
                    <a:pt x="21052" y="110347"/>
                  </a:lnTo>
                  <a:lnTo>
                    <a:pt x="29946" y="110347"/>
                  </a:lnTo>
                  <a:lnTo>
                    <a:pt x="35198" y="109420"/>
                  </a:lnTo>
                  <a:lnTo>
                    <a:pt x="37811" y="108699"/>
                  </a:lnTo>
                  <a:lnTo>
                    <a:pt x="25638" y="108699"/>
                  </a:lnTo>
                  <a:lnTo>
                    <a:pt x="19945" y="108065"/>
                  </a:lnTo>
                  <a:lnTo>
                    <a:pt x="1388" y="62960"/>
                  </a:lnTo>
                  <a:lnTo>
                    <a:pt x="2105" y="49308"/>
                  </a:lnTo>
                  <a:lnTo>
                    <a:pt x="4651" y="40520"/>
                  </a:lnTo>
                  <a:lnTo>
                    <a:pt x="7763" y="35576"/>
                  </a:lnTo>
                  <a:lnTo>
                    <a:pt x="7977" y="35367"/>
                  </a:lnTo>
                  <a:lnTo>
                    <a:pt x="8061" y="32618"/>
                  </a:lnTo>
                  <a:lnTo>
                    <a:pt x="41563" y="1603"/>
                  </a:lnTo>
                  <a:lnTo>
                    <a:pt x="49832" y="1603"/>
                  </a:lnTo>
                  <a:lnTo>
                    <a:pt x="50122" y="731"/>
                  </a:lnTo>
                  <a:lnTo>
                    <a:pt x="41579" y="0"/>
                  </a:lnTo>
                  <a:close/>
                </a:path>
                <a:path w="73025" h="110490">
                  <a:moveTo>
                    <a:pt x="71025" y="79656"/>
                  </a:moveTo>
                  <a:lnTo>
                    <a:pt x="41089" y="106133"/>
                  </a:lnTo>
                  <a:lnTo>
                    <a:pt x="40890" y="106133"/>
                  </a:lnTo>
                  <a:lnTo>
                    <a:pt x="32507" y="108065"/>
                  </a:lnTo>
                  <a:lnTo>
                    <a:pt x="32283" y="108065"/>
                  </a:lnTo>
                  <a:lnTo>
                    <a:pt x="25638" y="108699"/>
                  </a:lnTo>
                  <a:lnTo>
                    <a:pt x="37811" y="108699"/>
                  </a:lnTo>
                  <a:lnTo>
                    <a:pt x="71073" y="83610"/>
                  </a:lnTo>
                  <a:lnTo>
                    <a:pt x="72573" y="80164"/>
                  </a:lnTo>
                  <a:lnTo>
                    <a:pt x="71025" y="79656"/>
                  </a:lnTo>
                  <a:close/>
                </a:path>
                <a:path w="73025" h="110490">
                  <a:moveTo>
                    <a:pt x="49832" y="1603"/>
                  </a:moveTo>
                  <a:lnTo>
                    <a:pt x="41563" y="1603"/>
                  </a:lnTo>
                  <a:lnTo>
                    <a:pt x="49616" y="2255"/>
                  </a:lnTo>
                  <a:lnTo>
                    <a:pt x="49832" y="1603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321160" y="7674290"/>
              <a:ext cx="48895" cy="83185"/>
            </a:xfrm>
            <a:custGeom>
              <a:avLst/>
              <a:gdLst/>
              <a:ahLst/>
              <a:cxnLst/>
              <a:rect l="l" t="t" r="r" b="b"/>
              <a:pathLst>
                <a:path w="48895" h="83184">
                  <a:moveTo>
                    <a:pt x="1001" y="0"/>
                  </a:moveTo>
                  <a:lnTo>
                    <a:pt x="3040" y="40056"/>
                  </a:lnTo>
                  <a:lnTo>
                    <a:pt x="23482" y="76145"/>
                  </a:lnTo>
                  <a:lnTo>
                    <a:pt x="31313" y="82749"/>
                  </a:lnTo>
                  <a:lnTo>
                    <a:pt x="36524" y="82749"/>
                  </a:lnTo>
                  <a:lnTo>
                    <a:pt x="48572" y="50347"/>
                  </a:lnTo>
                  <a:lnTo>
                    <a:pt x="47068" y="38313"/>
                  </a:lnTo>
                  <a:lnTo>
                    <a:pt x="45546" y="32454"/>
                  </a:lnTo>
                  <a:lnTo>
                    <a:pt x="44146" y="33261"/>
                  </a:lnTo>
                  <a:lnTo>
                    <a:pt x="45590" y="38981"/>
                  </a:lnTo>
                  <a:lnTo>
                    <a:pt x="46986" y="50646"/>
                  </a:lnTo>
                  <a:lnTo>
                    <a:pt x="32653" y="81733"/>
                  </a:lnTo>
                  <a:lnTo>
                    <a:pt x="26876" y="77011"/>
                  </a:lnTo>
                  <a:lnTo>
                    <a:pt x="24583" y="74919"/>
                  </a:lnTo>
                  <a:lnTo>
                    <a:pt x="12118" y="58729"/>
                  </a:lnTo>
                  <a:lnTo>
                    <a:pt x="4674" y="39327"/>
                  </a:lnTo>
                  <a:lnTo>
                    <a:pt x="1692" y="19052"/>
                  </a:lnTo>
                  <a:lnTo>
                    <a:pt x="2609" y="239"/>
                  </a:lnTo>
                  <a:lnTo>
                    <a:pt x="1001" y="0"/>
                  </a:lnTo>
                  <a:close/>
                </a:path>
              </a:pathLst>
            </a:custGeom>
            <a:solidFill>
              <a:srgbClr val="4A4A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367451" y="7891041"/>
              <a:ext cx="64316" cy="114755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6342945" y="7805333"/>
              <a:ext cx="81915" cy="117475"/>
            </a:xfrm>
            <a:custGeom>
              <a:avLst/>
              <a:gdLst/>
              <a:ahLst/>
              <a:cxnLst/>
              <a:rect l="l" t="t" r="r" b="b"/>
              <a:pathLst>
                <a:path w="81914" h="117475">
                  <a:moveTo>
                    <a:pt x="148" y="0"/>
                  </a:moveTo>
                  <a:lnTo>
                    <a:pt x="0" y="1613"/>
                  </a:lnTo>
                  <a:lnTo>
                    <a:pt x="11069" y="2917"/>
                  </a:lnTo>
                  <a:lnTo>
                    <a:pt x="20324" y="4652"/>
                  </a:lnTo>
                  <a:lnTo>
                    <a:pt x="50608" y="34774"/>
                  </a:lnTo>
                  <a:lnTo>
                    <a:pt x="79591" y="77430"/>
                  </a:lnTo>
                  <a:lnTo>
                    <a:pt x="72185" y="84996"/>
                  </a:lnTo>
                  <a:lnTo>
                    <a:pt x="58487" y="97572"/>
                  </a:lnTo>
                  <a:lnTo>
                    <a:pt x="42299" y="109587"/>
                  </a:lnTo>
                  <a:lnTo>
                    <a:pt x="27423" y="115472"/>
                  </a:lnTo>
                  <a:lnTo>
                    <a:pt x="27542" y="117176"/>
                  </a:lnTo>
                  <a:lnTo>
                    <a:pt x="43778" y="110686"/>
                  </a:lnTo>
                  <a:lnTo>
                    <a:pt x="61022" y="97691"/>
                  </a:lnTo>
                  <a:lnTo>
                    <a:pt x="74955" y="84674"/>
                  </a:lnTo>
                  <a:lnTo>
                    <a:pt x="81675" y="77669"/>
                  </a:lnTo>
                  <a:lnTo>
                    <a:pt x="73569" y="65388"/>
                  </a:lnTo>
                  <a:lnTo>
                    <a:pt x="40417" y="18267"/>
                  </a:lnTo>
                  <a:lnTo>
                    <a:pt x="11646" y="1359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288507" y="7732153"/>
              <a:ext cx="213995" cy="273685"/>
            </a:xfrm>
            <a:custGeom>
              <a:avLst/>
              <a:gdLst/>
              <a:ahLst/>
              <a:cxnLst/>
              <a:rect l="l" t="t" r="r" b="b"/>
              <a:pathLst>
                <a:path w="213995" h="273684">
                  <a:moveTo>
                    <a:pt x="9512" y="1041"/>
                  </a:moveTo>
                  <a:lnTo>
                    <a:pt x="8255" y="0"/>
                  </a:lnTo>
                  <a:lnTo>
                    <a:pt x="8039" y="292"/>
                  </a:lnTo>
                  <a:lnTo>
                    <a:pt x="2819" y="6515"/>
                  </a:lnTo>
                  <a:lnTo>
                    <a:pt x="0" y="12458"/>
                  </a:lnTo>
                  <a:lnTo>
                    <a:pt x="330" y="13601"/>
                  </a:lnTo>
                  <a:lnTo>
                    <a:pt x="685" y="14312"/>
                  </a:lnTo>
                  <a:lnTo>
                    <a:pt x="2044" y="16852"/>
                  </a:lnTo>
                  <a:lnTo>
                    <a:pt x="6756" y="17716"/>
                  </a:lnTo>
                  <a:lnTo>
                    <a:pt x="6934" y="17716"/>
                  </a:lnTo>
                  <a:lnTo>
                    <a:pt x="7073" y="16852"/>
                  </a:lnTo>
                  <a:lnTo>
                    <a:pt x="7188" y="16103"/>
                  </a:lnTo>
                  <a:lnTo>
                    <a:pt x="6045" y="15925"/>
                  </a:lnTo>
                  <a:lnTo>
                    <a:pt x="2933" y="15087"/>
                  </a:lnTo>
                  <a:lnTo>
                    <a:pt x="2146" y="13601"/>
                  </a:lnTo>
                  <a:lnTo>
                    <a:pt x="1828" y="12941"/>
                  </a:lnTo>
                  <a:lnTo>
                    <a:pt x="1828" y="12458"/>
                  </a:lnTo>
                  <a:lnTo>
                    <a:pt x="2184" y="11620"/>
                  </a:lnTo>
                  <a:lnTo>
                    <a:pt x="4178" y="7353"/>
                  </a:lnTo>
                  <a:lnTo>
                    <a:pt x="9512" y="1041"/>
                  </a:lnTo>
                  <a:close/>
                </a:path>
                <a:path w="213995" h="273684">
                  <a:moveTo>
                    <a:pt x="213461" y="232473"/>
                  </a:moveTo>
                  <a:lnTo>
                    <a:pt x="212369" y="231305"/>
                  </a:lnTo>
                  <a:lnTo>
                    <a:pt x="204863" y="238086"/>
                  </a:lnTo>
                  <a:lnTo>
                    <a:pt x="186994" y="252450"/>
                  </a:lnTo>
                  <a:lnTo>
                    <a:pt x="164731" y="266395"/>
                  </a:lnTo>
                  <a:lnTo>
                    <a:pt x="144056" y="271919"/>
                  </a:lnTo>
                  <a:lnTo>
                    <a:pt x="141566" y="270611"/>
                  </a:lnTo>
                  <a:lnTo>
                    <a:pt x="134924" y="265074"/>
                  </a:lnTo>
                  <a:lnTo>
                    <a:pt x="123863" y="252374"/>
                  </a:lnTo>
                  <a:lnTo>
                    <a:pt x="108153" y="229603"/>
                  </a:lnTo>
                  <a:lnTo>
                    <a:pt x="106781" y="230466"/>
                  </a:lnTo>
                  <a:lnTo>
                    <a:pt x="134670" y="267119"/>
                  </a:lnTo>
                  <a:lnTo>
                    <a:pt x="145605" y="273596"/>
                  </a:lnTo>
                  <a:lnTo>
                    <a:pt x="166420" y="267411"/>
                  </a:lnTo>
                  <a:lnTo>
                    <a:pt x="188163" y="253682"/>
                  </a:lnTo>
                  <a:lnTo>
                    <a:pt x="205600" y="239623"/>
                  </a:lnTo>
                  <a:lnTo>
                    <a:pt x="213461" y="232473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038087" y="7251191"/>
              <a:ext cx="214884" cy="213360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224400" y="3678899"/>
              <a:ext cx="170632" cy="320978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522804" y="4583806"/>
              <a:ext cx="67335" cy="106804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6369562" y="4638711"/>
              <a:ext cx="54610" cy="52705"/>
            </a:xfrm>
            <a:custGeom>
              <a:avLst/>
              <a:gdLst/>
              <a:ahLst/>
              <a:cxnLst/>
              <a:rect l="l" t="t" r="r" b="b"/>
              <a:pathLst>
                <a:path w="54610" h="52704">
                  <a:moveTo>
                    <a:pt x="469" y="0"/>
                  </a:moveTo>
                  <a:lnTo>
                    <a:pt x="40618" y="575"/>
                  </a:lnTo>
                  <a:lnTo>
                    <a:pt x="50853" y="28695"/>
                  </a:lnTo>
                  <a:lnTo>
                    <a:pt x="51603" y="33122"/>
                  </a:lnTo>
                  <a:lnTo>
                    <a:pt x="54608" y="44103"/>
                  </a:lnTo>
                  <a:lnTo>
                    <a:pt x="54608" y="48137"/>
                  </a:lnTo>
                  <a:lnTo>
                    <a:pt x="43858" y="52421"/>
                  </a:lnTo>
                  <a:lnTo>
                    <a:pt x="21391" y="46553"/>
                  </a:lnTo>
                  <a:lnTo>
                    <a:pt x="1880" y="36578"/>
                  </a:lnTo>
                  <a:lnTo>
                    <a:pt x="0" y="28543"/>
                  </a:lnTo>
                  <a:lnTo>
                    <a:pt x="1433" y="27934"/>
                  </a:lnTo>
                  <a:lnTo>
                    <a:pt x="5916" y="23082"/>
                  </a:lnTo>
                  <a:lnTo>
                    <a:pt x="7089" y="997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278022" y="4113564"/>
              <a:ext cx="140737" cy="53955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312719" y="4124408"/>
              <a:ext cx="259288" cy="50749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313319" y="4667071"/>
              <a:ext cx="114935" cy="24765"/>
            </a:xfrm>
            <a:custGeom>
              <a:avLst/>
              <a:gdLst/>
              <a:ahLst/>
              <a:cxnLst/>
              <a:rect l="l" t="t" r="r" b="b"/>
              <a:pathLst>
                <a:path w="114935" h="24764">
                  <a:moveTo>
                    <a:pt x="56425" y="0"/>
                  </a:moveTo>
                  <a:lnTo>
                    <a:pt x="73932" y="4403"/>
                  </a:lnTo>
                  <a:lnTo>
                    <a:pt x="81401" y="5794"/>
                  </a:lnTo>
                  <a:lnTo>
                    <a:pt x="88931" y="5375"/>
                  </a:lnTo>
                  <a:lnTo>
                    <a:pt x="97260" y="3329"/>
                  </a:lnTo>
                  <a:lnTo>
                    <a:pt x="106783" y="0"/>
                  </a:lnTo>
                  <a:lnTo>
                    <a:pt x="114857" y="24753"/>
                  </a:lnTo>
                  <a:lnTo>
                    <a:pt x="0" y="24753"/>
                  </a:lnTo>
                  <a:lnTo>
                    <a:pt x="1955" y="18731"/>
                  </a:lnTo>
                  <a:lnTo>
                    <a:pt x="13669" y="13161"/>
                  </a:lnTo>
                  <a:lnTo>
                    <a:pt x="32655" y="7199"/>
                  </a:lnTo>
                  <a:lnTo>
                    <a:pt x="56425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589232" y="3664096"/>
              <a:ext cx="55880" cy="125730"/>
            </a:xfrm>
            <a:custGeom>
              <a:avLst/>
              <a:gdLst/>
              <a:ahLst/>
              <a:cxnLst/>
              <a:rect l="l" t="t" r="r" b="b"/>
              <a:pathLst>
                <a:path w="55879" h="125729">
                  <a:moveTo>
                    <a:pt x="52954" y="10129"/>
                  </a:moveTo>
                  <a:lnTo>
                    <a:pt x="55354" y="30615"/>
                  </a:lnTo>
                  <a:lnTo>
                    <a:pt x="55395" y="30968"/>
                  </a:lnTo>
                  <a:lnTo>
                    <a:pt x="53987" y="39834"/>
                  </a:lnTo>
                  <a:lnTo>
                    <a:pt x="53361" y="42866"/>
                  </a:lnTo>
                  <a:lnTo>
                    <a:pt x="53914" y="49736"/>
                  </a:lnTo>
                  <a:lnTo>
                    <a:pt x="54029" y="51176"/>
                  </a:lnTo>
                  <a:lnTo>
                    <a:pt x="54143" y="52591"/>
                  </a:lnTo>
                  <a:lnTo>
                    <a:pt x="47227" y="70399"/>
                  </a:lnTo>
                  <a:lnTo>
                    <a:pt x="41280" y="84393"/>
                  </a:lnTo>
                  <a:lnTo>
                    <a:pt x="41036" y="89633"/>
                  </a:lnTo>
                  <a:lnTo>
                    <a:pt x="39152" y="125567"/>
                  </a:lnTo>
                  <a:lnTo>
                    <a:pt x="9856" y="110007"/>
                  </a:lnTo>
                  <a:lnTo>
                    <a:pt x="10543" y="104814"/>
                  </a:lnTo>
                  <a:lnTo>
                    <a:pt x="11970" y="93225"/>
                  </a:lnTo>
                  <a:lnTo>
                    <a:pt x="13185" y="81223"/>
                  </a:lnTo>
                  <a:lnTo>
                    <a:pt x="13236" y="74870"/>
                  </a:lnTo>
                  <a:lnTo>
                    <a:pt x="12298" y="72950"/>
                  </a:lnTo>
                  <a:lnTo>
                    <a:pt x="9020" y="72950"/>
                  </a:lnTo>
                  <a:lnTo>
                    <a:pt x="0" y="56582"/>
                  </a:lnTo>
                  <a:lnTo>
                    <a:pt x="145" y="53677"/>
                  </a:lnTo>
                  <a:lnTo>
                    <a:pt x="16398" y="53677"/>
                  </a:lnTo>
                  <a:lnTo>
                    <a:pt x="16747" y="44811"/>
                  </a:lnTo>
                  <a:lnTo>
                    <a:pt x="16866" y="41779"/>
                  </a:lnTo>
                  <a:lnTo>
                    <a:pt x="16943" y="39834"/>
                  </a:lnTo>
                  <a:lnTo>
                    <a:pt x="17001" y="38344"/>
                  </a:lnTo>
                  <a:lnTo>
                    <a:pt x="48103" y="38344"/>
                  </a:lnTo>
                  <a:lnTo>
                    <a:pt x="48436" y="33570"/>
                  </a:lnTo>
                  <a:lnTo>
                    <a:pt x="48526" y="32282"/>
                  </a:lnTo>
                  <a:lnTo>
                    <a:pt x="48642" y="30615"/>
                  </a:lnTo>
                  <a:lnTo>
                    <a:pt x="48757" y="28973"/>
                  </a:lnTo>
                  <a:lnTo>
                    <a:pt x="48836" y="27836"/>
                  </a:lnTo>
                  <a:lnTo>
                    <a:pt x="48903" y="26876"/>
                  </a:lnTo>
                  <a:lnTo>
                    <a:pt x="49016" y="25259"/>
                  </a:lnTo>
                  <a:lnTo>
                    <a:pt x="49093" y="24148"/>
                  </a:lnTo>
                  <a:lnTo>
                    <a:pt x="49180" y="22910"/>
                  </a:lnTo>
                  <a:lnTo>
                    <a:pt x="49307" y="21092"/>
                  </a:lnTo>
                  <a:lnTo>
                    <a:pt x="49386" y="19955"/>
                  </a:lnTo>
                  <a:lnTo>
                    <a:pt x="52954" y="10129"/>
                  </a:lnTo>
                  <a:close/>
                </a:path>
                <a:path w="55879" h="125729">
                  <a:moveTo>
                    <a:pt x="9020" y="72950"/>
                  </a:moveTo>
                  <a:lnTo>
                    <a:pt x="12298" y="72950"/>
                  </a:lnTo>
                  <a:lnTo>
                    <a:pt x="10078" y="74870"/>
                  </a:lnTo>
                  <a:lnTo>
                    <a:pt x="9020" y="72950"/>
                  </a:lnTo>
                  <a:close/>
                </a:path>
                <a:path w="55879" h="125729">
                  <a:moveTo>
                    <a:pt x="4881" y="40289"/>
                  </a:moveTo>
                  <a:lnTo>
                    <a:pt x="6917" y="41779"/>
                  </a:lnTo>
                  <a:lnTo>
                    <a:pt x="7980" y="44811"/>
                  </a:lnTo>
                  <a:lnTo>
                    <a:pt x="7354" y="48145"/>
                  </a:lnTo>
                  <a:lnTo>
                    <a:pt x="8418" y="51176"/>
                  </a:lnTo>
                  <a:lnTo>
                    <a:pt x="12642" y="53424"/>
                  </a:lnTo>
                  <a:lnTo>
                    <a:pt x="15774" y="53677"/>
                  </a:lnTo>
                  <a:lnTo>
                    <a:pt x="145" y="53677"/>
                  </a:lnTo>
                  <a:lnTo>
                    <a:pt x="620" y="44811"/>
                  </a:lnTo>
                  <a:lnTo>
                    <a:pt x="729" y="42866"/>
                  </a:lnTo>
                  <a:lnTo>
                    <a:pt x="813" y="41375"/>
                  </a:lnTo>
                  <a:lnTo>
                    <a:pt x="4881" y="40289"/>
                  </a:lnTo>
                  <a:close/>
                </a:path>
                <a:path w="55879" h="125729">
                  <a:moveTo>
                    <a:pt x="39590" y="1414"/>
                  </a:moveTo>
                  <a:lnTo>
                    <a:pt x="44003" y="2677"/>
                  </a:lnTo>
                  <a:lnTo>
                    <a:pt x="45285" y="13589"/>
                  </a:lnTo>
                  <a:lnTo>
                    <a:pt x="46688" y="26876"/>
                  </a:lnTo>
                  <a:lnTo>
                    <a:pt x="46788" y="27836"/>
                  </a:lnTo>
                  <a:lnTo>
                    <a:pt x="45726" y="35944"/>
                  </a:lnTo>
                  <a:lnTo>
                    <a:pt x="45689" y="36222"/>
                  </a:lnTo>
                  <a:lnTo>
                    <a:pt x="45583" y="37031"/>
                  </a:lnTo>
                  <a:lnTo>
                    <a:pt x="45474" y="37864"/>
                  </a:lnTo>
                  <a:lnTo>
                    <a:pt x="48103" y="38344"/>
                  </a:lnTo>
                  <a:lnTo>
                    <a:pt x="17001" y="38344"/>
                  </a:lnTo>
                  <a:lnTo>
                    <a:pt x="17053" y="37031"/>
                  </a:lnTo>
                  <a:lnTo>
                    <a:pt x="37399" y="37031"/>
                  </a:lnTo>
                  <a:lnTo>
                    <a:pt x="38005" y="36222"/>
                  </a:lnTo>
                  <a:lnTo>
                    <a:pt x="38745" y="36222"/>
                  </a:lnTo>
                  <a:lnTo>
                    <a:pt x="38866" y="30615"/>
                  </a:lnTo>
                  <a:lnTo>
                    <a:pt x="38962" y="27836"/>
                  </a:lnTo>
                  <a:lnTo>
                    <a:pt x="39051" y="25259"/>
                  </a:lnTo>
                  <a:lnTo>
                    <a:pt x="39089" y="24148"/>
                  </a:lnTo>
                  <a:lnTo>
                    <a:pt x="39809" y="21092"/>
                  </a:lnTo>
                  <a:lnTo>
                    <a:pt x="39027" y="15004"/>
                  </a:lnTo>
                  <a:lnTo>
                    <a:pt x="39131" y="10684"/>
                  </a:lnTo>
                  <a:lnTo>
                    <a:pt x="39502" y="3182"/>
                  </a:lnTo>
                  <a:lnTo>
                    <a:pt x="39590" y="1414"/>
                  </a:lnTo>
                  <a:close/>
                </a:path>
                <a:path w="55879" h="125729">
                  <a:moveTo>
                    <a:pt x="30639" y="0"/>
                  </a:moveTo>
                  <a:lnTo>
                    <a:pt x="31265" y="0"/>
                  </a:lnTo>
                  <a:lnTo>
                    <a:pt x="34489" y="8866"/>
                  </a:lnTo>
                  <a:lnTo>
                    <a:pt x="35217" y="13589"/>
                  </a:lnTo>
                  <a:lnTo>
                    <a:pt x="35342" y="14398"/>
                  </a:lnTo>
                  <a:lnTo>
                    <a:pt x="35439" y="15004"/>
                  </a:lnTo>
                  <a:lnTo>
                    <a:pt x="36985" y="21900"/>
                  </a:lnTo>
                  <a:lnTo>
                    <a:pt x="37001" y="25259"/>
                  </a:lnTo>
                  <a:lnTo>
                    <a:pt x="36857" y="26876"/>
                  </a:lnTo>
                  <a:lnTo>
                    <a:pt x="36771" y="27836"/>
                  </a:lnTo>
                  <a:lnTo>
                    <a:pt x="36670" y="28973"/>
                  </a:lnTo>
                  <a:lnTo>
                    <a:pt x="36571" y="30968"/>
                  </a:lnTo>
                  <a:lnTo>
                    <a:pt x="37251" y="35944"/>
                  </a:lnTo>
                  <a:lnTo>
                    <a:pt x="37289" y="36222"/>
                  </a:lnTo>
                  <a:lnTo>
                    <a:pt x="37399" y="37031"/>
                  </a:lnTo>
                  <a:lnTo>
                    <a:pt x="17053" y="37031"/>
                  </a:lnTo>
                  <a:lnTo>
                    <a:pt x="17096" y="35944"/>
                  </a:lnTo>
                  <a:lnTo>
                    <a:pt x="17189" y="33570"/>
                  </a:lnTo>
                  <a:lnTo>
                    <a:pt x="29293" y="33570"/>
                  </a:lnTo>
                  <a:lnTo>
                    <a:pt x="29412" y="30968"/>
                  </a:lnTo>
                  <a:lnTo>
                    <a:pt x="29504" y="28973"/>
                  </a:lnTo>
                  <a:lnTo>
                    <a:pt x="29601" y="26876"/>
                  </a:lnTo>
                  <a:lnTo>
                    <a:pt x="29726" y="24148"/>
                  </a:lnTo>
                  <a:lnTo>
                    <a:pt x="29830" y="21900"/>
                  </a:lnTo>
                  <a:lnTo>
                    <a:pt x="29919" y="19955"/>
                  </a:lnTo>
                  <a:lnTo>
                    <a:pt x="28731" y="13589"/>
                  </a:lnTo>
                  <a:lnTo>
                    <a:pt x="29000" y="11670"/>
                  </a:lnTo>
                  <a:lnTo>
                    <a:pt x="29109" y="10887"/>
                  </a:lnTo>
                  <a:lnTo>
                    <a:pt x="29137" y="10684"/>
                  </a:lnTo>
                  <a:lnTo>
                    <a:pt x="27727" y="6921"/>
                  </a:lnTo>
                  <a:lnTo>
                    <a:pt x="27503" y="3182"/>
                  </a:lnTo>
                  <a:lnTo>
                    <a:pt x="27397" y="1414"/>
                  </a:lnTo>
                  <a:lnTo>
                    <a:pt x="27321" y="151"/>
                  </a:lnTo>
                  <a:lnTo>
                    <a:pt x="30639" y="0"/>
                  </a:lnTo>
                  <a:close/>
                </a:path>
                <a:path w="55879" h="125729">
                  <a:moveTo>
                    <a:pt x="38213" y="35944"/>
                  </a:moveTo>
                  <a:lnTo>
                    <a:pt x="38787" y="36222"/>
                  </a:lnTo>
                  <a:lnTo>
                    <a:pt x="38005" y="36222"/>
                  </a:lnTo>
                  <a:lnTo>
                    <a:pt x="38213" y="35944"/>
                  </a:lnTo>
                  <a:close/>
                </a:path>
                <a:path w="55879" h="125729">
                  <a:moveTo>
                    <a:pt x="18840" y="2677"/>
                  </a:moveTo>
                  <a:lnTo>
                    <a:pt x="21970" y="9826"/>
                  </a:lnTo>
                  <a:lnTo>
                    <a:pt x="25788" y="25259"/>
                  </a:lnTo>
                  <a:lnTo>
                    <a:pt x="26212" y="30615"/>
                  </a:lnTo>
                  <a:lnTo>
                    <a:pt x="26240" y="30968"/>
                  </a:lnTo>
                  <a:lnTo>
                    <a:pt x="26343" y="32282"/>
                  </a:lnTo>
                  <a:lnTo>
                    <a:pt x="26445" y="33570"/>
                  </a:lnTo>
                  <a:lnTo>
                    <a:pt x="17189" y="33570"/>
                  </a:lnTo>
                  <a:lnTo>
                    <a:pt x="17093" y="21092"/>
                  </a:lnTo>
                  <a:lnTo>
                    <a:pt x="16711" y="17555"/>
                  </a:lnTo>
                  <a:lnTo>
                    <a:pt x="15616" y="11670"/>
                  </a:lnTo>
                  <a:lnTo>
                    <a:pt x="14522" y="3182"/>
                  </a:lnTo>
                  <a:lnTo>
                    <a:pt x="18840" y="2677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387603" y="3814172"/>
              <a:ext cx="119096" cy="113410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293016" y="3938369"/>
              <a:ext cx="175221" cy="272201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399697" y="3748922"/>
              <a:ext cx="240665" cy="471805"/>
            </a:xfrm>
            <a:custGeom>
              <a:avLst/>
              <a:gdLst/>
              <a:ahLst/>
              <a:cxnLst/>
              <a:rect l="l" t="t" r="r" b="b"/>
              <a:pathLst>
                <a:path w="240665" h="471804">
                  <a:moveTo>
                    <a:pt x="217381" y="0"/>
                  </a:moveTo>
                  <a:lnTo>
                    <a:pt x="240080" y="325"/>
                  </a:lnTo>
                  <a:lnTo>
                    <a:pt x="239088" y="16930"/>
                  </a:lnTo>
                  <a:lnTo>
                    <a:pt x="233038" y="54662"/>
                  </a:lnTo>
                  <a:lnTo>
                    <a:pt x="224993" y="95562"/>
                  </a:lnTo>
                  <a:lnTo>
                    <a:pt x="198811" y="146616"/>
                  </a:lnTo>
                  <a:lnTo>
                    <a:pt x="164892" y="181909"/>
                  </a:lnTo>
                  <a:lnTo>
                    <a:pt x="118176" y="227083"/>
                  </a:lnTo>
                  <a:lnTo>
                    <a:pt x="114929" y="235429"/>
                  </a:lnTo>
                  <a:lnTo>
                    <a:pt x="107692" y="256638"/>
                  </a:lnTo>
                  <a:lnTo>
                    <a:pt x="100220" y="284970"/>
                  </a:lnTo>
                  <a:lnTo>
                    <a:pt x="96268" y="314685"/>
                  </a:lnTo>
                  <a:lnTo>
                    <a:pt x="95732" y="364923"/>
                  </a:lnTo>
                  <a:lnTo>
                    <a:pt x="96806" y="451845"/>
                  </a:lnTo>
                  <a:lnTo>
                    <a:pt x="95705" y="467912"/>
                  </a:lnTo>
                  <a:lnTo>
                    <a:pt x="74745" y="471650"/>
                  </a:lnTo>
                  <a:lnTo>
                    <a:pt x="46326" y="471126"/>
                  </a:lnTo>
                  <a:lnTo>
                    <a:pt x="20735" y="467713"/>
                  </a:lnTo>
                  <a:lnTo>
                    <a:pt x="8260" y="462784"/>
                  </a:lnTo>
                  <a:lnTo>
                    <a:pt x="0" y="388340"/>
                  </a:lnTo>
                  <a:lnTo>
                    <a:pt x="17814" y="299557"/>
                  </a:lnTo>
                  <a:lnTo>
                    <a:pt x="42549" y="225196"/>
                  </a:lnTo>
                  <a:lnTo>
                    <a:pt x="55050" y="194094"/>
                  </a:lnTo>
                  <a:lnTo>
                    <a:pt x="173165" y="102577"/>
                  </a:lnTo>
                  <a:lnTo>
                    <a:pt x="201584" y="2497"/>
                  </a:lnTo>
                  <a:lnTo>
                    <a:pt x="206718" y="641"/>
                  </a:lnTo>
                  <a:lnTo>
                    <a:pt x="217381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274720" y="3839937"/>
              <a:ext cx="201466" cy="34585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6165528" y="3498222"/>
              <a:ext cx="231775" cy="224790"/>
            </a:xfrm>
            <a:custGeom>
              <a:avLst/>
              <a:gdLst/>
              <a:ahLst/>
              <a:cxnLst/>
              <a:rect l="l" t="t" r="r" b="b"/>
              <a:pathLst>
                <a:path w="231775" h="224789">
                  <a:moveTo>
                    <a:pt x="0" y="0"/>
                  </a:moveTo>
                  <a:lnTo>
                    <a:pt x="231505" y="0"/>
                  </a:lnTo>
                  <a:lnTo>
                    <a:pt x="231505" y="224376"/>
                  </a:lnTo>
                  <a:lnTo>
                    <a:pt x="0" y="2243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A2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237364" y="3743766"/>
              <a:ext cx="150120" cy="254620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6399727" y="3748897"/>
              <a:ext cx="240665" cy="462915"/>
            </a:xfrm>
            <a:custGeom>
              <a:avLst/>
              <a:gdLst/>
              <a:ahLst/>
              <a:cxnLst/>
              <a:rect l="l" t="t" r="r" b="b"/>
              <a:pathLst>
                <a:path w="240665" h="462914">
                  <a:moveTo>
                    <a:pt x="217350" y="0"/>
                  </a:moveTo>
                  <a:lnTo>
                    <a:pt x="240049" y="325"/>
                  </a:lnTo>
                  <a:lnTo>
                    <a:pt x="239057" y="16930"/>
                  </a:lnTo>
                  <a:lnTo>
                    <a:pt x="233007" y="54662"/>
                  </a:lnTo>
                  <a:lnTo>
                    <a:pt x="224962" y="95562"/>
                  </a:lnTo>
                  <a:lnTo>
                    <a:pt x="208826" y="134982"/>
                  </a:lnTo>
                  <a:lnTo>
                    <a:pt x="141893" y="190403"/>
                  </a:lnTo>
                  <a:lnTo>
                    <a:pt x="106816" y="213569"/>
                  </a:lnTo>
                  <a:lnTo>
                    <a:pt x="92610" y="224308"/>
                  </a:lnTo>
                  <a:lnTo>
                    <a:pt x="80675" y="240408"/>
                  </a:lnTo>
                  <a:lnTo>
                    <a:pt x="72039" y="260373"/>
                  </a:lnTo>
                  <a:lnTo>
                    <a:pt x="67759" y="282756"/>
                  </a:lnTo>
                  <a:lnTo>
                    <a:pt x="72524" y="321846"/>
                  </a:lnTo>
                  <a:lnTo>
                    <a:pt x="83539" y="378331"/>
                  </a:lnTo>
                  <a:lnTo>
                    <a:pt x="90459" y="430083"/>
                  </a:lnTo>
                  <a:lnTo>
                    <a:pt x="82937" y="454979"/>
                  </a:lnTo>
                  <a:lnTo>
                    <a:pt x="67001" y="457593"/>
                  </a:lnTo>
                  <a:lnTo>
                    <a:pt x="46921" y="459712"/>
                  </a:lnTo>
                  <a:lnTo>
                    <a:pt x="8041" y="462456"/>
                  </a:lnTo>
                  <a:lnTo>
                    <a:pt x="0" y="387968"/>
                  </a:lnTo>
                  <a:lnTo>
                    <a:pt x="17857" y="299336"/>
                  </a:lnTo>
                  <a:lnTo>
                    <a:pt x="42552" y="225173"/>
                  </a:lnTo>
                  <a:lnTo>
                    <a:pt x="55019" y="194094"/>
                  </a:lnTo>
                  <a:lnTo>
                    <a:pt x="173135" y="102577"/>
                  </a:lnTo>
                  <a:lnTo>
                    <a:pt x="201553" y="2497"/>
                  </a:lnTo>
                  <a:lnTo>
                    <a:pt x="206688" y="641"/>
                  </a:lnTo>
                  <a:lnTo>
                    <a:pt x="217350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403122" y="3901388"/>
              <a:ext cx="190777" cy="321306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238571" y="3746368"/>
              <a:ext cx="401237" cy="946153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331190" y="4416684"/>
              <a:ext cx="87570" cy="236433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6326060" y="4405350"/>
              <a:ext cx="156210" cy="29209"/>
            </a:xfrm>
            <a:custGeom>
              <a:avLst/>
              <a:gdLst/>
              <a:ahLst/>
              <a:cxnLst/>
              <a:rect l="l" t="t" r="r" b="b"/>
              <a:pathLst>
                <a:path w="156210" h="29210">
                  <a:moveTo>
                    <a:pt x="32727" y="13919"/>
                  </a:moveTo>
                  <a:lnTo>
                    <a:pt x="32296" y="13639"/>
                  </a:lnTo>
                  <a:lnTo>
                    <a:pt x="32575" y="13373"/>
                  </a:lnTo>
                  <a:lnTo>
                    <a:pt x="31559" y="12382"/>
                  </a:lnTo>
                  <a:lnTo>
                    <a:pt x="23329" y="16548"/>
                  </a:lnTo>
                  <a:lnTo>
                    <a:pt x="13703" y="17360"/>
                  </a:lnTo>
                  <a:lnTo>
                    <a:pt x="5689" y="16560"/>
                  </a:lnTo>
                  <a:lnTo>
                    <a:pt x="2260" y="15875"/>
                  </a:lnTo>
                  <a:lnTo>
                    <a:pt x="1930" y="17208"/>
                  </a:lnTo>
                  <a:lnTo>
                    <a:pt x="8331" y="18796"/>
                  </a:lnTo>
                  <a:lnTo>
                    <a:pt x="15265" y="18796"/>
                  </a:lnTo>
                  <a:lnTo>
                    <a:pt x="21374" y="18821"/>
                  </a:lnTo>
                  <a:lnTo>
                    <a:pt x="25374" y="18148"/>
                  </a:lnTo>
                  <a:lnTo>
                    <a:pt x="22377" y="20574"/>
                  </a:lnTo>
                  <a:lnTo>
                    <a:pt x="12179" y="22948"/>
                  </a:lnTo>
                  <a:lnTo>
                    <a:pt x="3873" y="22631"/>
                  </a:lnTo>
                  <a:lnTo>
                    <a:pt x="355" y="21983"/>
                  </a:lnTo>
                  <a:lnTo>
                    <a:pt x="88" y="22948"/>
                  </a:lnTo>
                  <a:lnTo>
                    <a:pt x="0" y="23291"/>
                  </a:lnTo>
                  <a:lnTo>
                    <a:pt x="4191" y="24409"/>
                  </a:lnTo>
                  <a:lnTo>
                    <a:pt x="16891" y="24409"/>
                  </a:lnTo>
                  <a:lnTo>
                    <a:pt x="25920" y="22631"/>
                  </a:lnTo>
                  <a:lnTo>
                    <a:pt x="26466" y="22631"/>
                  </a:lnTo>
                  <a:lnTo>
                    <a:pt x="32727" y="13919"/>
                  </a:lnTo>
                  <a:close/>
                </a:path>
                <a:path w="156210" h="29210">
                  <a:moveTo>
                    <a:pt x="156032" y="101"/>
                  </a:moveTo>
                  <a:lnTo>
                    <a:pt x="154622" y="0"/>
                  </a:lnTo>
                  <a:lnTo>
                    <a:pt x="148958" y="13068"/>
                  </a:lnTo>
                  <a:lnTo>
                    <a:pt x="137718" y="21475"/>
                  </a:lnTo>
                  <a:lnTo>
                    <a:pt x="126669" y="25996"/>
                  </a:lnTo>
                  <a:lnTo>
                    <a:pt x="121539" y="27368"/>
                  </a:lnTo>
                  <a:lnTo>
                    <a:pt x="121831" y="28702"/>
                  </a:lnTo>
                  <a:lnTo>
                    <a:pt x="127114" y="27292"/>
                  </a:lnTo>
                  <a:lnTo>
                    <a:pt x="138557" y="22593"/>
                  </a:lnTo>
                  <a:lnTo>
                    <a:pt x="150177" y="13792"/>
                  </a:lnTo>
                  <a:lnTo>
                    <a:pt x="156032" y="101"/>
                  </a:lnTo>
                  <a:close/>
                </a:path>
              </a:pathLst>
            </a:custGeom>
            <a:solidFill>
              <a:srgbClr val="820D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262966" y="3711509"/>
              <a:ext cx="10795" cy="12065"/>
            </a:xfrm>
            <a:custGeom>
              <a:avLst/>
              <a:gdLst/>
              <a:ahLst/>
              <a:cxnLst/>
              <a:rect l="l" t="t" r="r" b="b"/>
              <a:pathLst>
                <a:path w="10795" h="12064">
                  <a:moveTo>
                    <a:pt x="5290" y="0"/>
                  </a:moveTo>
                  <a:lnTo>
                    <a:pt x="8783" y="479"/>
                  </a:lnTo>
                  <a:lnTo>
                    <a:pt x="10581" y="9371"/>
                  </a:lnTo>
                  <a:lnTo>
                    <a:pt x="10607" y="11745"/>
                  </a:lnTo>
                  <a:lnTo>
                    <a:pt x="0" y="11745"/>
                  </a:lnTo>
                  <a:lnTo>
                    <a:pt x="1615" y="10912"/>
                  </a:lnTo>
                  <a:lnTo>
                    <a:pt x="3518" y="9371"/>
                  </a:lnTo>
                  <a:lnTo>
                    <a:pt x="3649" y="9371"/>
                  </a:lnTo>
                  <a:lnTo>
                    <a:pt x="3883" y="8184"/>
                  </a:lnTo>
                  <a:lnTo>
                    <a:pt x="4117" y="6845"/>
                  </a:lnTo>
                  <a:lnTo>
                    <a:pt x="3257" y="4142"/>
                  </a:lnTo>
                  <a:lnTo>
                    <a:pt x="3753" y="1490"/>
                  </a:lnTo>
                  <a:lnTo>
                    <a:pt x="5290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173724" y="3503675"/>
              <a:ext cx="214884" cy="20878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534924" y="8723376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9700259"/>
            <a:ext cx="6532245" cy="43180"/>
          </a:xfrm>
          <a:custGeom>
            <a:avLst/>
            <a:gdLst/>
            <a:ahLst/>
            <a:cxnLst/>
            <a:rect l="l" t="t" r="r" b="b"/>
            <a:pathLst>
              <a:path w="6532245" h="43179">
                <a:moveTo>
                  <a:pt x="0" y="43180"/>
                </a:moveTo>
                <a:lnTo>
                  <a:pt x="6531863" y="43180"/>
                </a:lnTo>
                <a:lnTo>
                  <a:pt x="6531863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4" name="object 4"/>
            <p:cNvSpPr/>
            <p:nvPr/>
          </p:nvSpPr>
          <p:spPr>
            <a:xfrm>
              <a:off x="163068" y="160019"/>
              <a:ext cx="6532245" cy="9540875"/>
            </a:xfrm>
            <a:custGeom>
              <a:avLst/>
              <a:gdLst/>
              <a:ahLst/>
              <a:cxnLst/>
              <a:rect l="l" t="t" r="r" b="b"/>
              <a:pathLst>
                <a:path w="6532244" h="9540875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540850"/>
                  </a:lnTo>
                  <a:lnTo>
                    <a:pt x="6531864" y="9540850"/>
                  </a:lnTo>
                  <a:lnTo>
                    <a:pt x="6531864" y="42037"/>
                  </a:lnTo>
                  <a:close/>
                </a:path>
                <a:path w="6532244" h="9540875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342133"/>
                  </a:lnTo>
                  <a:lnTo>
                    <a:pt x="42062" y="9342133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641847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3" y="0"/>
                  </a:moveTo>
                  <a:lnTo>
                    <a:pt x="0" y="0"/>
                  </a:lnTo>
                  <a:lnTo>
                    <a:pt x="1053083" y="1054607"/>
                  </a:lnTo>
                  <a:lnTo>
                    <a:pt x="1053083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84748" y="842771"/>
              <a:ext cx="710565" cy="8900160"/>
            </a:xfrm>
            <a:custGeom>
              <a:avLst/>
              <a:gdLst/>
              <a:ahLst/>
              <a:cxnLst/>
              <a:rect l="l" t="t" r="r" b="b"/>
              <a:pathLst>
                <a:path w="710565" h="8900160">
                  <a:moveTo>
                    <a:pt x="644652" y="198247"/>
                  </a:moveTo>
                  <a:lnTo>
                    <a:pt x="639025" y="151269"/>
                  </a:lnTo>
                  <a:lnTo>
                    <a:pt x="622896" y="107835"/>
                  </a:lnTo>
                  <a:lnTo>
                    <a:pt x="597382" y="69596"/>
                  </a:lnTo>
                  <a:lnTo>
                    <a:pt x="563575" y="38150"/>
                  </a:lnTo>
                  <a:lnTo>
                    <a:pt x="522605" y="15113"/>
                  </a:lnTo>
                  <a:lnTo>
                    <a:pt x="485076" y="3746"/>
                  </a:lnTo>
                  <a:lnTo>
                    <a:pt x="446786" y="0"/>
                  </a:lnTo>
                  <a:lnTo>
                    <a:pt x="408533" y="3759"/>
                  </a:lnTo>
                  <a:lnTo>
                    <a:pt x="371703" y="14846"/>
                  </a:lnTo>
                  <a:lnTo>
                    <a:pt x="337426" y="33058"/>
                  </a:lnTo>
                  <a:lnTo>
                    <a:pt x="306832" y="58166"/>
                  </a:lnTo>
                  <a:lnTo>
                    <a:pt x="277710" y="95211"/>
                  </a:lnTo>
                  <a:lnTo>
                    <a:pt x="258457" y="137223"/>
                  </a:lnTo>
                  <a:lnTo>
                    <a:pt x="249478" y="182308"/>
                  </a:lnTo>
                  <a:lnTo>
                    <a:pt x="251206" y="228561"/>
                  </a:lnTo>
                  <a:lnTo>
                    <a:pt x="264033" y="274066"/>
                  </a:lnTo>
                  <a:lnTo>
                    <a:pt x="287172" y="315112"/>
                  </a:lnTo>
                  <a:lnTo>
                    <a:pt x="318630" y="348957"/>
                  </a:lnTo>
                  <a:lnTo>
                    <a:pt x="356819" y="374497"/>
                  </a:lnTo>
                  <a:lnTo>
                    <a:pt x="400113" y="390626"/>
                  </a:lnTo>
                  <a:lnTo>
                    <a:pt x="446913" y="396240"/>
                  </a:lnTo>
                  <a:lnTo>
                    <a:pt x="492252" y="391020"/>
                  </a:lnTo>
                  <a:lnTo>
                    <a:pt x="533869" y="376123"/>
                  </a:lnTo>
                  <a:lnTo>
                    <a:pt x="570585" y="352755"/>
                  </a:lnTo>
                  <a:lnTo>
                    <a:pt x="601205" y="322084"/>
                  </a:lnTo>
                  <a:lnTo>
                    <a:pt x="624547" y="285330"/>
                  </a:lnTo>
                  <a:lnTo>
                    <a:pt x="639419" y="243649"/>
                  </a:lnTo>
                  <a:lnTo>
                    <a:pt x="644652" y="198247"/>
                  </a:lnTo>
                  <a:close/>
                </a:path>
                <a:path w="710565" h="8900160">
                  <a:moveTo>
                    <a:pt x="710184" y="8157997"/>
                  </a:moveTo>
                  <a:lnTo>
                    <a:pt x="663498" y="8159585"/>
                  </a:lnTo>
                  <a:lnTo>
                    <a:pt x="617626" y="8164246"/>
                  </a:lnTo>
                  <a:lnTo>
                    <a:pt x="572655" y="8171904"/>
                  </a:lnTo>
                  <a:lnTo>
                    <a:pt x="528675" y="8182457"/>
                  </a:lnTo>
                  <a:lnTo>
                    <a:pt x="485775" y="8195805"/>
                  </a:lnTo>
                  <a:lnTo>
                    <a:pt x="444055" y="8211845"/>
                  </a:lnTo>
                  <a:lnTo>
                    <a:pt x="403606" y="8230489"/>
                  </a:lnTo>
                  <a:lnTo>
                    <a:pt x="364515" y="8251634"/>
                  </a:lnTo>
                  <a:lnTo>
                    <a:pt x="326898" y="8275193"/>
                  </a:lnTo>
                  <a:lnTo>
                    <a:pt x="290830" y="8301050"/>
                  </a:lnTo>
                  <a:lnTo>
                    <a:pt x="256400" y="8329117"/>
                  </a:lnTo>
                  <a:lnTo>
                    <a:pt x="223723" y="8359292"/>
                  </a:lnTo>
                  <a:lnTo>
                    <a:pt x="192874" y="8391487"/>
                  </a:lnTo>
                  <a:lnTo>
                    <a:pt x="163957" y="8425599"/>
                  </a:lnTo>
                  <a:lnTo>
                    <a:pt x="137071" y="8461527"/>
                  </a:lnTo>
                  <a:lnTo>
                    <a:pt x="112293" y="8499183"/>
                  </a:lnTo>
                  <a:lnTo>
                    <a:pt x="89725" y="8538451"/>
                  </a:lnTo>
                  <a:lnTo>
                    <a:pt x="69456" y="8579256"/>
                  </a:lnTo>
                  <a:lnTo>
                    <a:pt x="51587" y="8621471"/>
                  </a:lnTo>
                  <a:lnTo>
                    <a:pt x="36220" y="8665032"/>
                  </a:lnTo>
                  <a:lnTo>
                    <a:pt x="23431" y="8709825"/>
                  </a:lnTo>
                  <a:lnTo>
                    <a:pt x="13309" y="8755748"/>
                  </a:lnTo>
                  <a:lnTo>
                    <a:pt x="5981" y="8802700"/>
                  </a:lnTo>
                  <a:lnTo>
                    <a:pt x="1511" y="8850605"/>
                  </a:lnTo>
                  <a:lnTo>
                    <a:pt x="0" y="8899334"/>
                  </a:lnTo>
                  <a:lnTo>
                    <a:pt x="762" y="8900160"/>
                  </a:lnTo>
                  <a:lnTo>
                    <a:pt x="710184" y="8898014"/>
                  </a:lnTo>
                  <a:lnTo>
                    <a:pt x="710184" y="8157997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06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83235" y="1408556"/>
            <a:ext cx="6001385" cy="2537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Comparison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Klaus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and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Maria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6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If you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compare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two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you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recognise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following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important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factors:</a:t>
            </a:r>
            <a:endParaRPr sz="1100">
              <a:latin typeface="Calibri"/>
              <a:cs typeface="Calibri"/>
            </a:endParaRPr>
          </a:p>
          <a:p>
            <a:pPr marL="231775" marR="208915" indent="-181610">
              <a:lnSpc>
                <a:spcPts val="1190"/>
              </a:lnSpc>
              <a:spcBef>
                <a:spcPts val="220"/>
              </a:spcBef>
              <a:buFont typeface="Arial"/>
              <a:buChar char="•"/>
              <a:tabLst>
                <a:tab pos="2317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Housing: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type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(energy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source),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the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plays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important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role.</a:t>
            </a:r>
            <a:endParaRPr sz="1100">
              <a:latin typeface="Calibri"/>
              <a:cs typeface="Calibri"/>
            </a:endParaRPr>
          </a:p>
          <a:p>
            <a:pPr marL="231775" marR="245110" indent="-181610">
              <a:lnSpc>
                <a:spcPts val="1190"/>
              </a:lnSpc>
              <a:spcBef>
                <a:spcPts val="200"/>
              </a:spcBef>
              <a:buFont typeface="Arial"/>
              <a:buChar char="•"/>
              <a:tabLst>
                <a:tab pos="2317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Travel: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twice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 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transatlantic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flight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causes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endParaRPr sz="1100">
              <a:latin typeface="Calibri"/>
              <a:cs typeface="Calibri"/>
            </a:endParaRPr>
          </a:p>
          <a:p>
            <a:pPr marL="231775" marR="48895" indent="-181610">
              <a:lnSpc>
                <a:spcPts val="1190"/>
              </a:lnSpc>
              <a:spcBef>
                <a:spcPts val="190"/>
              </a:spcBef>
              <a:buFont typeface="Arial"/>
              <a:buChar char="•"/>
              <a:tabLst>
                <a:tab pos="2317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Food: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sporty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statistically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needs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calories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tends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less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sport.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thanks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still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causes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fewer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greenhouse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gas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Maria.</a:t>
            </a:r>
            <a:endParaRPr sz="1100">
              <a:latin typeface="Calibri"/>
              <a:cs typeface="Calibri"/>
            </a:endParaRPr>
          </a:p>
          <a:p>
            <a:pPr marL="231775" indent="-180975">
              <a:lnSpc>
                <a:spcPct val="100000"/>
              </a:lnSpc>
              <a:spcBef>
                <a:spcPts val="50"/>
              </a:spcBef>
              <a:buFont typeface="Arial"/>
              <a:buChar char="•"/>
              <a:tabLst>
                <a:tab pos="2317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: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5-fold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spending.</a:t>
            </a:r>
            <a:endParaRPr sz="1100">
              <a:latin typeface="Calibri"/>
              <a:cs typeface="Calibri"/>
            </a:endParaRPr>
          </a:p>
          <a:p>
            <a:pPr marL="231775" marR="17780" indent="-181610">
              <a:lnSpc>
                <a:spcPts val="1190"/>
              </a:lnSpc>
              <a:spcBef>
                <a:spcPts val="220"/>
              </a:spcBef>
              <a:buFont typeface="Arial"/>
              <a:buChar char="•"/>
              <a:tabLst>
                <a:tab pos="2317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All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these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aspects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strongly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 usually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negatively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 by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disposable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monthly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budget.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exceptions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thermal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insulation,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organic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food,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where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positive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impact.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Abb.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correlation</a:t>
            </a:r>
            <a:r>
              <a:rPr sz="1200" b="1" spc="-5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between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income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and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-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emissions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3235" y="7278369"/>
            <a:ext cx="6035040" cy="175513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50800" marR="43180">
              <a:lnSpc>
                <a:spcPct val="90000"/>
              </a:lnSpc>
              <a:spcBef>
                <a:spcPts val="23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 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disposable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very strong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our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112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person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causes.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There are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main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reasons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from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mobility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overall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earners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larger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several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cars,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drive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longer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distances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travel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plane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holiday.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enables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them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demand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services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such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hotels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restaurants.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true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conscious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endeavouring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carbon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life. However,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efforts,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which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typically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focus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nutritional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issues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energy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efficiency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household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appliances,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often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enough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offset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negative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effects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main</a:t>
            </a:r>
            <a:endParaRPr sz="1100">
              <a:latin typeface="Calibri"/>
              <a:cs typeface="Calibri"/>
            </a:endParaRPr>
          </a:p>
          <a:p>
            <a:pPr marL="50800">
              <a:lnSpc>
                <a:spcPts val="119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drivers‘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mobility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holidays.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1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6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information</a:t>
            </a:r>
            <a:r>
              <a:rPr sz="1100" spc="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on:</a:t>
            </a:r>
            <a:r>
              <a:rPr sz="1100" spc="9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sng" spc="-10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https://denkwerkstatt-konsum.umweltbundesamt.de/geld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11480" y="3672840"/>
            <a:ext cx="5988050" cy="3477260"/>
            <a:chOff x="411480" y="3672840"/>
            <a:chExt cx="5988050" cy="347726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8539" y="4134797"/>
              <a:ext cx="5705110" cy="301493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11480" y="3678936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685">
              <a:lnSpc>
                <a:spcPct val="100000"/>
              </a:lnSpc>
              <a:spcBef>
                <a:spcPts val="95"/>
              </a:spcBef>
            </a:pPr>
            <a:r>
              <a:rPr dirty="0"/>
              <a:t>L2</a:t>
            </a:r>
            <a:r>
              <a:rPr spc="-45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dirty="0"/>
              <a:t>Comparing</a:t>
            </a:r>
            <a:r>
              <a:rPr spc="-5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spc="-10" dirty="0"/>
              <a:t>footprints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163068" y="160019"/>
              <a:ext cx="6532245" cy="9583420"/>
            </a:xfrm>
            <a:custGeom>
              <a:avLst/>
              <a:gdLst/>
              <a:ahLst/>
              <a:cxnLst/>
              <a:rect l="l" t="t" r="r" b="b"/>
              <a:pathLst>
                <a:path w="6532244" h="9583420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227845"/>
                  </a:lnTo>
                  <a:lnTo>
                    <a:pt x="6531864" y="9227845"/>
                  </a:lnTo>
                  <a:lnTo>
                    <a:pt x="6531864" y="42037"/>
                  </a:lnTo>
                  <a:close/>
                </a:path>
                <a:path w="6532244" h="9583420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540240"/>
                  </a:lnTo>
                  <a:lnTo>
                    <a:pt x="0" y="9583420"/>
                  </a:lnTo>
                  <a:lnTo>
                    <a:pt x="6531864" y="9583420"/>
                  </a:lnTo>
                  <a:lnTo>
                    <a:pt x="6531864" y="9540240"/>
                  </a:lnTo>
                  <a:lnTo>
                    <a:pt x="42062" y="9540240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163067"/>
              <a:ext cx="6532245" cy="9580245"/>
            </a:xfrm>
            <a:custGeom>
              <a:avLst/>
              <a:gdLst/>
              <a:ahLst/>
              <a:cxnLst/>
              <a:rect l="l" t="t" r="r" b="b"/>
              <a:pathLst>
                <a:path w="6532244" h="9580245">
                  <a:moveTo>
                    <a:pt x="710158" y="889"/>
                  </a:moveTo>
                  <a:lnTo>
                    <a:pt x="709358" y="0"/>
                  </a:lnTo>
                  <a:lnTo>
                    <a:pt x="0" y="2159"/>
                  </a:lnTo>
                  <a:lnTo>
                    <a:pt x="0" y="742188"/>
                  </a:lnTo>
                  <a:lnTo>
                    <a:pt x="46672" y="740613"/>
                  </a:lnTo>
                  <a:lnTo>
                    <a:pt x="92544" y="735952"/>
                  </a:lnTo>
                  <a:lnTo>
                    <a:pt x="137528" y="728294"/>
                  </a:lnTo>
                  <a:lnTo>
                    <a:pt x="181508" y="717740"/>
                  </a:lnTo>
                  <a:lnTo>
                    <a:pt x="224409" y="704392"/>
                  </a:lnTo>
                  <a:lnTo>
                    <a:pt x="266128" y="688352"/>
                  </a:lnTo>
                  <a:lnTo>
                    <a:pt x="306578" y="669709"/>
                  </a:lnTo>
                  <a:lnTo>
                    <a:pt x="345668" y="648550"/>
                  </a:lnTo>
                  <a:lnTo>
                    <a:pt x="383286" y="625005"/>
                  </a:lnTo>
                  <a:lnTo>
                    <a:pt x="419354" y="599135"/>
                  </a:lnTo>
                  <a:lnTo>
                    <a:pt x="453771" y="571068"/>
                  </a:lnTo>
                  <a:lnTo>
                    <a:pt x="486448" y="540893"/>
                  </a:lnTo>
                  <a:lnTo>
                    <a:pt x="517296" y="508698"/>
                  </a:lnTo>
                  <a:lnTo>
                    <a:pt x="546201" y="474586"/>
                  </a:lnTo>
                  <a:lnTo>
                    <a:pt x="573100" y="438658"/>
                  </a:lnTo>
                  <a:lnTo>
                    <a:pt x="597877" y="401015"/>
                  </a:lnTo>
                  <a:lnTo>
                    <a:pt x="620433" y="361734"/>
                  </a:lnTo>
                  <a:lnTo>
                    <a:pt x="640702" y="320941"/>
                  </a:lnTo>
                  <a:lnTo>
                    <a:pt x="658558" y="278726"/>
                  </a:lnTo>
                  <a:lnTo>
                    <a:pt x="673938" y="235165"/>
                  </a:lnTo>
                  <a:lnTo>
                    <a:pt x="686727" y="190385"/>
                  </a:lnTo>
                  <a:lnTo>
                    <a:pt x="696836" y="144475"/>
                  </a:lnTo>
                  <a:lnTo>
                    <a:pt x="704164" y="97523"/>
                  </a:lnTo>
                  <a:lnTo>
                    <a:pt x="708647" y="49631"/>
                  </a:lnTo>
                  <a:lnTo>
                    <a:pt x="710158" y="889"/>
                  </a:lnTo>
                  <a:close/>
                </a:path>
                <a:path w="6532244" h="9580245">
                  <a:moveTo>
                    <a:pt x="6531864" y="9224797"/>
                  </a:moveTo>
                  <a:lnTo>
                    <a:pt x="4663440" y="9224797"/>
                  </a:lnTo>
                  <a:lnTo>
                    <a:pt x="4663440" y="9579864"/>
                  </a:lnTo>
                  <a:lnTo>
                    <a:pt x="6531864" y="9579864"/>
                  </a:lnTo>
                  <a:lnTo>
                    <a:pt x="6531864" y="9224797"/>
                  </a:lnTo>
                  <a:close/>
                </a:path>
              </a:pathLst>
            </a:custGeom>
            <a:solidFill>
              <a:srgbClr val="0076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56147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938783" y="0"/>
                  </a:moveTo>
                  <a:lnTo>
                    <a:pt x="0" y="972261"/>
                  </a:lnTo>
                  <a:lnTo>
                    <a:pt x="938783" y="972261"/>
                  </a:lnTo>
                  <a:lnTo>
                    <a:pt x="938783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28164">
              <a:lnSpc>
                <a:spcPct val="100000"/>
              </a:lnSpc>
              <a:spcBef>
                <a:spcPts val="95"/>
              </a:spcBef>
            </a:pPr>
            <a:r>
              <a:rPr dirty="0"/>
              <a:t>L3</a:t>
            </a:r>
            <a:r>
              <a:rPr spc="-5" dirty="0"/>
              <a:t> </a:t>
            </a:r>
            <a:r>
              <a:rPr dirty="0"/>
              <a:t>–</a:t>
            </a:r>
            <a:r>
              <a:rPr spc="-10" dirty="0"/>
              <a:t> summary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345135" y="1426844"/>
            <a:ext cx="6133465" cy="4217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Important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adjustments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12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Housing:</a:t>
            </a:r>
            <a:endParaRPr sz="1100">
              <a:latin typeface="Calibri"/>
              <a:cs typeface="Calibri"/>
            </a:endParaRPr>
          </a:p>
          <a:p>
            <a:pPr marL="269875" marR="280670" indent="-1816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Insulation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standard,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capita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choice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source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(e.g.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heating)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 significant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balance.</a:t>
            </a:r>
            <a:endParaRPr sz="1100">
              <a:latin typeface="Calibri"/>
              <a:cs typeface="Calibri"/>
            </a:endParaRPr>
          </a:p>
          <a:p>
            <a:pPr marL="269875" marR="81280" indent="-1816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Compact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efficient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because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less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outdoor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relation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living space.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Travel: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Air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travel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especially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long-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distance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biggest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driver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mobility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Make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shorter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climate-friendly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(e.g.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bicycles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/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pedelecs).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75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Food: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strong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balance.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plant-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based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purchase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substitutes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greenhouse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gas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0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Consumption: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behaviour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usually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directly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related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results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better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balance.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9700259"/>
            <a:ext cx="6532245" cy="43180"/>
          </a:xfrm>
          <a:custGeom>
            <a:avLst/>
            <a:gdLst/>
            <a:ahLst/>
            <a:cxnLst/>
            <a:rect l="l" t="t" r="r" b="b"/>
            <a:pathLst>
              <a:path w="6532245" h="43179">
                <a:moveTo>
                  <a:pt x="0" y="43180"/>
                </a:moveTo>
                <a:lnTo>
                  <a:pt x="6531863" y="43180"/>
                </a:lnTo>
                <a:lnTo>
                  <a:pt x="6531863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4" name="object 4"/>
            <p:cNvSpPr/>
            <p:nvPr/>
          </p:nvSpPr>
          <p:spPr>
            <a:xfrm>
              <a:off x="163068" y="160019"/>
              <a:ext cx="6532245" cy="9540875"/>
            </a:xfrm>
            <a:custGeom>
              <a:avLst/>
              <a:gdLst/>
              <a:ahLst/>
              <a:cxnLst/>
              <a:rect l="l" t="t" r="r" b="b"/>
              <a:pathLst>
                <a:path w="6532244" h="9540875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540850"/>
                  </a:lnTo>
                  <a:lnTo>
                    <a:pt x="6531864" y="9540850"/>
                  </a:lnTo>
                  <a:lnTo>
                    <a:pt x="6531864" y="42037"/>
                  </a:lnTo>
                  <a:close/>
                </a:path>
                <a:path w="6532244" h="9540875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342133"/>
                  </a:lnTo>
                  <a:lnTo>
                    <a:pt x="42062" y="9342133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3068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4" y="0"/>
                  </a:moveTo>
                  <a:lnTo>
                    <a:pt x="0" y="0"/>
                  </a:lnTo>
                  <a:lnTo>
                    <a:pt x="0" y="1054607"/>
                  </a:lnTo>
                  <a:lnTo>
                    <a:pt x="1053084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600" y="842771"/>
              <a:ext cx="6466840" cy="8900160"/>
            </a:xfrm>
            <a:custGeom>
              <a:avLst/>
              <a:gdLst/>
              <a:ahLst/>
              <a:cxnLst/>
              <a:rect l="l" t="t" r="r" b="b"/>
              <a:pathLst>
                <a:path w="6466840" h="8900160">
                  <a:moveTo>
                    <a:pt x="395147" y="182308"/>
                  </a:moveTo>
                  <a:lnTo>
                    <a:pt x="386156" y="137223"/>
                  </a:lnTo>
                  <a:lnTo>
                    <a:pt x="366890" y="95211"/>
                  </a:lnTo>
                  <a:lnTo>
                    <a:pt x="337769" y="58166"/>
                  </a:lnTo>
                  <a:lnTo>
                    <a:pt x="307174" y="33058"/>
                  </a:lnTo>
                  <a:lnTo>
                    <a:pt x="272910" y="14846"/>
                  </a:lnTo>
                  <a:lnTo>
                    <a:pt x="236080" y="3759"/>
                  </a:lnTo>
                  <a:lnTo>
                    <a:pt x="197802" y="0"/>
                  </a:lnTo>
                  <a:lnTo>
                    <a:pt x="178663" y="939"/>
                  </a:lnTo>
                  <a:lnTo>
                    <a:pt x="140665" y="8470"/>
                  </a:lnTo>
                  <a:lnTo>
                    <a:pt x="81076" y="38150"/>
                  </a:lnTo>
                  <a:lnTo>
                    <a:pt x="47256" y="69596"/>
                  </a:lnTo>
                  <a:lnTo>
                    <a:pt x="21729" y="107835"/>
                  </a:lnTo>
                  <a:lnTo>
                    <a:pt x="5613" y="151269"/>
                  </a:lnTo>
                  <a:lnTo>
                    <a:pt x="0" y="198247"/>
                  </a:lnTo>
                  <a:lnTo>
                    <a:pt x="5219" y="243649"/>
                  </a:lnTo>
                  <a:lnTo>
                    <a:pt x="20091" y="285330"/>
                  </a:lnTo>
                  <a:lnTo>
                    <a:pt x="43434" y="322084"/>
                  </a:lnTo>
                  <a:lnTo>
                    <a:pt x="74053" y="352755"/>
                  </a:lnTo>
                  <a:lnTo>
                    <a:pt x="110769" y="376123"/>
                  </a:lnTo>
                  <a:lnTo>
                    <a:pt x="152387" y="391020"/>
                  </a:lnTo>
                  <a:lnTo>
                    <a:pt x="197739" y="396240"/>
                  </a:lnTo>
                  <a:lnTo>
                    <a:pt x="244513" y="390626"/>
                  </a:lnTo>
                  <a:lnTo>
                    <a:pt x="287794" y="374497"/>
                  </a:lnTo>
                  <a:lnTo>
                    <a:pt x="325996" y="348957"/>
                  </a:lnTo>
                  <a:lnTo>
                    <a:pt x="357479" y="315112"/>
                  </a:lnTo>
                  <a:lnTo>
                    <a:pt x="380669" y="274066"/>
                  </a:lnTo>
                  <a:lnTo>
                    <a:pt x="393458" y="228561"/>
                  </a:lnTo>
                  <a:lnTo>
                    <a:pt x="395147" y="182308"/>
                  </a:lnTo>
                  <a:close/>
                </a:path>
                <a:path w="6466840" h="8900160">
                  <a:moveTo>
                    <a:pt x="6466332" y="8157997"/>
                  </a:moveTo>
                  <a:lnTo>
                    <a:pt x="6419647" y="8159585"/>
                  </a:lnTo>
                  <a:lnTo>
                    <a:pt x="6373774" y="8164246"/>
                  </a:lnTo>
                  <a:lnTo>
                    <a:pt x="6328804" y="8171904"/>
                  </a:lnTo>
                  <a:lnTo>
                    <a:pt x="6284823" y="8182457"/>
                  </a:lnTo>
                  <a:lnTo>
                    <a:pt x="6241923" y="8195805"/>
                  </a:lnTo>
                  <a:lnTo>
                    <a:pt x="6200203" y="8211845"/>
                  </a:lnTo>
                  <a:lnTo>
                    <a:pt x="6159754" y="8230489"/>
                  </a:lnTo>
                  <a:lnTo>
                    <a:pt x="6120663" y="8251634"/>
                  </a:lnTo>
                  <a:lnTo>
                    <a:pt x="6083046" y="8275193"/>
                  </a:lnTo>
                  <a:lnTo>
                    <a:pt x="6046978" y="8301050"/>
                  </a:lnTo>
                  <a:lnTo>
                    <a:pt x="6012548" y="8329117"/>
                  </a:lnTo>
                  <a:lnTo>
                    <a:pt x="5979871" y="8359292"/>
                  </a:lnTo>
                  <a:lnTo>
                    <a:pt x="5949023" y="8391487"/>
                  </a:lnTo>
                  <a:lnTo>
                    <a:pt x="5920105" y="8425599"/>
                  </a:lnTo>
                  <a:lnTo>
                    <a:pt x="5893219" y="8461527"/>
                  </a:lnTo>
                  <a:lnTo>
                    <a:pt x="5868441" y="8499183"/>
                  </a:lnTo>
                  <a:lnTo>
                    <a:pt x="5845873" y="8538451"/>
                  </a:lnTo>
                  <a:lnTo>
                    <a:pt x="5825604" y="8579256"/>
                  </a:lnTo>
                  <a:lnTo>
                    <a:pt x="5807735" y="8621471"/>
                  </a:lnTo>
                  <a:lnTo>
                    <a:pt x="5792368" y="8665032"/>
                  </a:lnTo>
                  <a:lnTo>
                    <a:pt x="5779579" y="8709825"/>
                  </a:lnTo>
                  <a:lnTo>
                    <a:pt x="5769457" y="8755748"/>
                  </a:lnTo>
                  <a:lnTo>
                    <a:pt x="5762129" y="8802700"/>
                  </a:lnTo>
                  <a:lnTo>
                    <a:pt x="5757659" y="8850605"/>
                  </a:lnTo>
                  <a:lnTo>
                    <a:pt x="5756148" y="8899334"/>
                  </a:lnTo>
                  <a:lnTo>
                    <a:pt x="5756910" y="8900160"/>
                  </a:lnTo>
                  <a:lnTo>
                    <a:pt x="6466332" y="8898014"/>
                  </a:lnTo>
                  <a:lnTo>
                    <a:pt x="6466332" y="8157997"/>
                  </a:lnTo>
                  <a:close/>
                </a:path>
              </a:pathLst>
            </a:custGeom>
            <a:solidFill>
              <a:srgbClr val="0076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06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1620">
              <a:lnSpc>
                <a:spcPct val="100000"/>
              </a:lnSpc>
              <a:spcBef>
                <a:spcPts val="95"/>
              </a:spcBef>
            </a:pPr>
            <a:r>
              <a:rPr dirty="0"/>
              <a:t>M3:</a:t>
            </a:r>
            <a:r>
              <a:rPr spc="-65" dirty="0"/>
              <a:t> </a:t>
            </a:r>
            <a:r>
              <a:rPr spc="-10" dirty="0"/>
              <a:t>information</a:t>
            </a:r>
            <a:r>
              <a:rPr spc="-80" dirty="0"/>
              <a:t> </a:t>
            </a:r>
            <a:r>
              <a:rPr dirty="0"/>
              <a:t>sheet</a:t>
            </a:r>
            <a:r>
              <a:rPr spc="-60" dirty="0"/>
              <a:t> </a:t>
            </a:r>
            <a:r>
              <a:rPr dirty="0"/>
              <a:t>Klaus</a:t>
            </a:r>
            <a:r>
              <a:rPr spc="-50" dirty="0"/>
              <a:t> </a:t>
            </a:r>
            <a:r>
              <a:rPr spc="-10" dirty="0"/>
              <a:t>Tabori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21335" y="1408556"/>
            <a:ext cx="2599690" cy="735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Student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activity:</a:t>
            </a:r>
            <a:r>
              <a:rPr sz="1200" b="1" spc="-4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Klaus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75"/>
              </a:spcBef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2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taking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part</a:t>
            </a:r>
            <a:r>
              <a:rPr sz="12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2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challenge.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wants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footprint.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1291" y="2378964"/>
            <a:ext cx="5991225" cy="1579245"/>
          </a:xfrm>
          <a:custGeom>
            <a:avLst/>
            <a:gdLst/>
            <a:ahLst/>
            <a:cxnLst/>
            <a:rect l="l" t="t" r="r" b="b"/>
            <a:pathLst>
              <a:path w="5991225" h="1579245">
                <a:moveTo>
                  <a:pt x="5290058" y="0"/>
                </a:moveTo>
                <a:lnTo>
                  <a:pt x="0" y="0"/>
                </a:lnTo>
                <a:lnTo>
                  <a:pt x="0" y="1578863"/>
                </a:lnTo>
                <a:lnTo>
                  <a:pt x="5990844" y="1578863"/>
                </a:lnTo>
                <a:lnTo>
                  <a:pt x="5290058" y="0"/>
                </a:lnTo>
                <a:close/>
              </a:path>
            </a:pathLst>
          </a:custGeom>
          <a:solidFill>
            <a:srgbClr val="DEF1D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3529" y="2563748"/>
            <a:ext cx="3344545" cy="121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67246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Develop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measures</a:t>
            </a:r>
            <a:r>
              <a:rPr sz="1200" b="1" spc="-4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for</a:t>
            </a:r>
            <a:r>
              <a:rPr sz="1200" b="1" spc="-4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Klaus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and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help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him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to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reduce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his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007625"/>
                </a:solidFill>
                <a:latin typeface="Calibri"/>
                <a:cs typeface="Calibri"/>
              </a:rPr>
              <a:t>2</a:t>
            </a:r>
            <a:r>
              <a:rPr sz="1200" b="1" spc="-37" baseline="-20833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balance.</a:t>
            </a:r>
            <a:endParaRPr sz="1200">
              <a:latin typeface="Calibri"/>
              <a:cs typeface="Calibri"/>
            </a:endParaRPr>
          </a:p>
          <a:p>
            <a:pPr marL="2076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076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Experiment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-calculator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observe</a:t>
            </a:r>
            <a:endParaRPr sz="1100">
              <a:latin typeface="Calibri"/>
              <a:cs typeface="Calibri"/>
            </a:endParaRPr>
          </a:p>
          <a:p>
            <a:pPr marL="210185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you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adjust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inputs.</a:t>
            </a:r>
            <a:endParaRPr sz="1100">
              <a:latin typeface="Calibri"/>
              <a:cs typeface="Calibri"/>
            </a:endParaRPr>
          </a:p>
          <a:p>
            <a:pPr marL="207010" marR="70358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01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potential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3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more.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most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1291" y="4099559"/>
            <a:ext cx="5991225" cy="1438910"/>
          </a:xfrm>
          <a:custGeom>
            <a:avLst/>
            <a:gdLst/>
            <a:ahLst/>
            <a:cxnLst/>
            <a:rect l="l" t="t" r="r" b="b"/>
            <a:pathLst>
              <a:path w="5991225" h="1438910">
                <a:moveTo>
                  <a:pt x="5990844" y="0"/>
                </a:moveTo>
                <a:lnTo>
                  <a:pt x="0" y="0"/>
                </a:lnTo>
                <a:lnTo>
                  <a:pt x="0" y="1438655"/>
                </a:lnTo>
                <a:lnTo>
                  <a:pt x="5290058" y="1438655"/>
                </a:lnTo>
                <a:lnTo>
                  <a:pt x="5990844" y="0"/>
                </a:lnTo>
                <a:close/>
              </a:path>
            </a:pathLst>
          </a:custGeom>
          <a:solidFill>
            <a:srgbClr val="DEF1D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28929" y="4302738"/>
            <a:ext cx="3573779" cy="947419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Reflect</a:t>
            </a:r>
            <a:r>
              <a:rPr sz="1200" b="1" spc="-3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the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savings:</a:t>
            </a:r>
            <a:endParaRPr sz="1200">
              <a:latin typeface="Calibri"/>
              <a:cs typeface="Calibri"/>
            </a:endParaRPr>
          </a:p>
          <a:p>
            <a:pPr marL="181610" marR="6921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47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measures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cope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implement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major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cuts?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result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form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savings?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1291" y="5673852"/>
            <a:ext cx="5991225" cy="3165475"/>
          </a:xfrm>
          <a:custGeom>
            <a:avLst/>
            <a:gdLst/>
            <a:ahLst/>
            <a:cxnLst/>
            <a:rect l="l" t="t" r="r" b="b"/>
            <a:pathLst>
              <a:path w="5991225" h="3165475">
                <a:moveTo>
                  <a:pt x="5290058" y="0"/>
                </a:moveTo>
                <a:lnTo>
                  <a:pt x="0" y="0"/>
                </a:lnTo>
                <a:lnTo>
                  <a:pt x="0" y="3165348"/>
                </a:lnTo>
                <a:lnTo>
                  <a:pt x="5990844" y="3165348"/>
                </a:lnTo>
                <a:lnTo>
                  <a:pt x="5290058" y="0"/>
                </a:lnTo>
                <a:close/>
              </a:path>
            </a:pathLst>
          </a:custGeom>
          <a:solidFill>
            <a:srgbClr val="DEF1D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78129" y="6023864"/>
            <a:ext cx="4847590" cy="2480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Get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creative:</a:t>
            </a:r>
            <a:r>
              <a:rPr sz="1200" b="1" spc="-4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Design a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poster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presentation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comic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write</a:t>
            </a:r>
            <a:r>
              <a:rPr sz="1200" b="1" spc="-3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newspaper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article</a:t>
            </a:r>
            <a:r>
              <a:rPr sz="1200" b="1" spc="-4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in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which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you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present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Klaus‘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successes</a:t>
            </a:r>
            <a:r>
              <a:rPr sz="1200" b="1" spc="-3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form</a:t>
            </a:r>
            <a:r>
              <a:rPr sz="1200" b="1" spc="-3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the</a:t>
            </a:r>
            <a:endParaRPr sz="12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climate-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challenge.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Use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the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following</a:t>
            </a:r>
            <a:r>
              <a:rPr sz="1200" b="1" spc="-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topics.</a:t>
            </a:r>
            <a:endParaRPr sz="1200">
              <a:latin typeface="Calibri"/>
              <a:cs typeface="Calibri"/>
            </a:endParaRPr>
          </a:p>
          <a:p>
            <a:pPr marL="63500" marR="55880" indent="169545">
              <a:lnSpc>
                <a:spcPct val="145500"/>
              </a:lnSpc>
              <a:spcBef>
                <a:spcPts val="1440"/>
              </a:spcBef>
              <a:buFont typeface="Arial"/>
              <a:buChar char="•"/>
              <a:tabLst>
                <a:tab pos="2330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Explain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measures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taken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(housing,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electricity,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travel,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food,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consumption).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-7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were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avoided?</a:t>
            </a:r>
            <a:endParaRPr sz="1100">
              <a:latin typeface="Calibri"/>
              <a:cs typeface="Calibri"/>
            </a:endParaRPr>
          </a:p>
          <a:p>
            <a:pPr marL="232410" marR="170815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355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report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sustainable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brought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Klaus.</a:t>
            </a:r>
            <a:endParaRPr sz="1100">
              <a:latin typeface="Calibri"/>
              <a:cs typeface="Calibri"/>
            </a:endParaRPr>
          </a:p>
          <a:p>
            <a:pPr marL="232410" marR="847090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355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Pick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up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obstacles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limitations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faces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cannot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own.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Develop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ideas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overcome.</a:t>
            </a:r>
            <a:endParaRPr sz="1100">
              <a:latin typeface="Calibri"/>
              <a:cs typeface="Calibri"/>
            </a:endParaRPr>
          </a:p>
          <a:p>
            <a:pPr marL="232410" marR="69913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3558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Comment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statement: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joint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task,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task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 society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whole.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064454" y="7462542"/>
            <a:ext cx="866140" cy="2237105"/>
            <a:chOff x="5064454" y="7462542"/>
            <a:chExt cx="866140" cy="2237105"/>
          </a:xfrm>
        </p:grpSpPr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71430" y="7800905"/>
              <a:ext cx="89823" cy="198872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198226" y="7928535"/>
              <a:ext cx="281940" cy="473709"/>
            </a:xfrm>
            <a:custGeom>
              <a:avLst/>
              <a:gdLst/>
              <a:ahLst/>
              <a:cxnLst/>
              <a:rect l="l" t="t" r="r" b="b"/>
              <a:pathLst>
                <a:path w="281939" h="473709">
                  <a:moveTo>
                    <a:pt x="52271" y="0"/>
                  </a:moveTo>
                  <a:lnTo>
                    <a:pt x="152944" y="230094"/>
                  </a:lnTo>
                  <a:lnTo>
                    <a:pt x="195977" y="288244"/>
                  </a:lnTo>
                  <a:lnTo>
                    <a:pt x="237555" y="334908"/>
                  </a:lnTo>
                  <a:lnTo>
                    <a:pt x="281655" y="370165"/>
                  </a:lnTo>
                  <a:lnTo>
                    <a:pt x="249257" y="403518"/>
                  </a:lnTo>
                  <a:lnTo>
                    <a:pt x="234254" y="443270"/>
                  </a:lnTo>
                  <a:lnTo>
                    <a:pt x="225941" y="472299"/>
                  </a:lnTo>
                  <a:lnTo>
                    <a:pt x="213613" y="473481"/>
                  </a:lnTo>
                  <a:lnTo>
                    <a:pt x="175821" y="430736"/>
                  </a:lnTo>
                  <a:lnTo>
                    <a:pt x="137384" y="381672"/>
                  </a:lnTo>
                  <a:lnTo>
                    <a:pt x="102864" y="333923"/>
                  </a:lnTo>
                  <a:lnTo>
                    <a:pt x="76825" y="295123"/>
                  </a:lnTo>
                  <a:lnTo>
                    <a:pt x="54519" y="240051"/>
                  </a:lnTo>
                  <a:lnTo>
                    <a:pt x="0" y="11542"/>
                  </a:lnTo>
                  <a:lnTo>
                    <a:pt x="10217" y="8082"/>
                  </a:lnTo>
                  <a:lnTo>
                    <a:pt x="38152" y="1943"/>
                  </a:lnTo>
                  <a:lnTo>
                    <a:pt x="52271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11161" y="9495569"/>
              <a:ext cx="121884" cy="20001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33776" y="9598392"/>
              <a:ext cx="98847" cy="9817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68080" y="8614924"/>
              <a:ext cx="254750" cy="1010446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330885" y="8635232"/>
              <a:ext cx="464184" cy="944880"/>
            </a:xfrm>
            <a:custGeom>
              <a:avLst/>
              <a:gdLst/>
              <a:ahLst/>
              <a:cxnLst/>
              <a:rect l="l" t="t" r="r" b="b"/>
              <a:pathLst>
                <a:path w="464185" h="944879">
                  <a:moveTo>
                    <a:pt x="5519" y="0"/>
                  </a:moveTo>
                  <a:lnTo>
                    <a:pt x="248419" y="69870"/>
                  </a:lnTo>
                  <a:lnTo>
                    <a:pt x="263770" y="159041"/>
                  </a:lnTo>
                  <a:lnTo>
                    <a:pt x="305351" y="526132"/>
                  </a:lnTo>
                  <a:lnTo>
                    <a:pt x="463693" y="884935"/>
                  </a:lnTo>
                  <a:lnTo>
                    <a:pt x="459701" y="893206"/>
                  </a:lnTo>
                  <a:lnTo>
                    <a:pt x="448455" y="911954"/>
                  </a:lnTo>
                  <a:lnTo>
                    <a:pt x="431047" y="932075"/>
                  </a:lnTo>
                  <a:lnTo>
                    <a:pt x="408572" y="944469"/>
                  </a:lnTo>
                  <a:lnTo>
                    <a:pt x="156530" y="576086"/>
                  </a:lnTo>
                  <a:lnTo>
                    <a:pt x="0" y="104687"/>
                  </a:lnTo>
                  <a:lnTo>
                    <a:pt x="5519" y="0"/>
                  </a:lnTo>
                  <a:close/>
                </a:path>
              </a:pathLst>
            </a:custGeom>
            <a:solidFill>
              <a:srgbClr val="BC34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98285" y="8734134"/>
              <a:ext cx="401940" cy="851499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5331970" y="9651502"/>
              <a:ext cx="208279" cy="46355"/>
            </a:xfrm>
            <a:custGeom>
              <a:avLst/>
              <a:gdLst/>
              <a:ahLst/>
              <a:cxnLst/>
              <a:rect l="l" t="t" r="r" b="b"/>
              <a:pathLst>
                <a:path w="208279" h="46354">
                  <a:moveTo>
                    <a:pt x="102136" y="0"/>
                  </a:moveTo>
                  <a:lnTo>
                    <a:pt x="133826" y="8246"/>
                  </a:lnTo>
                  <a:lnTo>
                    <a:pt x="147344" y="10852"/>
                  </a:lnTo>
                  <a:lnTo>
                    <a:pt x="160976" y="10067"/>
                  </a:lnTo>
                  <a:lnTo>
                    <a:pt x="176052" y="6235"/>
                  </a:lnTo>
                  <a:lnTo>
                    <a:pt x="193289" y="0"/>
                  </a:lnTo>
                  <a:lnTo>
                    <a:pt x="207904" y="46356"/>
                  </a:lnTo>
                  <a:lnTo>
                    <a:pt x="0" y="46356"/>
                  </a:lnTo>
                  <a:lnTo>
                    <a:pt x="3539" y="35079"/>
                  </a:lnTo>
                  <a:lnTo>
                    <a:pt x="24743" y="24649"/>
                  </a:lnTo>
                  <a:lnTo>
                    <a:pt x="59110" y="13483"/>
                  </a:lnTo>
                  <a:lnTo>
                    <a:pt x="102136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31404" y="7773184"/>
              <a:ext cx="98735" cy="23515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66434" y="8054238"/>
              <a:ext cx="215408" cy="21239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95220" y="8286827"/>
              <a:ext cx="317169" cy="50976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488324" y="7932042"/>
              <a:ext cx="434975" cy="883285"/>
            </a:xfrm>
            <a:custGeom>
              <a:avLst/>
              <a:gdLst/>
              <a:ahLst/>
              <a:cxnLst/>
              <a:rect l="l" t="t" r="r" b="b"/>
              <a:pathLst>
                <a:path w="434975" h="883284">
                  <a:moveTo>
                    <a:pt x="393484" y="0"/>
                  </a:moveTo>
                  <a:lnTo>
                    <a:pt x="434571" y="609"/>
                  </a:lnTo>
                  <a:lnTo>
                    <a:pt x="434045" y="21246"/>
                  </a:lnTo>
                  <a:lnTo>
                    <a:pt x="426949" y="71509"/>
                  </a:lnTo>
                  <a:lnTo>
                    <a:pt x="416123" y="134178"/>
                  </a:lnTo>
                  <a:lnTo>
                    <a:pt x="404405" y="192036"/>
                  </a:lnTo>
                  <a:lnTo>
                    <a:pt x="359870" y="274575"/>
                  </a:lnTo>
                  <a:lnTo>
                    <a:pt x="298472" y="340670"/>
                  </a:lnTo>
                  <a:lnTo>
                    <a:pt x="213912" y="425270"/>
                  </a:lnTo>
                  <a:lnTo>
                    <a:pt x="208035" y="440899"/>
                  </a:lnTo>
                  <a:lnTo>
                    <a:pt x="194935" y="480618"/>
                  </a:lnTo>
                  <a:lnTo>
                    <a:pt x="181409" y="533677"/>
                  </a:lnTo>
                  <a:lnTo>
                    <a:pt x="174256" y="589326"/>
                  </a:lnTo>
                  <a:lnTo>
                    <a:pt x="173253" y="651321"/>
                  </a:lnTo>
                  <a:lnTo>
                    <a:pt x="174997" y="861691"/>
                  </a:lnTo>
                  <a:lnTo>
                    <a:pt x="173237" y="876281"/>
                  </a:lnTo>
                  <a:lnTo>
                    <a:pt x="135296" y="883283"/>
                  </a:lnTo>
                  <a:lnTo>
                    <a:pt x="83855" y="882301"/>
                  </a:lnTo>
                  <a:lnTo>
                    <a:pt x="37533" y="875909"/>
                  </a:lnTo>
                  <a:lnTo>
                    <a:pt x="14952" y="866678"/>
                  </a:lnTo>
                  <a:lnTo>
                    <a:pt x="0" y="727264"/>
                  </a:lnTo>
                  <a:lnTo>
                    <a:pt x="32245" y="560996"/>
                  </a:lnTo>
                  <a:lnTo>
                    <a:pt x="77018" y="421736"/>
                  </a:lnTo>
                  <a:lnTo>
                    <a:pt x="99647" y="363489"/>
                  </a:lnTo>
                  <a:lnTo>
                    <a:pt x="313449" y="192101"/>
                  </a:lnTo>
                  <a:lnTo>
                    <a:pt x="364890" y="4677"/>
                  </a:lnTo>
                  <a:lnTo>
                    <a:pt x="374183" y="1201"/>
                  </a:lnTo>
                  <a:lnTo>
                    <a:pt x="393484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490848" y="8102489"/>
              <a:ext cx="135929" cy="23427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262102" y="8285645"/>
              <a:ext cx="259715" cy="464820"/>
            </a:xfrm>
            <a:custGeom>
              <a:avLst/>
              <a:gdLst/>
              <a:ahLst/>
              <a:cxnLst/>
              <a:rect l="l" t="t" r="r" b="b"/>
              <a:pathLst>
                <a:path w="259714" h="464820">
                  <a:moveTo>
                    <a:pt x="198516" y="94"/>
                  </a:moveTo>
                  <a:lnTo>
                    <a:pt x="219528" y="4083"/>
                  </a:lnTo>
                  <a:lnTo>
                    <a:pt x="239184" y="4972"/>
                  </a:lnTo>
                  <a:lnTo>
                    <a:pt x="259416" y="3784"/>
                  </a:lnTo>
                  <a:lnTo>
                    <a:pt x="257435" y="10170"/>
                  </a:lnTo>
                  <a:lnTo>
                    <a:pt x="218024" y="50234"/>
                  </a:lnTo>
                  <a:lnTo>
                    <a:pt x="186922" y="100974"/>
                  </a:lnTo>
                  <a:lnTo>
                    <a:pt x="155217" y="181544"/>
                  </a:lnTo>
                  <a:lnTo>
                    <a:pt x="60558" y="451651"/>
                  </a:lnTo>
                  <a:lnTo>
                    <a:pt x="54346" y="464540"/>
                  </a:lnTo>
                  <a:lnTo>
                    <a:pt x="43028" y="461118"/>
                  </a:lnTo>
                  <a:lnTo>
                    <a:pt x="24307" y="452566"/>
                  </a:lnTo>
                  <a:lnTo>
                    <a:pt x="7018" y="441769"/>
                  </a:lnTo>
                  <a:lnTo>
                    <a:pt x="0" y="431615"/>
                  </a:lnTo>
                  <a:lnTo>
                    <a:pt x="7716" y="408202"/>
                  </a:lnTo>
                  <a:lnTo>
                    <a:pt x="50619" y="288752"/>
                  </a:lnTo>
                  <a:lnTo>
                    <a:pt x="115874" y="134031"/>
                  </a:lnTo>
                  <a:lnTo>
                    <a:pt x="162014" y="46950"/>
                  </a:lnTo>
                  <a:lnTo>
                    <a:pt x="189419" y="8582"/>
                  </a:lnTo>
                  <a:lnTo>
                    <a:pt x="198469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064454" y="7462542"/>
              <a:ext cx="419100" cy="420370"/>
            </a:xfrm>
            <a:custGeom>
              <a:avLst/>
              <a:gdLst/>
              <a:ahLst/>
              <a:cxnLst/>
              <a:rect l="l" t="t" r="r" b="b"/>
              <a:pathLst>
                <a:path w="419100" h="420370">
                  <a:moveTo>
                    <a:pt x="0" y="0"/>
                  </a:moveTo>
                  <a:lnTo>
                    <a:pt x="419050" y="0"/>
                  </a:lnTo>
                  <a:lnTo>
                    <a:pt x="419050" y="420200"/>
                  </a:lnTo>
                  <a:lnTo>
                    <a:pt x="0" y="420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A2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94485" y="7922385"/>
              <a:ext cx="271734" cy="476839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488379" y="7931994"/>
              <a:ext cx="434975" cy="866140"/>
            </a:xfrm>
            <a:custGeom>
              <a:avLst/>
              <a:gdLst/>
              <a:ahLst/>
              <a:cxnLst/>
              <a:rect l="l" t="t" r="r" b="b"/>
              <a:pathLst>
                <a:path w="434975" h="866140">
                  <a:moveTo>
                    <a:pt x="393428" y="0"/>
                  </a:moveTo>
                  <a:lnTo>
                    <a:pt x="434516" y="609"/>
                  </a:lnTo>
                  <a:lnTo>
                    <a:pt x="433989" y="21246"/>
                  </a:lnTo>
                  <a:lnTo>
                    <a:pt x="426894" y="71509"/>
                  </a:lnTo>
                  <a:lnTo>
                    <a:pt x="416067" y="134178"/>
                  </a:lnTo>
                  <a:lnTo>
                    <a:pt x="404349" y="192036"/>
                  </a:lnTo>
                  <a:lnTo>
                    <a:pt x="388506" y="238550"/>
                  </a:lnTo>
                  <a:lnTo>
                    <a:pt x="347100" y="288888"/>
                  </a:lnTo>
                  <a:lnTo>
                    <a:pt x="256841" y="356577"/>
                  </a:lnTo>
                  <a:lnTo>
                    <a:pt x="218408" y="383997"/>
                  </a:lnTo>
                  <a:lnTo>
                    <a:pt x="193349" y="399962"/>
                  </a:lnTo>
                  <a:lnTo>
                    <a:pt x="167635" y="420073"/>
                  </a:lnTo>
                  <a:lnTo>
                    <a:pt x="146032" y="450224"/>
                  </a:lnTo>
                  <a:lnTo>
                    <a:pt x="130398" y="487613"/>
                  </a:lnTo>
                  <a:lnTo>
                    <a:pt x="122651" y="529532"/>
                  </a:lnTo>
                  <a:lnTo>
                    <a:pt x="125103" y="564959"/>
                  </a:lnTo>
                  <a:lnTo>
                    <a:pt x="133869" y="616821"/>
                  </a:lnTo>
                  <a:lnTo>
                    <a:pt x="156369" y="738926"/>
                  </a:lnTo>
                  <a:lnTo>
                    <a:pt x="163115" y="793705"/>
                  </a:lnTo>
                  <a:lnTo>
                    <a:pt x="162199" y="833994"/>
                  </a:lnTo>
                  <a:lnTo>
                    <a:pt x="121279" y="856956"/>
                  </a:lnTo>
                  <a:lnTo>
                    <a:pt x="14556" y="866063"/>
                  </a:lnTo>
                  <a:lnTo>
                    <a:pt x="0" y="726567"/>
                  </a:lnTo>
                  <a:lnTo>
                    <a:pt x="32324" y="560582"/>
                  </a:lnTo>
                  <a:lnTo>
                    <a:pt x="77023" y="421694"/>
                  </a:lnTo>
                  <a:lnTo>
                    <a:pt x="99591" y="363489"/>
                  </a:lnTo>
                  <a:lnTo>
                    <a:pt x="313393" y="192101"/>
                  </a:lnTo>
                  <a:lnTo>
                    <a:pt x="364834" y="4677"/>
                  </a:lnTo>
                  <a:lnTo>
                    <a:pt x="374127" y="1201"/>
                  </a:lnTo>
                  <a:lnTo>
                    <a:pt x="393428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494525" y="8217572"/>
              <a:ext cx="345328" cy="601726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196669" y="7927258"/>
              <a:ext cx="726282" cy="1771907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353011" y="8847682"/>
              <a:ext cx="90578" cy="35195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64319" y="9182591"/>
              <a:ext cx="158511" cy="44277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5355031" y="9161373"/>
              <a:ext cx="282575" cy="53975"/>
            </a:xfrm>
            <a:custGeom>
              <a:avLst/>
              <a:gdLst/>
              <a:ahLst/>
              <a:cxnLst/>
              <a:rect l="l" t="t" r="r" b="b"/>
              <a:pathLst>
                <a:path w="282575" h="53975">
                  <a:moveTo>
                    <a:pt x="59258" y="26060"/>
                  </a:moveTo>
                  <a:lnTo>
                    <a:pt x="58369" y="25463"/>
                  </a:lnTo>
                  <a:lnTo>
                    <a:pt x="58966" y="25019"/>
                  </a:lnTo>
                  <a:lnTo>
                    <a:pt x="57137" y="23177"/>
                  </a:lnTo>
                  <a:lnTo>
                    <a:pt x="42227" y="30988"/>
                  </a:lnTo>
                  <a:lnTo>
                    <a:pt x="24815" y="32512"/>
                  </a:lnTo>
                  <a:lnTo>
                    <a:pt x="10312" y="31000"/>
                  </a:lnTo>
                  <a:lnTo>
                    <a:pt x="4102" y="29705"/>
                  </a:lnTo>
                  <a:lnTo>
                    <a:pt x="3492" y="32207"/>
                  </a:lnTo>
                  <a:lnTo>
                    <a:pt x="15100" y="35191"/>
                  </a:lnTo>
                  <a:lnTo>
                    <a:pt x="27647" y="35191"/>
                  </a:lnTo>
                  <a:lnTo>
                    <a:pt x="36055" y="34772"/>
                  </a:lnTo>
                  <a:lnTo>
                    <a:pt x="44488" y="33147"/>
                  </a:lnTo>
                  <a:lnTo>
                    <a:pt x="49174" y="31267"/>
                  </a:lnTo>
                  <a:lnTo>
                    <a:pt x="40513" y="38519"/>
                  </a:lnTo>
                  <a:lnTo>
                    <a:pt x="22047" y="42964"/>
                  </a:lnTo>
                  <a:lnTo>
                    <a:pt x="7010" y="42379"/>
                  </a:lnTo>
                  <a:lnTo>
                    <a:pt x="660" y="41148"/>
                  </a:lnTo>
                  <a:lnTo>
                    <a:pt x="177" y="42964"/>
                  </a:lnTo>
                  <a:lnTo>
                    <a:pt x="0" y="43611"/>
                  </a:lnTo>
                  <a:lnTo>
                    <a:pt x="7594" y="45694"/>
                  </a:lnTo>
                  <a:lnTo>
                    <a:pt x="17411" y="45694"/>
                  </a:lnTo>
                  <a:lnTo>
                    <a:pt x="27927" y="44894"/>
                  </a:lnTo>
                  <a:lnTo>
                    <a:pt x="39077" y="41910"/>
                  </a:lnTo>
                  <a:lnTo>
                    <a:pt x="49847" y="35915"/>
                  </a:lnTo>
                  <a:lnTo>
                    <a:pt x="59258" y="26060"/>
                  </a:lnTo>
                  <a:close/>
                </a:path>
                <a:path w="282575" h="53975">
                  <a:moveTo>
                    <a:pt x="282448" y="190"/>
                  </a:moveTo>
                  <a:lnTo>
                    <a:pt x="279895" y="0"/>
                  </a:lnTo>
                  <a:lnTo>
                    <a:pt x="269646" y="24460"/>
                  </a:lnTo>
                  <a:lnTo>
                    <a:pt x="249301" y="40208"/>
                  </a:lnTo>
                  <a:lnTo>
                    <a:pt x="229285" y="48679"/>
                  </a:lnTo>
                  <a:lnTo>
                    <a:pt x="220014" y="51231"/>
                  </a:lnTo>
                  <a:lnTo>
                    <a:pt x="220522" y="53733"/>
                  </a:lnTo>
                  <a:lnTo>
                    <a:pt x="230111" y="51092"/>
                  </a:lnTo>
                  <a:lnTo>
                    <a:pt x="250812" y="42291"/>
                  </a:lnTo>
                  <a:lnTo>
                    <a:pt x="271843" y="25819"/>
                  </a:lnTo>
                  <a:lnTo>
                    <a:pt x="282448" y="190"/>
                  </a:lnTo>
                  <a:close/>
                </a:path>
              </a:pathLst>
            </a:custGeom>
            <a:solidFill>
              <a:srgbClr val="820D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40826" y="7861976"/>
              <a:ext cx="19685" cy="22225"/>
            </a:xfrm>
            <a:custGeom>
              <a:avLst/>
              <a:gdLst/>
              <a:ahLst/>
              <a:cxnLst/>
              <a:rect l="l" t="t" r="r" b="b"/>
              <a:pathLst>
                <a:path w="19685" h="22225">
                  <a:moveTo>
                    <a:pt x="9576" y="0"/>
                  </a:moveTo>
                  <a:lnTo>
                    <a:pt x="12737" y="425"/>
                  </a:lnTo>
                  <a:lnTo>
                    <a:pt x="15898" y="898"/>
                  </a:lnTo>
                  <a:lnTo>
                    <a:pt x="19107" y="17313"/>
                  </a:lnTo>
                  <a:lnTo>
                    <a:pt x="19200" y="21997"/>
                  </a:lnTo>
                  <a:lnTo>
                    <a:pt x="0" y="21997"/>
                  </a:lnTo>
                  <a:lnTo>
                    <a:pt x="2924" y="20435"/>
                  </a:lnTo>
                  <a:lnTo>
                    <a:pt x="6651" y="17313"/>
                  </a:lnTo>
                  <a:lnTo>
                    <a:pt x="7029" y="15326"/>
                  </a:lnTo>
                  <a:lnTo>
                    <a:pt x="7453" y="12819"/>
                  </a:lnTo>
                  <a:lnTo>
                    <a:pt x="5897" y="7758"/>
                  </a:lnTo>
                  <a:lnTo>
                    <a:pt x="6321" y="5298"/>
                  </a:lnTo>
                  <a:lnTo>
                    <a:pt x="6793" y="2791"/>
                  </a:lnTo>
                  <a:lnTo>
                    <a:pt x="9576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077968" y="7473695"/>
              <a:ext cx="390143" cy="390144"/>
            </a:xfrm>
            <a:prstGeom prst="rect">
              <a:avLst/>
            </a:prstGeom>
          </p:spPr>
        </p:pic>
      </p:grp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CE1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0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4268" y="409447"/>
            <a:ext cx="5611723" cy="4582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95"/>
              </a:spcBef>
            </a:pPr>
            <a:r>
              <a:rPr dirty="0"/>
              <a:t>M4:</a:t>
            </a:r>
            <a:r>
              <a:rPr spc="-65" dirty="0"/>
              <a:t> </a:t>
            </a:r>
            <a:r>
              <a:rPr spc="-10" dirty="0"/>
              <a:t>information</a:t>
            </a:r>
            <a:r>
              <a:rPr spc="-80" dirty="0"/>
              <a:t> </a:t>
            </a:r>
            <a:r>
              <a:rPr dirty="0"/>
              <a:t>sheet</a:t>
            </a:r>
            <a:r>
              <a:rPr spc="-55" dirty="0"/>
              <a:t> </a:t>
            </a:r>
            <a:r>
              <a:rPr dirty="0"/>
              <a:t>Maria</a:t>
            </a:r>
            <a:r>
              <a:rPr spc="-60" dirty="0"/>
              <a:t> </a:t>
            </a:r>
            <a:r>
              <a:rPr spc="-10" dirty="0"/>
              <a:t>Schmitt</a:t>
            </a:r>
          </a:p>
        </p:txBody>
      </p:sp>
      <p:sp>
        <p:nvSpPr>
          <p:cNvPr id="6" name="object 6"/>
          <p:cNvSpPr/>
          <p:nvPr/>
        </p:nvSpPr>
        <p:spPr>
          <a:xfrm>
            <a:off x="431291" y="2378964"/>
            <a:ext cx="5991225" cy="2414270"/>
          </a:xfrm>
          <a:custGeom>
            <a:avLst/>
            <a:gdLst/>
            <a:ahLst/>
            <a:cxnLst/>
            <a:rect l="l" t="t" r="r" b="b"/>
            <a:pathLst>
              <a:path w="5991225" h="2414270">
                <a:moveTo>
                  <a:pt x="5290058" y="0"/>
                </a:moveTo>
                <a:lnTo>
                  <a:pt x="0" y="0"/>
                </a:lnTo>
                <a:lnTo>
                  <a:pt x="0" y="2414015"/>
                </a:lnTo>
                <a:lnTo>
                  <a:pt x="5990844" y="2414015"/>
                </a:lnTo>
                <a:lnTo>
                  <a:pt x="5290058" y="0"/>
                </a:lnTo>
                <a:close/>
              </a:path>
            </a:pathLst>
          </a:custGeom>
          <a:solidFill>
            <a:srgbClr val="F8D0DE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5935" y="1408556"/>
            <a:ext cx="4871085" cy="323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student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activity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-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Maria</a:t>
            </a:r>
            <a:endParaRPr sz="12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275"/>
              </a:spcBef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2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won</a:t>
            </a:r>
            <a:r>
              <a:rPr sz="12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climate-lottery.</a:t>
            </a:r>
            <a:endParaRPr sz="12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will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receive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funding</a:t>
            </a:r>
            <a:r>
              <a:rPr sz="1200" spc="-6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several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2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2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footprint.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endParaRPr sz="1200">
              <a:latin typeface="Calibri"/>
              <a:cs typeface="Calibri"/>
            </a:endParaRPr>
          </a:p>
          <a:p>
            <a:pPr marL="145415">
              <a:lnSpc>
                <a:spcPct val="100000"/>
              </a:lnSpc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Calculate</a:t>
            </a:r>
            <a:r>
              <a:rPr sz="1200" b="1" spc="-3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Marias‘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new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83043B"/>
                </a:solidFill>
                <a:latin typeface="Calibri"/>
                <a:cs typeface="Calibri"/>
              </a:rPr>
              <a:t>2</a:t>
            </a:r>
            <a:r>
              <a:rPr sz="1200" b="1" spc="-60" baseline="-20833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footprint:</a:t>
            </a:r>
            <a:endParaRPr sz="1200">
              <a:latin typeface="Calibri"/>
              <a:cs typeface="Calibri"/>
            </a:endParaRPr>
          </a:p>
          <a:p>
            <a:pPr marL="314960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14960" algn="l"/>
              </a:tabLst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Installation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powered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 green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electricity.</a:t>
            </a:r>
            <a:endParaRPr sz="1100">
              <a:latin typeface="Calibri"/>
              <a:cs typeface="Calibri"/>
            </a:endParaRPr>
          </a:p>
          <a:p>
            <a:pPr marL="31496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1496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year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cover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costs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electricity.</a:t>
            </a:r>
            <a:endParaRPr sz="1100">
              <a:latin typeface="Calibri"/>
              <a:cs typeface="Calibri"/>
            </a:endParaRPr>
          </a:p>
          <a:p>
            <a:pPr marL="31496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1496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Swapping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combustion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engine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(used: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7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years)</a:t>
            </a:r>
            <a:endParaRPr sz="1100">
              <a:latin typeface="Calibri"/>
              <a:cs typeface="Calibri"/>
            </a:endParaRPr>
          </a:p>
          <a:p>
            <a:pPr marL="323850">
              <a:lnSpc>
                <a:spcPct val="100000"/>
              </a:lnSpc>
              <a:spcBef>
                <a:spcPts val="600"/>
              </a:spcBef>
            </a:pP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Note: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E-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cars have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 emissions</a:t>
            </a:r>
            <a:r>
              <a:rPr sz="11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during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production.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calculator</a:t>
            </a:r>
            <a:endParaRPr sz="1100">
              <a:latin typeface="Calibri"/>
              <a:cs typeface="Calibri"/>
            </a:endParaRPr>
          </a:p>
          <a:p>
            <a:pPr marL="323850">
              <a:lnSpc>
                <a:spcPct val="100000"/>
              </a:lnSpc>
            </a:pP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distributes</a:t>
            </a:r>
            <a:r>
              <a:rPr sz="11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i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manufacturer‘s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according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 to</a:t>
            </a:r>
            <a:r>
              <a:rPr sz="1100" i="1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i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average period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i="1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use,</a:t>
            </a:r>
            <a:endParaRPr sz="1100">
              <a:latin typeface="Calibri"/>
              <a:cs typeface="Calibri"/>
            </a:endParaRPr>
          </a:p>
          <a:p>
            <a:pPr marL="323850" marR="603885">
              <a:lnSpc>
                <a:spcPct val="100000"/>
              </a:lnSpc>
            </a:pP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evenly,</a:t>
            </a:r>
            <a:r>
              <a:rPr sz="11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annual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values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first</a:t>
            </a:r>
            <a:r>
              <a:rPr sz="11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few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years.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Therefore,</a:t>
            </a:r>
            <a:r>
              <a:rPr sz="11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select</a:t>
            </a:r>
            <a:r>
              <a:rPr sz="11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7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years</a:t>
            </a:r>
            <a:r>
              <a:rPr sz="11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age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obtain</a:t>
            </a:r>
            <a:r>
              <a:rPr sz="11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normal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100" i="1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value.</a:t>
            </a:r>
            <a:endParaRPr sz="1100">
              <a:latin typeface="Calibri"/>
              <a:cs typeface="Calibri"/>
            </a:endParaRPr>
          </a:p>
          <a:p>
            <a:pPr marL="31496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1496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Inspired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idea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ecologically,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gives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up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eating</a:t>
            </a:r>
            <a:endParaRPr sz="1100">
              <a:latin typeface="Calibri"/>
              <a:cs typeface="Calibri"/>
            </a:endParaRPr>
          </a:p>
          <a:p>
            <a:pPr marL="317500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sausages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year.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1291" y="4916423"/>
            <a:ext cx="5991225" cy="2080260"/>
          </a:xfrm>
          <a:custGeom>
            <a:avLst/>
            <a:gdLst/>
            <a:ahLst/>
            <a:cxnLst/>
            <a:rect l="l" t="t" r="r" b="b"/>
            <a:pathLst>
              <a:path w="5991225" h="2080259">
                <a:moveTo>
                  <a:pt x="5990844" y="0"/>
                </a:moveTo>
                <a:lnTo>
                  <a:pt x="0" y="0"/>
                </a:lnTo>
                <a:lnTo>
                  <a:pt x="0" y="2080259"/>
                </a:lnTo>
                <a:lnTo>
                  <a:pt x="5290058" y="2080259"/>
                </a:lnTo>
                <a:lnTo>
                  <a:pt x="5990844" y="0"/>
                </a:lnTo>
                <a:close/>
              </a:path>
            </a:pathLst>
          </a:custGeom>
          <a:solidFill>
            <a:srgbClr val="F8D0DE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8929" y="5077183"/>
            <a:ext cx="4513580" cy="1678939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Reflect</a:t>
            </a:r>
            <a:r>
              <a:rPr sz="1200" b="1" spc="-4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on</a:t>
            </a:r>
            <a:r>
              <a:rPr sz="1200" b="1" spc="-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the</a:t>
            </a:r>
            <a:r>
              <a:rPr sz="1200" b="1" spc="-3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following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topics:</a:t>
            </a:r>
            <a:endParaRPr sz="12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potential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had without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lottery?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measures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lifestyle?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attitude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attitude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towards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sustainability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measures?</a:t>
            </a:r>
            <a:endParaRPr sz="1100">
              <a:latin typeface="Calibri"/>
              <a:cs typeface="Calibri"/>
            </a:endParaRPr>
          </a:p>
          <a:p>
            <a:pPr marL="181610" marR="5080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47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state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subsidy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programmes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cars,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and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incomes?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you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rate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such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programmes?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1291" y="7124700"/>
            <a:ext cx="5991225" cy="2197735"/>
          </a:xfrm>
          <a:custGeom>
            <a:avLst/>
            <a:gdLst/>
            <a:ahLst/>
            <a:cxnLst/>
            <a:rect l="l" t="t" r="r" b="b"/>
            <a:pathLst>
              <a:path w="5991225" h="2197734">
                <a:moveTo>
                  <a:pt x="5290058" y="0"/>
                </a:moveTo>
                <a:lnTo>
                  <a:pt x="0" y="0"/>
                </a:lnTo>
                <a:lnTo>
                  <a:pt x="0" y="2197608"/>
                </a:lnTo>
                <a:lnTo>
                  <a:pt x="5990844" y="2197608"/>
                </a:lnTo>
                <a:lnTo>
                  <a:pt x="5290058" y="0"/>
                </a:lnTo>
                <a:close/>
              </a:path>
            </a:pathLst>
          </a:custGeom>
          <a:solidFill>
            <a:srgbClr val="F8D0DE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78129" y="7283322"/>
            <a:ext cx="4766945" cy="18853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Get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creative:</a:t>
            </a:r>
            <a:r>
              <a:rPr sz="1200" b="1" spc="-4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Design a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poster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presentation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comic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63500" marR="17780">
              <a:lnSpc>
                <a:spcPct val="100000"/>
              </a:lnSpc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write</a:t>
            </a:r>
            <a:r>
              <a:rPr sz="1200" b="1" spc="-3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newspaper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article</a:t>
            </a:r>
            <a:r>
              <a:rPr sz="1200" b="1" spc="-4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in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which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you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portray</a:t>
            </a:r>
            <a:r>
              <a:rPr sz="1200" b="1" spc="-3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Maria</a:t>
            </a:r>
            <a:r>
              <a:rPr sz="1200" b="1" spc="-3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as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the</a:t>
            </a:r>
            <a:r>
              <a:rPr sz="1200" b="1" spc="-3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winner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of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the 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climate-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lottery.</a:t>
            </a:r>
            <a:r>
              <a:rPr sz="1200" b="1" spc="-4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Use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the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following 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topics:</a:t>
            </a:r>
            <a:endParaRPr sz="1200">
              <a:latin typeface="Calibri"/>
              <a:cs typeface="Calibri"/>
            </a:endParaRPr>
          </a:p>
          <a:p>
            <a:pPr marL="241300" indent="-1778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Winning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funding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-22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endParaRPr sz="1100">
              <a:latin typeface="Calibri"/>
              <a:cs typeface="Calibri"/>
            </a:endParaRPr>
          </a:p>
          <a:p>
            <a:pPr marL="241300" indent="-1778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Effects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including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attitude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life</a:t>
            </a:r>
            <a:endParaRPr sz="1100">
              <a:latin typeface="Calibri"/>
              <a:cs typeface="Calibri"/>
            </a:endParaRPr>
          </a:p>
          <a:p>
            <a:pPr marL="241300" marR="479425" indent="-1784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Discuss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idea that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receive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state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subsidies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enable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them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sustainably.</a:t>
            </a:r>
            <a:endParaRPr sz="1100">
              <a:latin typeface="Calibri"/>
              <a:cs typeface="Calibri"/>
            </a:endParaRPr>
          </a:p>
          <a:p>
            <a:pPr marL="232410" marR="61912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3558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Comment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statement: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joint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task,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task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 society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whole.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63068" y="7403031"/>
            <a:ext cx="6271895" cy="2339975"/>
            <a:chOff x="163068" y="7403031"/>
            <a:chExt cx="6271895" cy="2339975"/>
          </a:xfrm>
        </p:grpSpPr>
        <p:sp>
          <p:nvSpPr>
            <p:cNvPr id="13" name="object 13"/>
            <p:cNvSpPr/>
            <p:nvPr/>
          </p:nvSpPr>
          <p:spPr>
            <a:xfrm>
              <a:off x="5661682" y="7757438"/>
              <a:ext cx="167640" cy="529590"/>
            </a:xfrm>
            <a:custGeom>
              <a:avLst/>
              <a:gdLst/>
              <a:ahLst/>
              <a:cxnLst/>
              <a:rect l="l" t="t" r="r" b="b"/>
              <a:pathLst>
                <a:path w="167639" h="529590">
                  <a:moveTo>
                    <a:pt x="530" y="0"/>
                  </a:moveTo>
                  <a:lnTo>
                    <a:pt x="0" y="22402"/>
                  </a:lnTo>
                  <a:lnTo>
                    <a:pt x="1101" y="30111"/>
                  </a:lnTo>
                  <a:lnTo>
                    <a:pt x="11660" y="47230"/>
                  </a:lnTo>
                  <a:lnTo>
                    <a:pt x="20796" y="64906"/>
                  </a:lnTo>
                  <a:lnTo>
                    <a:pt x="30163" y="292654"/>
                  </a:lnTo>
                  <a:lnTo>
                    <a:pt x="47527" y="369987"/>
                  </a:lnTo>
                  <a:lnTo>
                    <a:pt x="76585" y="441055"/>
                  </a:lnTo>
                  <a:lnTo>
                    <a:pt x="117239" y="529101"/>
                  </a:lnTo>
                  <a:lnTo>
                    <a:pt x="167148" y="465580"/>
                  </a:lnTo>
                  <a:lnTo>
                    <a:pt x="138848" y="407102"/>
                  </a:lnTo>
                  <a:lnTo>
                    <a:pt x="117693" y="358792"/>
                  </a:lnTo>
                  <a:lnTo>
                    <a:pt x="104507" y="319802"/>
                  </a:lnTo>
                  <a:lnTo>
                    <a:pt x="97667" y="280818"/>
                  </a:lnTo>
                  <a:lnTo>
                    <a:pt x="79331" y="155714"/>
                  </a:lnTo>
                  <a:lnTo>
                    <a:pt x="72645" y="101877"/>
                  </a:lnTo>
                  <a:lnTo>
                    <a:pt x="70819" y="75374"/>
                  </a:lnTo>
                  <a:lnTo>
                    <a:pt x="76698" y="60777"/>
                  </a:lnTo>
                  <a:lnTo>
                    <a:pt x="86757" y="40076"/>
                  </a:lnTo>
                  <a:lnTo>
                    <a:pt x="94900" y="19735"/>
                  </a:lnTo>
                  <a:lnTo>
                    <a:pt x="95031" y="6213"/>
                  </a:lnTo>
                  <a:lnTo>
                    <a:pt x="89813" y="4638"/>
                  </a:lnTo>
                  <a:lnTo>
                    <a:pt x="84044" y="10353"/>
                  </a:lnTo>
                  <a:lnTo>
                    <a:pt x="77516" y="18694"/>
                  </a:lnTo>
                  <a:lnTo>
                    <a:pt x="70020" y="24997"/>
                  </a:lnTo>
                  <a:lnTo>
                    <a:pt x="48720" y="11710"/>
                  </a:lnTo>
                  <a:lnTo>
                    <a:pt x="530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50126" y="8142912"/>
              <a:ext cx="79960" cy="12618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75679" y="8095361"/>
              <a:ext cx="113602" cy="17393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95991" y="9578363"/>
              <a:ext cx="121369" cy="13392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13679" y="8693810"/>
              <a:ext cx="659130" cy="1003935"/>
            </a:xfrm>
            <a:custGeom>
              <a:avLst/>
              <a:gdLst/>
              <a:ahLst/>
              <a:cxnLst/>
              <a:rect l="l" t="t" r="r" b="b"/>
              <a:pathLst>
                <a:path w="659129" h="1003934">
                  <a:moveTo>
                    <a:pt x="658977" y="885761"/>
                  </a:moveTo>
                  <a:lnTo>
                    <a:pt x="631825" y="825220"/>
                  </a:lnTo>
                  <a:lnTo>
                    <a:pt x="619836" y="785888"/>
                  </a:lnTo>
                  <a:lnTo>
                    <a:pt x="604304" y="739533"/>
                  </a:lnTo>
                  <a:lnTo>
                    <a:pt x="585482" y="689216"/>
                  </a:lnTo>
                  <a:lnTo>
                    <a:pt x="563575" y="638022"/>
                  </a:lnTo>
                  <a:lnTo>
                    <a:pt x="538848" y="589013"/>
                  </a:lnTo>
                  <a:lnTo>
                    <a:pt x="511517" y="545261"/>
                  </a:lnTo>
                  <a:lnTo>
                    <a:pt x="481825" y="509841"/>
                  </a:lnTo>
                  <a:lnTo>
                    <a:pt x="478739" y="487337"/>
                  </a:lnTo>
                  <a:lnTo>
                    <a:pt x="477278" y="441998"/>
                  </a:lnTo>
                  <a:lnTo>
                    <a:pt x="476745" y="382079"/>
                  </a:lnTo>
                  <a:lnTo>
                    <a:pt x="476491" y="320713"/>
                  </a:lnTo>
                  <a:lnTo>
                    <a:pt x="476478" y="315836"/>
                  </a:lnTo>
                  <a:lnTo>
                    <a:pt x="475780" y="251523"/>
                  </a:lnTo>
                  <a:lnTo>
                    <a:pt x="473976" y="197383"/>
                  </a:lnTo>
                  <a:lnTo>
                    <a:pt x="462597" y="135039"/>
                  </a:lnTo>
                  <a:lnTo>
                    <a:pt x="436130" y="85877"/>
                  </a:lnTo>
                  <a:lnTo>
                    <a:pt x="399351" y="42913"/>
                  </a:lnTo>
                  <a:lnTo>
                    <a:pt x="381533" y="22415"/>
                  </a:lnTo>
                  <a:lnTo>
                    <a:pt x="369290" y="6654"/>
                  </a:lnTo>
                  <a:lnTo>
                    <a:pt x="365569" y="0"/>
                  </a:lnTo>
                  <a:lnTo>
                    <a:pt x="257873" y="56261"/>
                  </a:lnTo>
                  <a:lnTo>
                    <a:pt x="290944" y="190931"/>
                  </a:lnTo>
                  <a:lnTo>
                    <a:pt x="180098" y="197396"/>
                  </a:lnTo>
                  <a:lnTo>
                    <a:pt x="149212" y="258051"/>
                  </a:lnTo>
                  <a:lnTo>
                    <a:pt x="134594" y="282816"/>
                  </a:lnTo>
                  <a:lnTo>
                    <a:pt x="102362" y="341058"/>
                  </a:lnTo>
                  <a:lnTo>
                    <a:pt x="69977" y="408724"/>
                  </a:lnTo>
                  <a:lnTo>
                    <a:pt x="54876" y="461759"/>
                  </a:lnTo>
                  <a:lnTo>
                    <a:pt x="68300" y="702208"/>
                  </a:lnTo>
                  <a:lnTo>
                    <a:pt x="72237" y="824153"/>
                  </a:lnTo>
                  <a:lnTo>
                    <a:pt x="72593" y="886510"/>
                  </a:lnTo>
                  <a:lnTo>
                    <a:pt x="71437" y="947864"/>
                  </a:lnTo>
                  <a:lnTo>
                    <a:pt x="4978" y="990638"/>
                  </a:lnTo>
                  <a:lnTo>
                    <a:pt x="0" y="1003655"/>
                  </a:lnTo>
                  <a:lnTo>
                    <a:pt x="124891" y="994714"/>
                  </a:lnTo>
                  <a:lnTo>
                    <a:pt x="126657" y="960475"/>
                  </a:lnTo>
                  <a:lnTo>
                    <a:pt x="150863" y="799261"/>
                  </a:lnTo>
                  <a:lnTo>
                    <a:pt x="166446" y="670458"/>
                  </a:lnTo>
                  <a:lnTo>
                    <a:pt x="171310" y="574167"/>
                  </a:lnTo>
                  <a:lnTo>
                    <a:pt x="164058" y="480682"/>
                  </a:lnTo>
                  <a:lnTo>
                    <a:pt x="298297" y="220446"/>
                  </a:lnTo>
                  <a:lnTo>
                    <a:pt x="323303" y="320713"/>
                  </a:lnTo>
                  <a:lnTo>
                    <a:pt x="359613" y="461543"/>
                  </a:lnTo>
                  <a:lnTo>
                    <a:pt x="386524" y="555879"/>
                  </a:lnTo>
                  <a:lnTo>
                    <a:pt x="425907" y="618883"/>
                  </a:lnTo>
                  <a:lnTo>
                    <a:pt x="500608" y="734072"/>
                  </a:lnTo>
                  <a:lnTo>
                    <a:pt x="605485" y="894245"/>
                  </a:lnTo>
                  <a:lnTo>
                    <a:pt x="614578" y="927493"/>
                  </a:lnTo>
                  <a:lnTo>
                    <a:pt x="616851" y="959535"/>
                  </a:lnTo>
                  <a:lnTo>
                    <a:pt x="615708" y="983678"/>
                  </a:lnTo>
                  <a:lnTo>
                    <a:pt x="614578" y="993216"/>
                  </a:lnTo>
                  <a:lnTo>
                    <a:pt x="655370" y="955484"/>
                  </a:lnTo>
                  <a:lnTo>
                    <a:pt x="658977" y="885761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35799" y="9014699"/>
              <a:ext cx="342689" cy="67679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10243" y="8957344"/>
              <a:ext cx="251305" cy="74561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65155" y="7403031"/>
              <a:ext cx="969289" cy="231140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61549" y="8670579"/>
              <a:ext cx="268440" cy="52766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047110" y="9255592"/>
              <a:ext cx="119941" cy="315453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595916" y="9238386"/>
              <a:ext cx="137075" cy="39575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87300" y="8928668"/>
              <a:ext cx="125652" cy="32118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018553" y="8401010"/>
              <a:ext cx="114229" cy="8603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755838" y="8204664"/>
              <a:ext cx="104796" cy="156197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018553" y="8383804"/>
              <a:ext cx="34268" cy="68826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892914" y="8446894"/>
              <a:ext cx="131364" cy="25809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772972" y="8452630"/>
              <a:ext cx="62826" cy="6882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882276" y="8251887"/>
              <a:ext cx="79175" cy="82400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884672" y="8260639"/>
              <a:ext cx="71755" cy="55880"/>
            </a:xfrm>
            <a:custGeom>
              <a:avLst/>
              <a:gdLst/>
              <a:ahLst/>
              <a:cxnLst/>
              <a:rect l="l" t="t" r="r" b="b"/>
              <a:pathLst>
                <a:path w="71754" h="55879">
                  <a:moveTo>
                    <a:pt x="15532" y="4584"/>
                  </a:moveTo>
                  <a:lnTo>
                    <a:pt x="12954" y="4305"/>
                  </a:lnTo>
                  <a:lnTo>
                    <a:pt x="12255" y="9753"/>
                  </a:lnTo>
                  <a:lnTo>
                    <a:pt x="10007" y="22745"/>
                  </a:lnTo>
                  <a:lnTo>
                    <a:pt x="5994" y="38989"/>
                  </a:lnTo>
                  <a:lnTo>
                    <a:pt x="0" y="54203"/>
                  </a:lnTo>
                  <a:lnTo>
                    <a:pt x="2286" y="55448"/>
                  </a:lnTo>
                  <a:lnTo>
                    <a:pt x="8369" y="39992"/>
                  </a:lnTo>
                  <a:lnTo>
                    <a:pt x="12433" y="23672"/>
                  </a:lnTo>
                  <a:lnTo>
                    <a:pt x="14732" y="10515"/>
                  </a:lnTo>
                  <a:lnTo>
                    <a:pt x="15532" y="4584"/>
                  </a:lnTo>
                  <a:close/>
                </a:path>
                <a:path w="71754" h="55879">
                  <a:moveTo>
                    <a:pt x="71615" y="482"/>
                  </a:moveTo>
                  <a:lnTo>
                    <a:pt x="62865" y="48564"/>
                  </a:lnTo>
                  <a:lnTo>
                    <a:pt x="65481" y="48653"/>
                  </a:lnTo>
                  <a:lnTo>
                    <a:pt x="66802" y="31889"/>
                  </a:lnTo>
                  <a:lnTo>
                    <a:pt x="68872" y="16357"/>
                  </a:lnTo>
                  <a:lnTo>
                    <a:pt x="70777" y="4927"/>
                  </a:lnTo>
                  <a:lnTo>
                    <a:pt x="71615" y="482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876078" y="8096727"/>
              <a:ext cx="113664" cy="173990"/>
            </a:xfrm>
            <a:custGeom>
              <a:avLst/>
              <a:gdLst/>
              <a:ahLst/>
              <a:cxnLst/>
              <a:rect l="l" t="t" r="r" b="b"/>
              <a:pathLst>
                <a:path w="113664" h="173990">
                  <a:moveTo>
                    <a:pt x="65689" y="0"/>
                  </a:moveTo>
                  <a:lnTo>
                    <a:pt x="26126" y="20184"/>
                  </a:lnTo>
                  <a:lnTo>
                    <a:pt x="10367" y="54740"/>
                  </a:lnTo>
                  <a:lnTo>
                    <a:pt x="4134" y="65375"/>
                  </a:lnTo>
                  <a:lnTo>
                    <a:pt x="423" y="81315"/>
                  </a:lnTo>
                  <a:lnTo>
                    <a:pt x="0" y="103026"/>
                  </a:lnTo>
                  <a:lnTo>
                    <a:pt x="3627" y="130975"/>
                  </a:lnTo>
                  <a:lnTo>
                    <a:pt x="11238" y="156065"/>
                  </a:lnTo>
                  <a:lnTo>
                    <a:pt x="23142" y="169886"/>
                  </a:lnTo>
                  <a:lnTo>
                    <a:pt x="40676" y="173930"/>
                  </a:lnTo>
                  <a:lnTo>
                    <a:pt x="65178" y="169689"/>
                  </a:lnTo>
                  <a:lnTo>
                    <a:pt x="88745" y="158504"/>
                  </a:lnTo>
                  <a:lnTo>
                    <a:pt x="103606" y="144196"/>
                  </a:lnTo>
                  <a:lnTo>
                    <a:pt x="111354" y="131869"/>
                  </a:lnTo>
                  <a:lnTo>
                    <a:pt x="113583" y="126625"/>
                  </a:lnTo>
                  <a:lnTo>
                    <a:pt x="78648" y="1161"/>
                  </a:lnTo>
                  <a:lnTo>
                    <a:pt x="65689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874608" y="8094089"/>
              <a:ext cx="116205" cy="176530"/>
            </a:xfrm>
            <a:custGeom>
              <a:avLst/>
              <a:gdLst/>
              <a:ahLst/>
              <a:cxnLst/>
              <a:rect l="l" t="t" r="r" b="b"/>
              <a:pathLst>
                <a:path w="116204" h="176529">
                  <a:moveTo>
                    <a:pt x="66462" y="0"/>
                  </a:moveTo>
                  <a:lnTo>
                    <a:pt x="26340" y="20479"/>
                  </a:lnTo>
                  <a:lnTo>
                    <a:pt x="10181" y="55514"/>
                  </a:lnTo>
                  <a:lnTo>
                    <a:pt x="3412" y="67934"/>
                  </a:lnTo>
                  <a:lnTo>
                    <a:pt x="4" y="85189"/>
                  </a:lnTo>
                  <a:lnTo>
                    <a:pt x="0" y="106844"/>
                  </a:lnTo>
                  <a:lnTo>
                    <a:pt x="3371" y="131939"/>
                  </a:lnTo>
                  <a:lnTo>
                    <a:pt x="23141" y="171992"/>
                  </a:lnTo>
                  <a:lnTo>
                    <a:pt x="33651" y="176485"/>
                  </a:lnTo>
                  <a:lnTo>
                    <a:pt x="40842" y="176485"/>
                  </a:lnTo>
                  <a:lnTo>
                    <a:pt x="46378" y="176209"/>
                  </a:lnTo>
                  <a:lnTo>
                    <a:pt x="52486" y="175386"/>
                  </a:lnTo>
                  <a:lnTo>
                    <a:pt x="59223" y="174025"/>
                  </a:lnTo>
                  <a:lnTo>
                    <a:pt x="59910" y="173851"/>
                  </a:lnTo>
                  <a:lnTo>
                    <a:pt x="40982" y="173851"/>
                  </a:lnTo>
                  <a:lnTo>
                    <a:pt x="31882" y="172836"/>
                  </a:lnTo>
                  <a:lnTo>
                    <a:pt x="6188" y="132683"/>
                  </a:lnTo>
                  <a:lnTo>
                    <a:pt x="6136" y="132465"/>
                  </a:lnTo>
                  <a:lnTo>
                    <a:pt x="6012" y="131939"/>
                  </a:lnTo>
                  <a:lnTo>
                    <a:pt x="2218" y="100696"/>
                  </a:lnTo>
                  <a:lnTo>
                    <a:pt x="3365" y="78862"/>
                  </a:lnTo>
                  <a:lnTo>
                    <a:pt x="7434" y="64807"/>
                  </a:lnTo>
                  <a:lnTo>
                    <a:pt x="12409" y="56900"/>
                  </a:lnTo>
                  <a:lnTo>
                    <a:pt x="12751" y="56565"/>
                  </a:lnTo>
                  <a:lnTo>
                    <a:pt x="12807" y="55514"/>
                  </a:lnTo>
                  <a:lnTo>
                    <a:pt x="39729" y="13454"/>
                  </a:lnTo>
                  <a:lnTo>
                    <a:pt x="66437" y="2564"/>
                  </a:lnTo>
                  <a:lnTo>
                    <a:pt x="79656" y="2564"/>
                  </a:lnTo>
                  <a:lnTo>
                    <a:pt x="80118" y="1170"/>
                  </a:lnTo>
                  <a:lnTo>
                    <a:pt x="66462" y="0"/>
                  </a:lnTo>
                  <a:close/>
                </a:path>
                <a:path w="116204" h="176529">
                  <a:moveTo>
                    <a:pt x="113531" y="127399"/>
                  </a:moveTo>
                  <a:lnTo>
                    <a:pt x="88900" y="158754"/>
                  </a:lnTo>
                  <a:lnTo>
                    <a:pt x="51961" y="172836"/>
                  </a:lnTo>
                  <a:lnTo>
                    <a:pt x="51604" y="172836"/>
                  </a:lnTo>
                  <a:lnTo>
                    <a:pt x="40982" y="173851"/>
                  </a:lnTo>
                  <a:lnTo>
                    <a:pt x="59910" y="173851"/>
                  </a:lnTo>
                  <a:lnTo>
                    <a:pt x="66649" y="172136"/>
                  </a:lnTo>
                  <a:lnTo>
                    <a:pt x="90465" y="160843"/>
                  </a:lnTo>
                  <a:lnTo>
                    <a:pt x="105606" y="146320"/>
                  </a:lnTo>
                  <a:lnTo>
                    <a:pt x="113608" y="133724"/>
                  </a:lnTo>
                  <a:lnTo>
                    <a:pt x="116006" y="128211"/>
                  </a:lnTo>
                  <a:lnTo>
                    <a:pt x="113531" y="127399"/>
                  </a:lnTo>
                  <a:close/>
                </a:path>
                <a:path w="116204" h="176529">
                  <a:moveTo>
                    <a:pt x="79656" y="2564"/>
                  </a:moveTo>
                  <a:lnTo>
                    <a:pt x="66437" y="2564"/>
                  </a:lnTo>
                  <a:lnTo>
                    <a:pt x="79309" y="3607"/>
                  </a:lnTo>
                  <a:lnTo>
                    <a:pt x="79656" y="2564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961693" y="8083024"/>
              <a:ext cx="78105" cy="132715"/>
            </a:xfrm>
            <a:custGeom>
              <a:avLst/>
              <a:gdLst/>
              <a:ahLst/>
              <a:cxnLst/>
              <a:rect l="l" t="t" r="r" b="b"/>
              <a:pathLst>
                <a:path w="78104" h="132715">
                  <a:moveTo>
                    <a:pt x="1600" y="0"/>
                  </a:moveTo>
                  <a:lnTo>
                    <a:pt x="4860" y="64064"/>
                  </a:lnTo>
                  <a:lnTo>
                    <a:pt x="37535" y="121784"/>
                  </a:lnTo>
                  <a:lnTo>
                    <a:pt x="50052" y="132346"/>
                  </a:lnTo>
                  <a:lnTo>
                    <a:pt x="58382" y="132346"/>
                  </a:lnTo>
                  <a:lnTo>
                    <a:pt x="77640" y="80524"/>
                  </a:lnTo>
                  <a:lnTo>
                    <a:pt x="75237" y="61277"/>
                  </a:lnTo>
                  <a:lnTo>
                    <a:pt x="72803" y="51906"/>
                  </a:lnTo>
                  <a:lnTo>
                    <a:pt x="70566" y="53196"/>
                  </a:lnTo>
                  <a:lnTo>
                    <a:pt x="72874" y="62345"/>
                  </a:lnTo>
                  <a:lnTo>
                    <a:pt x="75106" y="81002"/>
                  </a:lnTo>
                  <a:lnTo>
                    <a:pt x="67901" y="123791"/>
                  </a:lnTo>
                  <a:lnTo>
                    <a:pt x="52194" y="130721"/>
                  </a:lnTo>
                  <a:lnTo>
                    <a:pt x="42961" y="123170"/>
                  </a:lnTo>
                  <a:lnTo>
                    <a:pt x="39296" y="119824"/>
                  </a:lnTo>
                  <a:lnTo>
                    <a:pt x="19370" y="93929"/>
                  </a:lnTo>
                  <a:lnTo>
                    <a:pt x="7472" y="62899"/>
                  </a:lnTo>
                  <a:lnTo>
                    <a:pt x="2704" y="30471"/>
                  </a:lnTo>
                  <a:lnTo>
                    <a:pt x="4170" y="382"/>
                  </a:lnTo>
                  <a:lnTo>
                    <a:pt x="1600" y="0"/>
                  </a:lnTo>
                  <a:close/>
                </a:path>
              </a:pathLst>
            </a:custGeom>
            <a:solidFill>
              <a:srgbClr val="4A4A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035687" y="8429688"/>
              <a:ext cx="102806" cy="18353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5996516" y="8292609"/>
              <a:ext cx="130810" cy="187960"/>
            </a:xfrm>
            <a:custGeom>
              <a:avLst/>
              <a:gdLst/>
              <a:ahLst/>
              <a:cxnLst/>
              <a:rect l="l" t="t" r="r" b="b"/>
              <a:pathLst>
                <a:path w="130810" h="187959">
                  <a:moveTo>
                    <a:pt x="237" y="0"/>
                  </a:moveTo>
                  <a:lnTo>
                    <a:pt x="0" y="2580"/>
                  </a:lnTo>
                  <a:lnTo>
                    <a:pt x="17693" y="4666"/>
                  </a:lnTo>
                  <a:lnTo>
                    <a:pt x="32488" y="7440"/>
                  </a:lnTo>
                  <a:lnTo>
                    <a:pt x="80895" y="55616"/>
                  </a:lnTo>
                  <a:lnTo>
                    <a:pt x="105592" y="91320"/>
                  </a:lnTo>
                  <a:lnTo>
                    <a:pt x="127223" y="123839"/>
                  </a:lnTo>
                  <a:lnTo>
                    <a:pt x="115385" y="135940"/>
                  </a:lnTo>
                  <a:lnTo>
                    <a:pt x="93490" y="156053"/>
                  </a:lnTo>
                  <a:lnTo>
                    <a:pt x="67614" y="175270"/>
                  </a:lnTo>
                  <a:lnTo>
                    <a:pt x="43835" y="184683"/>
                  </a:lnTo>
                  <a:lnTo>
                    <a:pt x="44026" y="187407"/>
                  </a:lnTo>
                  <a:lnTo>
                    <a:pt x="69978" y="177028"/>
                  </a:lnTo>
                  <a:lnTo>
                    <a:pt x="97541" y="156244"/>
                  </a:lnTo>
                  <a:lnTo>
                    <a:pt x="119812" y="135425"/>
                  </a:lnTo>
                  <a:lnTo>
                    <a:pt x="130555" y="124221"/>
                  </a:lnTo>
                  <a:lnTo>
                    <a:pt x="117597" y="104579"/>
                  </a:lnTo>
                  <a:lnTo>
                    <a:pt x="92109" y="67099"/>
                  </a:lnTo>
                  <a:lnTo>
                    <a:pt x="64605" y="29216"/>
                  </a:lnTo>
                  <a:lnTo>
                    <a:pt x="33456" y="5014"/>
                  </a:lnTo>
                  <a:lnTo>
                    <a:pt x="18615" y="2174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080189" y="8542773"/>
              <a:ext cx="170535" cy="7035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5909515" y="8175556"/>
              <a:ext cx="15240" cy="28575"/>
            </a:xfrm>
            <a:custGeom>
              <a:avLst/>
              <a:gdLst/>
              <a:ahLst/>
              <a:cxnLst/>
              <a:rect l="l" t="t" r="r" b="b"/>
              <a:pathLst>
                <a:path w="15239" h="28575">
                  <a:moveTo>
                    <a:pt x="13188" y="0"/>
                  </a:moveTo>
                  <a:lnTo>
                    <a:pt x="12846" y="477"/>
                  </a:lnTo>
                  <a:lnTo>
                    <a:pt x="4507" y="10419"/>
                  </a:lnTo>
                  <a:lnTo>
                    <a:pt x="90" y="19739"/>
                  </a:lnTo>
                  <a:lnTo>
                    <a:pt x="10796" y="28343"/>
                  </a:lnTo>
                  <a:lnTo>
                    <a:pt x="11075" y="28343"/>
                  </a:lnTo>
                  <a:lnTo>
                    <a:pt x="11475" y="25762"/>
                  </a:lnTo>
                  <a:lnTo>
                    <a:pt x="9647" y="25475"/>
                  </a:lnTo>
                  <a:lnTo>
                    <a:pt x="4678" y="24136"/>
                  </a:lnTo>
                  <a:lnTo>
                    <a:pt x="3415" y="21747"/>
                  </a:lnTo>
                  <a:lnTo>
                    <a:pt x="2908" y="20695"/>
                  </a:lnTo>
                  <a:lnTo>
                    <a:pt x="2908" y="19739"/>
                  </a:lnTo>
                  <a:lnTo>
                    <a:pt x="3479" y="18592"/>
                  </a:lnTo>
                  <a:lnTo>
                    <a:pt x="6677" y="11757"/>
                  </a:lnTo>
                  <a:lnTo>
                    <a:pt x="15187" y="1672"/>
                  </a:lnTo>
                  <a:lnTo>
                    <a:pt x="13188" y="0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509259" y="7405116"/>
              <a:ext cx="342900" cy="342900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0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D68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9115" y="4908637"/>
              <a:ext cx="3758184" cy="465598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44855">
              <a:lnSpc>
                <a:spcPct val="100000"/>
              </a:lnSpc>
              <a:spcBef>
                <a:spcPts val="95"/>
              </a:spcBef>
            </a:pPr>
            <a:r>
              <a:rPr dirty="0"/>
              <a:t>Lö3</a:t>
            </a:r>
            <a:r>
              <a:rPr spc="-80" dirty="0"/>
              <a:t> </a:t>
            </a:r>
            <a:r>
              <a:rPr dirty="0"/>
              <a:t>–</a:t>
            </a:r>
            <a:r>
              <a:rPr spc="-85" dirty="0"/>
              <a:t> </a:t>
            </a:r>
            <a:r>
              <a:rPr dirty="0"/>
              <a:t>savings</a:t>
            </a:r>
            <a:r>
              <a:rPr spc="-80" dirty="0"/>
              <a:t> </a:t>
            </a:r>
            <a:r>
              <a:rPr dirty="0"/>
              <a:t>potential</a:t>
            </a:r>
            <a:r>
              <a:rPr spc="-70" dirty="0"/>
              <a:t> </a:t>
            </a:r>
            <a:r>
              <a:rPr spc="-10" dirty="0"/>
              <a:t>Klaus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246379" y="1032487"/>
            <a:ext cx="5709920" cy="363029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savings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potential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Klaus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(4 -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5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tonnes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CO</a:t>
            </a:r>
            <a:r>
              <a:rPr sz="1200" b="1" spc="-30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electricity: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0.63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avoiding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flights: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3.22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88900" marR="1390650" indent="180975">
              <a:lnSpc>
                <a:spcPct val="145500"/>
              </a:lnSpc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spending: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least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142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possible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Further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variables: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renewable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energies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0.1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 heating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consumption: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0.65 tonnes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transport: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journey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0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options: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enables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car-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sharing,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etc.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reduced.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Room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manoeuvre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available.</a:t>
            </a: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600"/>
              </a:spcBef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Limitations: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rented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flat,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owner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Reducing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personal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willingness.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5641847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3" y="0"/>
                  </a:moveTo>
                  <a:lnTo>
                    <a:pt x="0" y="0"/>
                  </a:lnTo>
                  <a:lnTo>
                    <a:pt x="1053083" y="1054607"/>
                  </a:lnTo>
                  <a:lnTo>
                    <a:pt x="1053083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34238" y="842771"/>
              <a:ext cx="395605" cy="396240"/>
            </a:xfrm>
            <a:custGeom>
              <a:avLst/>
              <a:gdLst/>
              <a:ahLst/>
              <a:cxnLst/>
              <a:rect l="l" t="t" r="r" b="b"/>
              <a:pathLst>
                <a:path w="395604" h="396240">
                  <a:moveTo>
                    <a:pt x="197296" y="0"/>
                  </a:moveTo>
                  <a:lnTo>
                    <a:pt x="159051" y="3748"/>
                  </a:lnTo>
                  <a:lnTo>
                    <a:pt x="122223" y="14843"/>
                  </a:lnTo>
                  <a:lnTo>
                    <a:pt x="87943" y="33057"/>
                  </a:lnTo>
                  <a:lnTo>
                    <a:pt x="57342" y="58166"/>
                  </a:lnTo>
                  <a:lnTo>
                    <a:pt x="28226" y="95201"/>
                  </a:lnTo>
                  <a:lnTo>
                    <a:pt x="8974" y="137216"/>
                  </a:lnTo>
                  <a:lnTo>
                    <a:pt x="0" y="182304"/>
                  </a:lnTo>
                  <a:lnTo>
                    <a:pt x="1718" y="228557"/>
                  </a:lnTo>
                  <a:lnTo>
                    <a:pt x="14543" y="274066"/>
                  </a:lnTo>
                  <a:lnTo>
                    <a:pt x="37683" y="315106"/>
                  </a:lnTo>
                  <a:lnTo>
                    <a:pt x="69150" y="348947"/>
                  </a:lnTo>
                  <a:lnTo>
                    <a:pt x="107336" y="374485"/>
                  </a:lnTo>
                  <a:lnTo>
                    <a:pt x="150630" y="390617"/>
                  </a:lnTo>
                  <a:lnTo>
                    <a:pt x="197423" y="396239"/>
                  </a:lnTo>
                  <a:lnTo>
                    <a:pt x="242766" y="391010"/>
                  </a:lnTo>
                  <a:lnTo>
                    <a:pt x="284388" y="376115"/>
                  </a:lnTo>
                  <a:lnTo>
                    <a:pt x="321103" y="352742"/>
                  </a:lnTo>
                  <a:lnTo>
                    <a:pt x="351724" y="322080"/>
                  </a:lnTo>
                  <a:lnTo>
                    <a:pt x="375065" y="285318"/>
                  </a:lnTo>
                  <a:lnTo>
                    <a:pt x="389940" y="243644"/>
                  </a:lnTo>
                  <a:lnTo>
                    <a:pt x="395162" y="198247"/>
                  </a:lnTo>
                  <a:lnTo>
                    <a:pt x="389540" y="151257"/>
                  </a:lnTo>
                  <a:lnTo>
                    <a:pt x="373415" y="107833"/>
                  </a:lnTo>
                  <a:lnTo>
                    <a:pt x="347896" y="69590"/>
                  </a:lnTo>
                  <a:lnTo>
                    <a:pt x="314093" y="38145"/>
                  </a:lnTo>
                  <a:lnTo>
                    <a:pt x="273115" y="15112"/>
                  </a:lnTo>
                  <a:lnTo>
                    <a:pt x="235586" y="3746"/>
                  </a:lnTo>
                  <a:lnTo>
                    <a:pt x="197296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8538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84747" y="9000769"/>
              <a:ext cx="710565" cy="742315"/>
            </a:xfrm>
            <a:custGeom>
              <a:avLst/>
              <a:gdLst/>
              <a:ahLst/>
              <a:cxnLst/>
              <a:rect l="l" t="t" r="r" b="b"/>
              <a:pathLst>
                <a:path w="710565" h="742315">
                  <a:moveTo>
                    <a:pt x="710183" y="0"/>
                  </a:moveTo>
                  <a:lnTo>
                    <a:pt x="663508" y="1577"/>
                  </a:lnTo>
                  <a:lnTo>
                    <a:pt x="617636" y="6242"/>
                  </a:lnTo>
                  <a:lnTo>
                    <a:pt x="572661" y="13900"/>
                  </a:lnTo>
                  <a:lnTo>
                    <a:pt x="528677" y="24450"/>
                  </a:lnTo>
                  <a:lnTo>
                    <a:pt x="485778" y="37796"/>
                  </a:lnTo>
                  <a:lnTo>
                    <a:pt x="444057" y="53841"/>
                  </a:lnTo>
                  <a:lnTo>
                    <a:pt x="403608" y="72485"/>
                  </a:lnTo>
                  <a:lnTo>
                    <a:pt x="364525" y="93633"/>
                  </a:lnTo>
                  <a:lnTo>
                    <a:pt x="326903" y="117185"/>
                  </a:lnTo>
                  <a:lnTo>
                    <a:pt x="290834" y="143044"/>
                  </a:lnTo>
                  <a:lnTo>
                    <a:pt x="256412" y="171112"/>
                  </a:lnTo>
                  <a:lnTo>
                    <a:pt x="223731" y="201293"/>
                  </a:lnTo>
                  <a:lnTo>
                    <a:pt x="192886" y="233487"/>
                  </a:lnTo>
                  <a:lnTo>
                    <a:pt x="163969" y="267597"/>
                  </a:lnTo>
                  <a:lnTo>
                    <a:pt x="137074" y="303526"/>
                  </a:lnTo>
                  <a:lnTo>
                    <a:pt x="112296" y="341176"/>
                  </a:lnTo>
                  <a:lnTo>
                    <a:pt x="89728" y="380449"/>
                  </a:lnTo>
                  <a:lnTo>
                    <a:pt x="69464" y="421247"/>
                  </a:lnTo>
                  <a:lnTo>
                    <a:pt x="51597" y="463473"/>
                  </a:lnTo>
                  <a:lnTo>
                    <a:pt x="36222" y="507029"/>
                  </a:lnTo>
                  <a:lnTo>
                    <a:pt x="23432" y="551817"/>
                  </a:lnTo>
                  <a:lnTo>
                    <a:pt x="13321" y="597740"/>
                  </a:lnTo>
                  <a:lnTo>
                    <a:pt x="5983" y="644699"/>
                  </a:lnTo>
                  <a:lnTo>
                    <a:pt x="1511" y="692597"/>
                  </a:lnTo>
                  <a:lnTo>
                    <a:pt x="0" y="741337"/>
                  </a:lnTo>
                  <a:lnTo>
                    <a:pt x="762" y="742162"/>
                  </a:lnTo>
                  <a:lnTo>
                    <a:pt x="710183" y="740016"/>
                  </a:lnTo>
                  <a:lnTo>
                    <a:pt x="710183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1675">
              <a:lnSpc>
                <a:spcPct val="100000"/>
              </a:lnSpc>
              <a:spcBef>
                <a:spcPts val="95"/>
              </a:spcBef>
            </a:pPr>
            <a:r>
              <a:rPr dirty="0"/>
              <a:t>Lö4</a:t>
            </a:r>
            <a:r>
              <a:rPr spc="-80" dirty="0"/>
              <a:t> </a:t>
            </a:r>
            <a:r>
              <a:rPr dirty="0"/>
              <a:t>–</a:t>
            </a:r>
            <a:r>
              <a:rPr spc="-85" dirty="0"/>
              <a:t> </a:t>
            </a:r>
            <a:r>
              <a:rPr dirty="0"/>
              <a:t>savings</a:t>
            </a:r>
            <a:r>
              <a:rPr spc="-75" dirty="0"/>
              <a:t> </a:t>
            </a:r>
            <a:r>
              <a:rPr dirty="0"/>
              <a:t>potential</a:t>
            </a:r>
            <a:r>
              <a:rPr spc="-70" dirty="0"/>
              <a:t> </a:t>
            </a:r>
            <a:r>
              <a:rPr spc="-10" dirty="0"/>
              <a:t>Maria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0979" y="1032487"/>
            <a:ext cx="6354445" cy="6541134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Savings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potential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Maria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(about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2.6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tonnes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CO</a:t>
            </a:r>
            <a:r>
              <a:rPr sz="1200" b="1" spc="-30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electricity: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0.45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renewable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even: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1.32 tonnes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car: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0,4 tonnes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avoiding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0.51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1143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options:</a:t>
            </a:r>
            <a:endParaRPr sz="1100">
              <a:latin typeface="Calibri"/>
              <a:cs typeface="Calibri"/>
            </a:endParaRPr>
          </a:p>
          <a:p>
            <a:pPr marL="295275" marR="55880" indent="-1816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potential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without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profit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 relatively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unrealistic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already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ecological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limited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financial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resources.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Avoiding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reducing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 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possible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starting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point without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additional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expenditure.</a:t>
            </a:r>
            <a:endParaRPr sz="1100">
              <a:latin typeface="Calibri"/>
              <a:cs typeface="Calibri"/>
            </a:endParaRPr>
          </a:p>
          <a:p>
            <a:pPr marL="2838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838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partially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affected</a:t>
            </a:r>
            <a:endParaRPr sz="1100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possibly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refuelling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endParaRPr sz="1100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Giving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up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entails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life.</a:t>
            </a:r>
            <a:endParaRPr sz="1100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activities.</a:t>
            </a:r>
            <a:endParaRPr sz="1100">
              <a:latin typeface="Calibri"/>
              <a:cs typeface="Calibri"/>
            </a:endParaRPr>
          </a:p>
          <a:p>
            <a:pPr marL="114300" marR="142875">
              <a:lnSpc>
                <a:spcPct val="100000"/>
              </a:lnSpc>
              <a:spcBef>
                <a:spcPts val="600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Attitude</a:t>
            </a:r>
            <a:r>
              <a:rPr sz="1100" b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towards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life:</a:t>
            </a:r>
            <a:r>
              <a:rPr sz="1100" b="1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Being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able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practise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ecological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otherwise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been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affordable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increase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feeling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social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participation.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1100">
              <a:latin typeface="Calibri"/>
              <a:cs typeface="Calibri"/>
            </a:endParaRPr>
          </a:p>
          <a:p>
            <a:pPr marL="3616960" algn="just">
              <a:lnSpc>
                <a:spcPct val="100000"/>
              </a:lnSpc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Role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programmes:</a:t>
            </a:r>
            <a:endParaRPr sz="1100">
              <a:latin typeface="Calibri"/>
              <a:cs typeface="Calibri"/>
            </a:endParaRPr>
          </a:p>
          <a:p>
            <a:pPr marL="3792854" marR="351790" lvl="1" indent="-175895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9539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 promote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social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participation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ecological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transition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important 	levers,</a:t>
            </a:r>
            <a:endParaRPr sz="1100">
              <a:latin typeface="Calibri"/>
              <a:cs typeface="Calibri"/>
            </a:endParaRPr>
          </a:p>
          <a:p>
            <a:pPr marL="3795395" marR="236854" lvl="1" indent="-1784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9539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Make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accessible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 broader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section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population,</a:t>
            </a:r>
            <a:endParaRPr sz="1100">
              <a:latin typeface="Calibri"/>
              <a:cs typeface="Calibri"/>
            </a:endParaRPr>
          </a:p>
          <a:p>
            <a:pPr marL="3795395" marR="300355" lvl="1" indent="-1784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9539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programmes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also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cost-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intensive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individuals,</a:t>
            </a:r>
            <a:endParaRPr sz="1100">
              <a:latin typeface="Calibri"/>
              <a:cs typeface="Calibri"/>
            </a:endParaRPr>
          </a:p>
          <a:p>
            <a:pPr marL="3795395" marR="47625" lvl="1" indent="-1784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9539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organise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public infrastructure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ecologically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(switching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district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renewable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energies,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etc.).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This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individual behavioural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had has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enormous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potential.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976" y="4953000"/>
            <a:ext cx="3575304" cy="4404360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8795">
              <a:lnSpc>
                <a:spcPct val="100000"/>
              </a:lnSpc>
              <a:spcBef>
                <a:spcPts val="95"/>
              </a:spcBef>
            </a:pPr>
            <a:r>
              <a:rPr dirty="0"/>
              <a:t>L4</a:t>
            </a:r>
            <a:r>
              <a:rPr spc="-40" dirty="0"/>
              <a:t> </a:t>
            </a:r>
            <a:r>
              <a:rPr dirty="0"/>
              <a:t>–</a:t>
            </a:r>
            <a:r>
              <a:rPr spc="-50" dirty="0"/>
              <a:t> </a:t>
            </a:r>
            <a:r>
              <a:rPr dirty="0"/>
              <a:t>Final</a:t>
            </a:r>
            <a:r>
              <a:rPr spc="-50" dirty="0"/>
              <a:t> </a:t>
            </a:r>
            <a:r>
              <a:rPr dirty="0"/>
              <a:t>reflection</a:t>
            </a:r>
            <a:r>
              <a:rPr spc="-20" dirty="0"/>
              <a:t>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10" dirty="0"/>
              <a:t>summary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2579" y="1032487"/>
            <a:ext cx="6009005" cy="3386454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Final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reflection</a:t>
            </a:r>
            <a:endParaRPr sz="12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Comparing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potential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which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alone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room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manoeuvre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other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barriers?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Klaus: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rented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accommodation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possible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Klaus: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consumptions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habits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possible,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involve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Maria: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limiting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factor,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cannot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financed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(e-car,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insulation)</a:t>
            </a:r>
            <a:endParaRPr sz="11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175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could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politics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enabling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lifestyles?</a:t>
            </a:r>
            <a:endParaRPr sz="1100">
              <a:latin typeface="Calibri"/>
              <a:cs typeface="Calibri"/>
            </a:endParaRPr>
          </a:p>
          <a:p>
            <a:pPr marL="524510" marR="5080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76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Targeted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protection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middle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incomes.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Ensure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social 	justice.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technologies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Expansion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infrastructure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(public transport,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network)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community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solutions: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car-sharing,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repair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cafés,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etc.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Tax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incentives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e.g.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VAT on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plant-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based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products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9079" y="4873602"/>
            <a:ext cx="6336030" cy="19380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750"/>
              </a:spcBef>
            </a:pP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summary</a:t>
            </a:r>
            <a:endParaRPr sz="1200">
              <a:latin typeface="Calibri"/>
              <a:cs typeface="Calibri"/>
            </a:endParaRPr>
          </a:p>
          <a:p>
            <a:pPr marL="245110" marR="41719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48285" algn="l"/>
              </a:tabLst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Identifying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major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levers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helps 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significantly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individual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135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(transport,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food,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living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insulation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standard).</a:t>
            </a:r>
            <a:endParaRPr sz="1100">
              <a:latin typeface="Calibri"/>
              <a:cs typeface="Calibri"/>
            </a:endParaRPr>
          </a:p>
          <a:p>
            <a:pPr marL="2457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protection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associated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financial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investments.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programmes</a:t>
            </a:r>
            <a:endParaRPr sz="1100">
              <a:latin typeface="Calibri"/>
              <a:cs typeface="Calibri"/>
            </a:endParaRPr>
          </a:p>
          <a:p>
            <a:pPr marL="248285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important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money.</a:t>
            </a:r>
            <a:endParaRPr sz="1100">
              <a:latin typeface="Calibri"/>
              <a:cs typeface="Calibri"/>
            </a:endParaRPr>
          </a:p>
          <a:p>
            <a:pPr marL="2457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programmes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must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 initiated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politicians.</a:t>
            </a:r>
            <a:endParaRPr sz="1100">
              <a:latin typeface="Calibri"/>
              <a:cs typeface="Calibri"/>
            </a:endParaRPr>
          </a:p>
          <a:p>
            <a:pPr marL="245110" marR="8128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82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politicians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infrastructure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ecologically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converted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and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expanded: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Expansion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local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transport,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housing,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conversion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renewable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sources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municipal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supply,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plant-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based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canteens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cafeterias.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5279" y="4738115"/>
            <a:ext cx="6187440" cy="0"/>
          </a:xfrm>
          <a:custGeom>
            <a:avLst/>
            <a:gdLst/>
            <a:ahLst/>
            <a:cxnLst/>
            <a:rect l="l" t="t" r="r" b="b"/>
            <a:pathLst>
              <a:path w="6187440">
                <a:moveTo>
                  <a:pt x="0" y="0"/>
                </a:moveTo>
                <a:lnTo>
                  <a:pt x="6187440" y="0"/>
                </a:lnTo>
              </a:path>
            </a:pathLst>
          </a:custGeom>
          <a:ln w="12192">
            <a:solidFill>
              <a:srgbClr val="4A4A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81140" cy="9583420"/>
            <a:chOff x="163068" y="160020"/>
            <a:chExt cx="6581140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CE1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0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37147" y="422147"/>
              <a:ext cx="606551" cy="60655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17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Inhaltsverzeichnis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335279" y="1659635"/>
            <a:ext cx="360045" cy="361315"/>
          </a:xfrm>
          <a:prstGeom prst="rect">
            <a:avLst/>
          </a:prstGeom>
          <a:solidFill>
            <a:srgbClr val="005F85"/>
          </a:solidFill>
        </p:spPr>
        <p:txBody>
          <a:bodyPr vert="horz" wrap="square" lIns="0" tIns="463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9170" y="1681352"/>
            <a:ext cx="21291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25" dirty="0">
                <a:solidFill>
                  <a:srgbClr val="4A4A4D"/>
                </a:solidFill>
                <a:latin typeface="Calibri Light"/>
                <a:cs typeface="Calibri Light"/>
              </a:rPr>
              <a:t>Informationen</a:t>
            </a:r>
            <a:r>
              <a:rPr sz="16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zum</a:t>
            </a:r>
            <a:r>
              <a:rPr sz="16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Modul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94375" y="1681352"/>
            <a:ext cx="5734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Seite</a:t>
            </a:r>
            <a:r>
              <a:rPr sz="1600" b="0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3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2480" y="2203704"/>
            <a:ext cx="360045" cy="360045"/>
          </a:xfrm>
          <a:prstGeom prst="rect">
            <a:avLst/>
          </a:prstGeom>
          <a:solidFill>
            <a:srgbClr val="009BD4"/>
          </a:solidFill>
        </p:spPr>
        <p:txBody>
          <a:bodyPr vert="horz" wrap="square" lIns="0" tIns="45085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355"/>
              </a:spcBef>
            </a:pP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1.1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36065" y="2224531"/>
            <a:ext cx="2491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Kurzbeschreibung</a:t>
            </a:r>
            <a:r>
              <a:rPr sz="1600" b="0" spc="1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&amp;</a:t>
            </a:r>
            <a:r>
              <a:rPr sz="1600" b="0" spc="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Übersicht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98311" y="2224531"/>
            <a:ext cx="5753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Seite</a:t>
            </a:r>
            <a:r>
              <a:rPr sz="16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3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2480" y="2746248"/>
            <a:ext cx="360045" cy="360045"/>
          </a:xfrm>
          <a:prstGeom prst="rect">
            <a:avLst/>
          </a:prstGeom>
          <a:solidFill>
            <a:srgbClr val="009BD4"/>
          </a:solidFill>
        </p:spPr>
        <p:txBody>
          <a:bodyPr vert="horz" wrap="square" lIns="0" tIns="4572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360"/>
              </a:spcBef>
            </a:pP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1.2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6065" y="2767964"/>
            <a:ext cx="2287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Lernziele</a:t>
            </a:r>
            <a:r>
              <a:rPr sz="1600" b="0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und</a:t>
            </a:r>
            <a:r>
              <a:rPr sz="1600" b="0" spc="-2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Kompetenzen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89167" y="2767964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A4A4D"/>
                </a:solidFill>
                <a:latin typeface="Calibri"/>
                <a:cs typeface="Calibri"/>
              </a:rPr>
              <a:t>Seite</a:t>
            </a:r>
            <a:r>
              <a:rPr sz="16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3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2480" y="3290315"/>
            <a:ext cx="360045" cy="360045"/>
          </a:xfrm>
          <a:prstGeom prst="rect">
            <a:avLst/>
          </a:prstGeom>
          <a:solidFill>
            <a:srgbClr val="009BD4"/>
          </a:solidFill>
        </p:spPr>
        <p:txBody>
          <a:bodyPr vert="horz" wrap="square" lIns="0" tIns="45085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355"/>
              </a:spcBef>
            </a:pP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1.3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36065" y="3311144"/>
            <a:ext cx="5511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Ablauf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89167" y="3311144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A4A4D"/>
                </a:solidFill>
                <a:latin typeface="Calibri"/>
                <a:cs typeface="Calibri"/>
              </a:rPr>
              <a:t>Seite</a:t>
            </a:r>
            <a:r>
              <a:rPr sz="16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4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2480" y="3832859"/>
            <a:ext cx="360045" cy="360045"/>
          </a:xfrm>
          <a:prstGeom prst="rect">
            <a:avLst/>
          </a:prstGeom>
          <a:solidFill>
            <a:srgbClr val="009BD4"/>
          </a:solidFill>
        </p:spPr>
        <p:txBody>
          <a:bodyPr vert="horz" wrap="square" lIns="0" tIns="4572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360"/>
              </a:spcBef>
            </a:pP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1.4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36065" y="3854323"/>
            <a:ext cx="14668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Materialübersicht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89167" y="3854323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A4A4D"/>
                </a:solidFill>
                <a:latin typeface="Calibri"/>
                <a:cs typeface="Calibri"/>
              </a:rPr>
              <a:t>Seite</a:t>
            </a:r>
            <a:r>
              <a:rPr sz="16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5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5279" y="4375403"/>
            <a:ext cx="360045" cy="361315"/>
          </a:xfrm>
          <a:prstGeom prst="rect">
            <a:avLst/>
          </a:prstGeom>
          <a:solidFill>
            <a:srgbClr val="005F85"/>
          </a:solidFill>
        </p:spPr>
        <p:txBody>
          <a:bodyPr vert="horz" wrap="square" lIns="0" tIns="463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9170" y="4397502"/>
            <a:ext cx="9493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Materialien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83707" y="4397502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A4A4D"/>
                </a:solidFill>
                <a:latin typeface="Calibri"/>
                <a:cs typeface="Calibri"/>
              </a:rPr>
              <a:t>Seite</a:t>
            </a:r>
            <a:r>
              <a:rPr sz="16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6</a:t>
            </a:r>
            <a:endParaRPr sz="16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5641847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3" y="0"/>
                  </a:moveTo>
                  <a:lnTo>
                    <a:pt x="0" y="0"/>
                  </a:lnTo>
                  <a:lnTo>
                    <a:pt x="1053083" y="1054607"/>
                  </a:lnTo>
                  <a:lnTo>
                    <a:pt x="1053083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34238" y="842771"/>
              <a:ext cx="395605" cy="396240"/>
            </a:xfrm>
            <a:custGeom>
              <a:avLst/>
              <a:gdLst/>
              <a:ahLst/>
              <a:cxnLst/>
              <a:rect l="l" t="t" r="r" b="b"/>
              <a:pathLst>
                <a:path w="395604" h="396240">
                  <a:moveTo>
                    <a:pt x="197296" y="0"/>
                  </a:moveTo>
                  <a:lnTo>
                    <a:pt x="159051" y="3748"/>
                  </a:lnTo>
                  <a:lnTo>
                    <a:pt x="122223" y="14843"/>
                  </a:lnTo>
                  <a:lnTo>
                    <a:pt x="87943" y="33057"/>
                  </a:lnTo>
                  <a:lnTo>
                    <a:pt x="57342" y="58166"/>
                  </a:lnTo>
                  <a:lnTo>
                    <a:pt x="28226" y="95201"/>
                  </a:lnTo>
                  <a:lnTo>
                    <a:pt x="8974" y="137216"/>
                  </a:lnTo>
                  <a:lnTo>
                    <a:pt x="0" y="182304"/>
                  </a:lnTo>
                  <a:lnTo>
                    <a:pt x="1718" y="228557"/>
                  </a:lnTo>
                  <a:lnTo>
                    <a:pt x="14543" y="274066"/>
                  </a:lnTo>
                  <a:lnTo>
                    <a:pt x="37683" y="315106"/>
                  </a:lnTo>
                  <a:lnTo>
                    <a:pt x="69150" y="348947"/>
                  </a:lnTo>
                  <a:lnTo>
                    <a:pt x="107336" y="374485"/>
                  </a:lnTo>
                  <a:lnTo>
                    <a:pt x="150630" y="390617"/>
                  </a:lnTo>
                  <a:lnTo>
                    <a:pt x="197423" y="396239"/>
                  </a:lnTo>
                  <a:lnTo>
                    <a:pt x="242766" y="391010"/>
                  </a:lnTo>
                  <a:lnTo>
                    <a:pt x="284388" y="376115"/>
                  </a:lnTo>
                  <a:lnTo>
                    <a:pt x="321103" y="352742"/>
                  </a:lnTo>
                  <a:lnTo>
                    <a:pt x="351724" y="322080"/>
                  </a:lnTo>
                  <a:lnTo>
                    <a:pt x="375065" y="285318"/>
                  </a:lnTo>
                  <a:lnTo>
                    <a:pt x="389940" y="243644"/>
                  </a:lnTo>
                  <a:lnTo>
                    <a:pt x="395162" y="198247"/>
                  </a:lnTo>
                  <a:lnTo>
                    <a:pt x="389540" y="151257"/>
                  </a:lnTo>
                  <a:lnTo>
                    <a:pt x="373415" y="107833"/>
                  </a:lnTo>
                  <a:lnTo>
                    <a:pt x="347896" y="69590"/>
                  </a:lnTo>
                  <a:lnTo>
                    <a:pt x="314093" y="38145"/>
                  </a:lnTo>
                  <a:lnTo>
                    <a:pt x="273115" y="15112"/>
                  </a:lnTo>
                  <a:lnTo>
                    <a:pt x="235586" y="3746"/>
                  </a:lnTo>
                  <a:lnTo>
                    <a:pt x="197296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8538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84747" y="9000769"/>
              <a:ext cx="710565" cy="742315"/>
            </a:xfrm>
            <a:custGeom>
              <a:avLst/>
              <a:gdLst/>
              <a:ahLst/>
              <a:cxnLst/>
              <a:rect l="l" t="t" r="r" b="b"/>
              <a:pathLst>
                <a:path w="710565" h="742315">
                  <a:moveTo>
                    <a:pt x="710183" y="0"/>
                  </a:moveTo>
                  <a:lnTo>
                    <a:pt x="663508" y="1577"/>
                  </a:lnTo>
                  <a:lnTo>
                    <a:pt x="617636" y="6242"/>
                  </a:lnTo>
                  <a:lnTo>
                    <a:pt x="572661" y="13900"/>
                  </a:lnTo>
                  <a:lnTo>
                    <a:pt x="528677" y="24450"/>
                  </a:lnTo>
                  <a:lnTo>
                    <a:pt x="485778" y="37796"/>
                  </a:lnTo>
                  <a:lnTo>
                    <a:pt x="444057" y="53841"/>
                  </a:lnTo>
                  <a:lnTo>
                    <a:pt x="403608" y="72485"/>
                  </a:lnTo>
                  <a:lnTo>
                    <a:pt x="364525" y="93633"/>
                  </a:lnTo>
                  <a:lnTo>
                    <a:pt x="326903" y="117185"/>
                  </a:lnTo>
                  <a:lnTo>
                    <a:pt x="290834" y="143044"/>
                  </a:lnTo>
                  <a:lnTo>
                    <a:pt x="256412" y="171112"/>
                  </a:lnTo>
                  <a:lnTo>
                    <a:pt x="223731" y="201293"/>
                  </a:lnTo>
                  <a:lnTo>
                    <a:pt x="192886" y="233487"/>
                  </a:lnTo>
                  <a:lnTo>
                    <a:pt x="163969" y="267597"/>
                  </a:lnTo>
                  <a:lnTo>
                    <a:pt x="137074" y="303526"/>
                  </a:lnTo>
                  <a:lnTo>
                    <a:pt x="112296" y="341176"/>
                  </a:lnTo>
                  <a:lnTo>
                    <a:pt x="89728" y="380449"/>
                  </a:lnTo>
                  <a:lnTo>
                    <a:pt x="69464" y="421247"/>
                  </a:lnTo>
                  <a:lnTo>
                    <a:pt x="51597" y="463473"/>
                  </a:lnTo>
                  <a:lnTo>
                    <a:pt x="36222" y="507029"/>
                  </a:lnTo>
                  <a:lnTo>
                    <a:pt x="23432" y="551817"/>
                  </a:lnTo>
                  <a:lnTo>
                    <a:pt x="13321" y="597740"/>
                  </a:lnTo>
                  <a:lnTo>
                    <a:pt x="5983" y="644699"/>
                  </a:lnTo>
                  <a:lnTo>
                    <a:pt x="1511" y="692597"/>
                  </a:lnTo>
                  <a:lnTo>
                    <a:pt x="0" y="741337"/>
                  </a:lnTo>
                  <a:lnTo>
                    <a:pt x="762" y="742162"/>
                  </a:lnTo>
                  <a:lnTo>
                    <a:pt x="710183" y="740016"/>
                  </a:lnTo>
                  <a:lnTo>
                    <a:pt x="710183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1292" y="1110995"/>
              <a:ext cx="5991225" cy="2673350"/>
            </a:xfrm>
            <a:custGeom>
              <a:avLst/>
              <a:gdLst/>
              <a:ahLst/>
              <a:cxnLst/>
              <a:rect l="l" t="t" r="r" b="b"/>
              <a:pathLst>
                <a:path w="5991225" h="2673350">
                  <a:moveTo>
                    <a:pt x="5290058" y="0"/>
                  </a:moveTo>
                  <a:lnTo>
                    <a:pt x="0" y="0"/>
                  </a:lnTo>
                  <a:lnTo>
                    <a:pt x="0" y="2673095"/>
                  </a:lnTo>
                  <a:lnTo>
                    <a:pt x="5990844" y="2673095"/>
                  </a:lnTo>
                  <a:lnTo>
                    <a:pt x="5290058" y="0"/>
                  </a:lnTo>
                  <a:close/>
                </a:path>
              </a:pathLst>
            </a:custGeom>
            <a:solidFill>
              <a:srgbClr val="C4EEFF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368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Kurzbeschreibung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71627" y="1314068"/>
            <a:ext cx="5656580" cy="2068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Key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question: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Which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everyday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actions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and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living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conditions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have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significant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impact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on</a:t>
            </a:r>
            <a:r>
              <a:rPr sz="1200" b="1" spc="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an</a:t>
            </a:r>
            <a:r>
              <a:rPr sz="1200" b="1" spc="-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individual‘s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carbon</a:t>
            </a:r>
            <a:r>
              <a:rPr sz="1200" b="1" spc="-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footprint?</a:t>
            </a:r>
            <a:endParaRPr sz="1200">
              <a:latin typeface="Calibri"/>
              <a:cs typeface="Calibri"/>
            </a:endParaRPr>
          </a:p>
          <a:p>
            <a:pPr marL="50800" marR="426084">
              <a:lnSpc>
                <a:spcPct val="100000"/>
              </a:lnSpc>
              <a:spcBef>
                <a:spcPts val="132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list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make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endless.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effectiveness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choices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debatable.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With this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educational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material</a:t>
            </a:r>
            <a:r>
              <a:rPr sz="1100" b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b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learn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about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actions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realities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life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significantly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b="1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Big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Points.</a:t>
            </a:r>
            <a:r>
              <a:rPr sz="1100" b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online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calculator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compare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impact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endParaRPr sz="1100">
              <a:latin typeface="Calibri"/>
              <a:cs typeface="Calibri"/>
            </a:endParaRPr>
          </a:p>
          <a:p>
            <a:pPr marL="50800" marR="43180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fictitious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characters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surprising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results.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designed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help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dispel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some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myths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about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choices.</a:t>
            </a:r>
            <a:endParaRPr sz="1100">
              <a:latin typeface="Calibri"/>
              <a:cs typeface="Calibri"/>
            </a:endParaRPr>
          </a:p>
          <a:p>
            <a:pPr marL="50800" marR="812165" algn="just">
              <a:lnSpc>
                <a:spcPct val="100000"/>
              </a:lnSpc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then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develop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b="1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discuss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political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control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instruments.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knowledge,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identify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own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approaches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that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contribute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 a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lifestyle.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57752"/>
              </p:ext>
            </p:extLst>
          </p:nvPr>
        </p:nvGraphicFramePr>
        <p:xfrm>
          <a:off x="449922" y="3995953"/>
          <a:ext cx="5971540" cy="17494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8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lang="de-DE" sz="1100" b="1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Duration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050"/>
                        </a:lnSpc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90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minutes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Classes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class</a:t>
                      </a:r>
                      <a:r>
                        <a:rPr sz="1100" b="0" spc="-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10-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12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Subject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English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Key</a:t>
                      </a: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words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 marR="315595">
                        <a:lnSpc>
                          <a:spcPts val="1190"/>
                        </a:lnSpc>
                        <a:spcBef>
                          <a:spcPts val="350"/>
                        </a:spcBef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ecological</a:t>
                      </a:r>
                      <a:r>
                        <a:rPr sz="1100" b="0" spc="-5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footprint,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sustainable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and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socially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just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consumer</a:t>
                      </a:r>
                      <a:r>
                        <a:rPr sz="1100" b="0" spc="-3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behaviour,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sustainable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lifestyle,</a:t>
                      </a:r>
                      <a:r>
                        <a:rPr sz="1100" b="0" spc="-5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questions</a:t>
                      </a:r>
                      <a:r>
                        <a:rPr sz="1100" b="0" spc="-3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of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equality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>
                        <a:lnSpc>
                          <a:spcPts val="1255"/>
                        </a:lnSpc>
                        <a:spcBef>
                          <a:spcPts val="200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Required</a:t>
                      </a:r>
                      <a:r>
                        <a:rPr sz="1100" b="1" spc="-3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prior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ts val="1255"/>
                        </a:lnSpc>
                      </a:pPr>
                      <a:r>
                        <a:rPr lang="de-DE"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1100" b="1" spc="-10" dirty="0" err="1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nowledge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2540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55"/>
                        </a:lnSpc>
                        <a:spcBef>
                          <a:spcPts val="200"/>
                        </a:spcBef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Pupils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are</a:t>
                      </a:r>
                      <a:r>
                        <a:rPr sz="1100" b="0" spc="-3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familiar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with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the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climate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crisis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and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know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the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impact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of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green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house</a:t>
                      </a:r>
                      <a:r>
                        <a:rPr sz="1100" b="0" spc="-3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gases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on</a:t>
                      </a:r>
                      <a:endParaRPr sz="1100" dirty="0">
                        <a:latin typeface="Calibri Light"/>
                        <a:cs typeface="Calibri Light"/>
                      </a:endParaRPr>
                    </a:p>
                    <a:p>
                      <a:pPr marL="125730">
                        <a:lnSpc>
                          <a:spcPts val="1255"/>
                        </a:lnSpc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the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climate.</a:t>
                      </a:r>
                      <a:endParaRPr sz="1100" dirty="0">
                        <a:latin typeface="Calibri Light"/>
                        <a:cs typeface="Calibri Light"/>
                      </a:endParaRPr>
                    </a:p>
                  </a:txBody>
                  <a:tcPr marL="0" marR="0" marT="2540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Bef>
                          <a:spcPts val="265"/>
                        </a:spcBef>
                      </a:pPr>
                      <a:r>
                        <a:rPr lang="de-DE"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M</a:t>
                      </a:r>
                      <a:r>
                        <a:rPr sz="1100" b="1" spc="-10" dirty="0" err="1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aterials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75"/>
                        </a:lnSpc>
                        <a:spcBef>
                          <a:spcPts val="265"/>
                        </a:spcBef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Working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sheets,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devices</a:t>
                      </a:r>
                      <a:r>
                        <a:rPr sz="1100" b="0" spc="-3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with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internet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access</a:t>
                      </a:r>
                      <a:endParaRPr sz="1100" dirty="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1" name="object 11"/>
          <p:cNvGrpSpPr/>
          <p:nvPr/>
        </p:nvGrpSpPr>
        <p:grpSpPr>
          <a:xfrm>
            <a:off x="4091940" y="2883407"/>
            <a:ext cx="2230120" cy="5654040"/>
            <a:chOff x="4091940" y="2883407"/>
            <a:chExt cx="2230120" cy="565404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19344" y="2883407"/>
              <a:ext cx="902208" cy="90068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91940" y="7789163"/>
              <a:ext cx="748284" cy="74828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1940" y="6419087"/>
              <a:ext cx="748284" cy="748284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1666113" y="5847715"/>
            <a:ext cx="3524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A4A4D"/>
                </a:solidFill>
                <a:latin typeface="Calibri"/>
                <a:cs typeface="Calibri"/>
              </a:rPr>
              <a:t>Lernziele</a:t>
            </a:r>
            <a:r>
              <a:rPr sz="2400" b="1" spc="-6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24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A4A4D"/>
                </a:solidFill>
                <a:latin typeface="Calibri"/>
                <a:cs typeface="Calibri"/>
              </a:rPr>
              <a:t>Kompetenzen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16" name="object 16"/>
          <p:cNvSpPr txBox="1"/>
          <p:nvPr/>
        </p:nvSpPr>
        <p:spPr>
          <a:xfrm>
            <a:off x="418287" y="6380733"/>
            <a:ext cx="1804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005F85"/>
                </a:solidFill>
                <a:latin typeface="Calibri"/>
                <a:cs typeface="Calibri"/>
              </a:rPr>
              <a:t>Erkennen</a:t>
            </a:r>
            <a:r>
              <a:rPr sz="1100" b="1" spc="-4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100" b="1" spc="-10" dirty="0">
                <a:solidFill>
                  <a:srgbClr val="005F85"/>
                </a:solidFill>
                <a:latin typeface="Calibri"/>
                <a:cs typeface="Calibri"/>
              </a:rPr>
              <a:t> Analysekompetenz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62045" y="6688581"/>
            <a:ext cx="73025" cy="1371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00" spc="-5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8287" y="6607809"/>
            <a:ext cx="285940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Schüler*innen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lernen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Instrument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100" spc="1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8287" y="6758685"/>
            <a:ext cx="25342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Fußabdrucks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kennen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können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diesen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mit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8287" y="6909561"/>
            <a:ext cx="3370579" cy="253682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327660">
              <a:lnSpc>
                <a:spcPts val="1190"/>
              </a:lnSpc>
              <a:spcBef>
                <a:spcPts val="250"/>
              </a:spcBef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unterschiedlichen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Lebensstilen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Konsumweisen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Verbindung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bringen.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55"/>
              </a:lnSpc>
              <a:spcBef>
                <a:spcPts val="450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analysieren</a:t>
            </a:r>
            <a:r>
              <a:rPr sz="1100" spc="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unterschiedliche</a:t>
            </a:r>
            <a:r>
              <a:rPr sz="1100" spc="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Lebensstile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5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ihren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Einfluss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auf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das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Klima.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100" b="1" dirty="0">
                <a:solidFill>
                  <a:srgbClr val="005F85"/>
                </a:solidFill>
                <a:latin typeface="Calibri"/>
                <a:cs typeface="Calibri"/>
              </a:rPr>
              <a:t>Bewerten</a:t>
            </a:r>
            <a:r>
              <a:rPr sz="11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100" b="1" spc="-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005F85"/>
                </a:solidFill>
                <a:latin typeface="Calibri"/>
                <a:cs typeface="Calibri"/>
              </a:rPr>
              <a:t>Urteilskompetenz</a:t>
            </a:r>
            <a:endParaRPr sz="1100">
              <a:latin typeface="Calibri"/>
              <a:cs typeface="Calibri"/>
            </a:endParaRPr>
          </a:p>
          <a:p>
            <a:pPr marL="12700" marR="90805">
              <a:lnSpc>
                <a:spcPts val="1190"/>
              </a:lnSpc>
              <a:spcBef>
                <a:spcPts val="61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können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wenig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wirksame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Maßnahmen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(Peanuts)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erkennen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wirkungsvollen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Alltagshandlungen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(Big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Points)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unterscheiden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kritisch bewerten.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100" b="1" spc="-10" dirty="0">
                <a:solidFill>
                  <a:srgbClr val="005F85"/>
                </a:solidFill>
                <a:latin typeface="Calibri"/>
                <a:cs typeface="Calibri"/>
              </a:rPr>
              <a:t>Handlungskompetenz</a:t>
            </a:r>
            <a:endParaRPr sz="1100">
              <a:latin typeface="Calibri"/>
              <a:cs typeface="Calibri"/>
            </a:endParaRPr>
          </a:p>
          <a:p>
            <a:pPr marL="12700" marR="26034">
              <a:lnSpc>
                <a:spcPts val="1190"/>
              </a:lnSpc>
              <a:spcBef>
                <a:spcPts val="61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kennen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Handlungsansätze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</a:t>
            </a:r>
            <a:r>
              <a:rPr sz="1100" spc="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ihren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Alltag,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eigenen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Fußabdruck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anderer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zu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reduzieren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Maßnahmen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ihrem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Umfeld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umzusetzen.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fühlen sich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selbstwirksamer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gegenüber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Klimakrise.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46650" y="7751444"/>
            <a:ext cx="1407160" cy="1250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100"/>
              </a:spcBef>
            </a:pPr>
            <a:r>
              <a:rPr sz="1100" b="1" dirty="0">
                <a:solidFill>
                  <a:srgbClr val="4A4A4D"/>
                </a:solidFill>
                <a:latin typeface="Calibri Light"/>
                <a:cs typeface="Calibri Light"/>
              </a:rPr>
              <a:t>Ziel</a:t>
            </a:r>
            <a:r>
              <a:rPr sz="1100" b="1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1" spc="-25" dirty="0">
                <a:solidFill>
                  <a:srgbClr val="4A4A4D"/>
                </a:solidFill>
                <a:latin typeface="Calibri Light"/>
                <a:cs typeface="Calibri Light"/>
              </a:rPr>
              <a:t>13</a:t>
            </a:r>
            <a:endParaRPr sz="1100" b="1" dirty="0">
              <a:latin typeface="Calibri Light"/>
              <a:cs typeface="Calibri Light"/>
            </a:endParaRPr>
          </a:p>
          <a:p>
            <a:pPr marL="12700" marR="5080">
              <a:lnSpc>
                <a:spcPct val="90000"/>
              </a:lnSpc>
              <a:spcBef>
                <a:spcPts val="70"/>
              </a:spcBef>
            </a:pP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Das</a:t>
            </a:r>
            <a:r>
              <a:rPr sz="1100" b="0" spc="-1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Material</a:t>
            </a:r>
            <a:r>
              <a:rPr sz="11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unterstützt Schüler*innen</a:t>
            </a:r>
            <a:r>
              <a:rPr sz="1100" b="0" spc="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dabei, wirkungsvolle Klimaschutzmaßnahmen kennenzulernen</a:t>
            </a:r>
            <a:r>
              <a:rPr sz="1100" b="0" spc="5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und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diese</a:t>
            </a:r>
            <a:r>
              <a:rPr sz="11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in</a:t>
            </a:r>
            <a:r>
              <a:rPr sz="11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ihrem</a:t>
            </a:r>
            <a:r>
              <a:rPr sz="11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Umfeld umzusetzen.</a:t>
            </a:r>
            <a:endParaRPr sz="1100" dirty="0">
              <a:latin typeface="Calibri Light"/>
              <a:cs typeface="Calibri 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21250" y="6380733"/>
            <a:ext cx="1413510" cy="1263166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8100" marR="344805">
              <a:lnSpc>
                <a:spcPts val="1190"/>
              </a:lnSpc>
              <a:spcBef>
                <a:spcPts val="250"/>
              </a:spcBef>
            </a:pPr>
            <a:r>
              <a:rPr sz="1100" b="1" dirty="0">
                <a:solidFill>
                  <a:srgbClr val="4A4A4D"/>
                </a:solidFill>
                <a:latin typeface="Calibri Light"/>
                <a:cs typeface="Calibri Light"/>
              </a:rPr>
              <a:t>Ziel</a:t>
            </a:r>
            <a:r>
              <a:rPr sz="1100" b="1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1" spc="-25" dirty="0">
                <a:solidFill>
                  <a:srgbClr val="4A4A4D"/>
                </a:solidFill>
                <a:latin typeface="Calibri Light"/>
                <a:cs typeface="Calibri Light"/>
              </a:rPr>
              <a:t>12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Schwerpunkt</a:t>
            </a:r>
            <a:r>
              <a:rPr sz="1100" b="0" spc="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des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Materials</a:t>
            </a:r>
            <a:r>
              <a:rPr sz="1100" b="0" spc="-3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ist</a:t>
            </a:r>
            <a:r>
              <a:rPr sz="1100" b="0" spc="-1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es,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Handlungen</a:t>
            </a:r>
            <a:r>
              <a:rPr sz="1100" b="0" spc="-5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und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Bedürfnisfelder</a:t>
            </a:r>
            <a:r>
              <a:rPr sz="1100" b="0" spc="7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zu</a:t>
            </a:r>
            <a:endParaRPr sz="1100" dirty="0">
              <a:latin typeface="Calibri Light"/>
              <a:cs typeface="Calibri Light"/>
            </a:endParaRPr>
          </a:p>
          <a:p>
            <a:pPr marL="38100">
              <a:lnSpc>
                <a:spcPts val="1095"/>
              </a:lnSpc>
            </a:pP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identifizieren,</a:t>
            </a:r>
            <a:r>
              <a:rPr sz="1100" b="0" spc="-5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die</a:t>
            </a:r>
            <a:r>
              <a:rPr sz="1100" b="0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0" dirty="0">
                <a:solidFill>
                  <a:srgbClr val="4A4A4D"/>
                </a:solidFill>
                <a:latin typeface="Calibri Light"/>
                <a:cs typeface="Calibri Light"/>
              </a:rPr>
              <a:t>einen</a:t>
            </a:r>
            <a:endParaRPr sz="1100" dirty="0">
              <a:latin typeface="Calibri Light"/>
              <a:cs typeface="Calibri Light"/>
            </a:endParaRPr>
          </a:p>
          <a:p>
            <a:pPr marL="38100">
              <a:lnSpc>
                <a:spcPts val="1190"/>
              </a:lnSpc>
            </a:pP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hohen</a:t>
            </a:r>
            <a:r>
              <a:rPr sz="11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Einfluss</a:t>
            </a:r>
            <a:r>
              <a:rPr sz="11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auf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den</a:t>
            </a:r>
            <a:endParaRPr sz="1100" dirty="0">
              <a:latin typeface="Calibri Light"/>
              <a:cs typeface="Calibri Light"/>
            </a:endParaRPr>
          </a:p>
          <a:p>
            <a:pPr marL="38100">
              <a:lnSpc>
                <a:spcPts val="1255"/>
              </a:lnSpc>
            </a:pP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CO</a:t>
            </a:r>
            <a:r>
              <a:rPr sz="1050" b="0" baseline="-19841" dirty="0">
                <a:solidFill>
                  <a:srgbClr val="4A4A4D"/>
                </a:solidFill>
                <a:latin typeface="Calibri Light"/>
                <a:cs typeface="Calibri Light"/>
              </a:rPr>
              <a:t>2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-Fußabdruck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haben.</a:t>
            </a:r>
            <a:endParaRPr sz="11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D68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7109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Ablauf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29069" y="1376667"/>
          <a:ext cx="5993130" cy="7101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4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1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7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65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Phase/Dauer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Inhalt/Lernziel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Sozialform/Methode/Material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894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Einstieg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marR="1245235">
                        <a:lnSpc>
                          <a:spcPct val="1045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Einführung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ins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Thema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Meinungsabfrage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L1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124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Plenum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Aufstellung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im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Raum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091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Erarbeitung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25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Arbeitsphase</a:t>
                      </a:r>
                      <a:r>
                        <a:rPr sz="1100" b="1" spc="-6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1450" marR="45720">
                        <a:lnSpc>
                          <a:spcPts val="1190"/>
                        </a:lnSpc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CO</a:t>
                      </a:r>
                      <a:r>
                        <a:rPr sz="1050" baseline="-1984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Emissionen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von</a:t>
                      </a:r>
                      <a:r>
                        <a:rPr sz="1100" spc="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zwei</a:t>
                      </a:r>
                      <a:r>
                        <a:rPr sz="1100" spc="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Beispielpersonen berechnen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M1,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M2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  <a:buClr>
                          <a:srgbClr val="4A4A4D"/>
                        </a:buClr>
                        <a:buFont typeface="Arial"/>
                        <a:buChar char="•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Einzel-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oder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Paararbeit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Endgerät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mit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Internetzugang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635">
                <a:tc>
                  <a:txBody>
                    <a:bodyPr/>
                    <a:lstStyle/>
                    <a:p>
                      <a:pPr marL="35560" marR="163830">
                        <a:lnSpc>
                          <a:spcPct val="105100"/>
                        </a:lnSpc>
                        <a:spcBef>
                          <a:spcPts val="20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Auswertung</a:t>
                      </a:r>
                      <a:r>
                        <a:rPr sz="1100" b="1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Ergebnissicherung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Vergleich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der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Fußabdrücke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Reflexion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zu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Ursachen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der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Ergebnisse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4965" marR="275590" indent="-183515">
                        <a:lnSpc>
                          <a:spcPts val="119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5496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Schüler*innen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erkennen Treiber</a:t>
                      </a:r>
                      <a:r>
                        <a:rPr sz="1100" spc="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höhere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CO</a:t>
                      </a:r>
                      <a:r>
                        <a:rPr sz="1050" baseline="-1984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Emissionen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4965" marR="142240" indent="-183515">
                        <a:lnSpc>
                          <a:spcPts val="1190"/>
                        </a:lnSpc>
                        <a:spcBef>
                          <a:spcPts val="204"/>
                        </a:spcBef>
                        <a:buFont typeface="Arial"/>
                        <a:buChar char="•"/>
                        <a:tabLst>
                          <a:tab pos="35496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Schüler*innen</a:t>
                      </a:r>
                      <a:r>
                        <a:rPr sz="1100" spc="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stellen</a:t>
                      </a:r>
                      <a:r>
                        <a:rPr sz="1100" spc="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Zusammenhang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von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Emissionen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Einkommen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her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Ergebnissicherung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Lö1,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Lö2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L2,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L3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buClr>
                          <a:srgbClr val="4A4A4D"/>
                        </a:buClr>
                        <a:buFont typeface="Arial"/>
                        <a:buChar char="•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Plenum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Unterrichtsgespräch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Vertiefung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30-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60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Arbeitsphase</a:t>
                      </a:r>
                      <a:r>
                        <a:rPr sz="1100" b="1" spc="-6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II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 marR="192405">
                        <a:lnSpc>
                          <a:spcPts val="1390"/>
                        </a:lnSpc>
                        <a:spcBef>
                          <a:spcPts val="45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Entwicklung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von</a:t>
                      </a:r>
                      <a:r>
                        <a:rPr sz="1100" spc="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Einsparpotenzialen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Produkt: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Comic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Plakat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Zeitungsartikel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9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M3,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M4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  <a:buClr>
                          <a:srgbClr val="4A4A4D"/>
                        </a:buClr>
                        <a:buFont typeface="Arial"/>
                        <a:buChar char="•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Einzel</a:t>
                      </a:r>
                      <a:r>
                        <a:rPr sz="1100" spc="2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Paararbeit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0915">
                <a:tc>
                  <a:txBody>
                    <a:bodyPr/>
                    <a:lstStyle/>
                    <a:p>
                      <a:pPr marL="35560" marR="387350">
                        <a:lnSpc>
                          <a:spcPct val="105000"/>
                        </a:lnSpc>
                        <a:spcBef>
                          <a:spcPts val="20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Auswertung</a:t>
                      </a:r>
                      <a:r>
                        <a:rPr sz="1100" b="1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Ergebnis- Sicherung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marR="570230">
                        <a:lnSpc>
                          <a:spcPts val="1190"/>
                        </a:lnSpc>
                        <a:spcBef>
                          <a:spcPts val="23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Reflexion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Potenziale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Grenzen individuellen</a:t>
                      </a:r>
                      <a:r>
                        <a:rPr sz="1100" spc="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Handelns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>
                        <a:lnSpc>
                          <a:spcPts val="1255"/>
                        </a:lnSpc>
                        <a:spcBef>
                          <a:spcPts val="40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Ableitung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notwendiger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ergänzender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>
                        <a:lnSpc>
                          <a:spcPts val="1255"/>
                        </a:lnSpc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politischer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Maßnahmen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9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Lö3,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Lö4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L4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Plenum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Unterrichtsgespräch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984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Abschluss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71450" marR="29209">
                        <a:lnSpc>
                          <a:spcPts val="119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ideas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imagine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realising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the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future?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06375" indent="-169545">
                        <a:lnSpc>
                          <a:spcPct val="100000"/>
                        </a:lnSpc>
                        <a:spcBef>
                          <a:spcPts val="90"/>
                        </a:spcBef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Blitzlicht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655">
                <a:tc gridSpan="3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Hintergrundinfos</a:t>
                      </a:r>
                      <a:r>
                        <a:rPr sz="1200" b="1" spc="2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200" b="1" spc="35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weiterführendes</a:t>
                      </a:r>
                      <a:r>
                        <a:rPr sz="1200" b="1" spc="-5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Material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91235">
                <a:tc gridSpan="3">
                  <a:txBody>
                    <a:bodyPr/>
                    <a:lstStyle/>
                    <a:p>
                      <a:pPr marL="213995" marR="2221865" indent="-178435">
                        <a:lnSpc>
                          <a:spcPts val="119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UBA-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Bildungsportal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nachhaltiger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Konsum: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https://denkwerkstatt-konsum.umweltbundesamt.de/wirkung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3995" indent="-178435">
                        <a:lnSpc>
                          <a:spcPts val="1245"/>
                        </a:lnSpc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UBA-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Video: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Big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nachhaltigen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Konsums: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https://youtu.be/wC8103wu5n8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3995" indent="-178435">
                        <a:lnSpc>
                          <a:spcPts val="1290"/>
                        </a:lnSpc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Infografiken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Big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Points: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https://nachhaltigerkonsum.info/service/bigpoints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3995" indent="-178435">
                        <a:lnSpc>
                          <a:spcPts val="1290"/>
                        </a:lnSpc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Online-Mini-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Game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zu</a:t>
                      </a:r>
                      <a:r>
                        <a:rPr sz="1100" spc="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den Big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Points: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https://nachhaltigerkonsum.info/Minigame/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3995" indent="-178435">
                        <a:lnSpc>
                          <a:spcPts val="1260"/>
                        </a:lnSpc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Video</a:t>
                      </a:r>
                      <a:r>
                        <a:rPr sz="1100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Handabdruck: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https://www.youtube.com/watch?v=59Bg7CmW5RE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048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9700259"/>
            <a:ext cx="6532245" cy="43180"/>
          </a:xfrm>
          <a:custGeom>
            <a:avLst/>
            <a:gdLst/>
            <a:ahLst/>
            <a:cxnLst/>
            <a:rect l="l" t="t" r="r" b="b"/>
            <a:pathLst>
              <a:path w="6532245" h="43179">
                <a:moveTo>
                  <a:pt x="0" y="43180"/>
                </a:moveTo>
                <a:lnTo>
                  <a:pt x="6531863" y="43180"/>
                </a:lnTo>
                <a:lnTo>
                  <a:pt x="6531863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4" name="object 4"/>
            <p:cNvSpPr/>
            <p:nvPr/>
          </p:nvSpPr>
          <p:spPr>
            <a:xfrm>
              <a:off x="163068" y="160019"/>
              <a:ext cx="6532245" cy="9540875"/>
            </a:xfrm>
            <a:custGeom>
              <a:avLst/>
              <a:gdLst/>
              <a:ahLst/>
              <a:cxnLst/>
              <a:rect l="l" t="t" r="r" b="b"/>
              <a:pathLst>
                <a:path w="6532244" h="9540875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540850"/>
                  </a:lnTo>
                  <a:lnTo>
                    <a:pt x="6531864" y="9540850"/>
                  </a:lnTo>
                  <a:lnTo>
                    <a:pt x="6531864" y="42037"/>
                  </a:lnTo>
                  <a:close/>
                </a:path>
                <a:path w="6532244" h="9540875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342133"/>
                  </a:lnTo>
                  <a:lnTo>
                    <a:pt x="42062" y="9342133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3068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4" y="0"/>
                  </a:moveTo>
                  <a:lnTo>
                    <a:pt x="0" y="0"/>
                  </a:lnTo>
                  <a:lnTo>
                    <a:pt x="0" y="1054607"/>
                  </a:lnTo>
                  <a:lnTo>
                    <a:pt x="1053084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600" y="842771"/>
              <a:ext cx="6466840" cy="8900160"/>
            </a:xfrm>
            <a:custGeom>
              <a:avLst/>
              <a:gdLst/>
              <a:ahLst/>
              <a:cxnLst/>
              <a:rect l="l" t="t" r="r" b="b"/>
              <a:pathLst>
                <a:path w="6466840" h="8900160">
                  <a:moveTo>
                    <a:pt x="395147" y="182308"/>
                  </a:moveTo>
                  <a:lnTo>
                    <a:pt x="386156" y="137223"/>
                  </a:lnTo>
                  <a:lnTo>
                    <a:pt x="366890" y="95211"/>
                  </a:lnTo>
                  <a:lnTo>
                    <a:pt x="337769" y="58166"/>
                  </a:lnTo>
                  <a:lnTo>
                    <a:pt x="307174" y="33058"/>
                  </a:lnTo>
                  <a:lnTo>
                    <a:pt x="272910" y="14846"/>
                  </a:lnTo>
                  <a:lnTo>
                    <a:pt x="236080" y="3759"/>
                  </a:lnTo>
                  <a:lnTo>
                    <a:pt x="197802" y="0"/>
                  </a:lnTo>
                  <a:lnTo>
                    <a:pt x="178663" y="939"/>
                  </a:lnTo>
                  <a:lnTo>
                    <a:pt x="140665" y="8470"/>
                  </a:lnTo>
                  <a:lnTo>
                    <a:pt x="81076" y="38150"/>
                  </a:lnTo>
                  <a:lnTo>
                    <a:pt x="47256" y="69596"/>
                  </a:lnTo>
                  <a:lnTo>
                    <a:pt x="21729" y="107835"/>
                  </a:lnTo>
                  <a:lnTo>
                    <a:pt x="5613" y="151269"/>
                  </a:lnTo>
                  <a:lnTo>
                    <a:pt x="0" y="198247"/>
                  </a:lnTo>
                  <a:lnTo>
                    <a:pt x="5219" y="243649"/>
                  </a:lnTo>
                  <a:lnTo>
                    <a:pt x="20091" y="285330"/>
                  </a:lnTo>
                  <a:lnTo>
                    <a:pt x="43434" y="322084"/>
                  </a:lnTo>
                  <a:lnTo>
                    <a:pt x="74053" y="352755"/>
                  </a:lnTo>
                  <a:lnTo>
                    <a:pt x="110769" y="376123"/>
                  </a:lnTo>
                  <a:lnTo>
                    <a:pt x="152387" y="391020"/>
                  </a:lnTo>
                  <a:lnTo>
                    <a:pt x="197739" y="396240"/>
                  </a:lnTo>
                  <a:lnTo>
                    <a:pt x="244513" y="390626"/>
                  </a:lnTo>
                  <a:lnTo>
                    <a:pt x="287794" y="374497"/>
                  </a:lnTo>
                  <a:lnTo>
                    <a:pt x="325996" y="348957"/>
                  </a:lnTo>
                  <a:lnTo>
                    <a:pt x="357479" y="315112"/>
                  </a:lnTo>
                  <a:lnTo>
                    <a:pt x="380669" y="274066"/>
                  </a:lnTo>
                  <a:lnTo>
                    <a:pt x="393458" y="228561"/>
                  </a:lnTo>
                  <a:lnTo>
                    <a:pt x="395147" y="182308"/>
                  </a:lnTo>
                  <a:close/>
                </a:path>
                <a:path w="6466840" h="8900160">
                  <a:moveTo>
                    <a:pt x="6466332" y="8157997"/>
                  </a:moveTo>
                  <a:lnTo>
                    <a:pt x="6419647" y="8159585"/>
                  </a:lnTo>
                  <a:lnTo>
                    <a:pt x="6373774" y="8164246"/>
                  </a:lnTo>
                  <a:lnTo>
                    <a:pt x="6328804" y="8171904"/>
                  </a:lnTo>
                  <a:lnTo>
                    <a:pt x="6284823" y="8182457"/>
                  </a:lnTo>
                  <a:lnTo>
                    <a:pt x="6241923" y="8195805"/>
                  </a:lnTo>
                  <a:lnTo>
                    <a:pt x="6200203" y="8211845"/>
                  </a:lnTo>
                  <a:lnTo>
                    <a:pt x="6159754" y="8230489"/>
                  </a:lnTo>
                  <a:lnTo>
                    <a:pt x="6120663" y="8251634"/>
                  </a:lnTo>
                  <a:lnTo>
                    <a:pt x="6083046" y="8275193"/>
                  </a:lnTo>
                  <a:lnTo>
                    <a:pt x="6046978" y="8301050"/>
                  </a:lnTo>
                  <a:lnTo>
                    <a:pt x="6012548" y="8329117"/>
                  </a:lnTo>
                  <a:lnTo>
                    <a:pt x="5979871" y="8359292"/>
                  </a:lnTo>
                  <a:lnTo>
                    <a:pt x="5949023" y="8391487"/>
                  </a:lnTo>
                  <a:lnTo>
                    <a:pt x="5920105" y="8425599"/>
                  </a:lnTo>
                  <a:lnTo>
                    <a:pt x="5893219" y="8461527"/>
                  </a:lnTo>
                  <a:lnTo>
                    <a:pt x="5868441" y="8499183"/>
                  </a:lnTo>
                  <a:lnTo>
                    <a:pt x="5845873" y="8538451"/>
                  </a:lnTo>
                  <a:lnTo>
                    <a:pt x="5825604" y="8579256"/>
                  </a:lnTo>
                  <a:lnTo>
                    <a:pt x="5807735" y="8621471"/>
                  </a:lnTo>
                  <a:lnTo>
                    <a:pt x="5792368" y="8665032"/>
                  </a:lnTo>
                  <a:lnTo>
                    <a:pt x="5779579" y="8709825"/>
                  </a:lnTo>
                  <a:lnTo>
                    <a:pt x="5769457" y="8755748"/>
                  </a:lnTo>
                  <a:lnTo>
                    <a:pt x="5762129" y="8802700"/>
                  </a:lnTo>
                  <a:lnTo>
                    <a:pt x="5757659" y="8850605"/>
                  </a:lnTo>
                  <a:lnTo>
                    <a:pt x="5756148" y="8899334"/>
                  </a:lnTo>
                  <a:lnTo>
                    <a:pt x="5756910" y="8900160"/>
                  </a:lnTo>
                  <a:lnTo>
                    <a:pt x="6466332" y="8898014"/>
                  </a:lnTo>
                  <a:lnTo>
                    <a:pt x="6466332" y="8157997"/>
                  </a:lnTo>
                  <a:close/>
                </a:path>
              </a:pathLst>
            </a:custGeom>
            <a:solidFill>
              <a:srgbClr val="0076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06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368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Materialübersicht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33819" y="2825381"/>
          <a:ext cx="5991225" cy="4843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7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4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63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Materialnummer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Erläuterung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Vorbereitung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Einführung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ins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Thema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Anleitung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Thesen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Aufstellung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im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Raum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95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M1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Arbeitsauftrag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Datenblatt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Berechnung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Fußabdruck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80645" marR="1561465">
                        <a:lnSpc>
                          <a:spcPts val="1520"/>
                        </a:lnSpc>
                        <a:spcBef>
                          <a:spcPts val="8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M1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Klaus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Tabori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M2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Maria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Schmitt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0" marR="777240" indent="-180340" algn="just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Drucken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 	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Schüler*innen</a:t>
                      </a:r>
                      <a:r>
                        <a:rPr sz="1100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	Teilnehmenden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35560" marR="948690">
                        <a:lnSpc>
                          <a:spcPct val="114500"/>
                        </a:lnSpc>
                        <a:spcBef>
                          <a:spcPts val="2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Lö1 Lö2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1260475">
                        <a:lnSpc>
                          <a:spcPct val="1145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Lösung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Klaus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Tabori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Lösung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 Maria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Schmitt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19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434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1485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Vergleich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der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Fußabdrücke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Relevanz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des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Faktors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Einkommen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Ergebnissicherung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195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Ggf.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Visualisieren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35560" marR="961390">
                        <a:lnSpc>
                          <a:spcPct val="114500"/>
                        </a:lnSpc>
                        <a:spcBef>
                          <a:spcPts val="30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M3 M4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41338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Arbeitsauftrag</a:t>
                      </a:r>
                      <a:r>
                        <a:rPr sz="1100" spc="-6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Einsparungspotenzial</a:t>
                      </a:r>
                      <a:r>
                        <a:rPr sz="1100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mit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Produkterstellung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0645" marR="1561465">
                        <a:lnSpc>
                          <a:spcPct val="1155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M3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Klaus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Tabori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M4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Maria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Schmitt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0" marR="777875" indent="-180340" algn="just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Drucken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 	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Schüler*innen</a:t>
                      </a:r>
                      <a:r>
                        <a:rPr sz="1100" spc="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	Teilnehmenden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35560" marR="948690">
                        <a:lnSpc>
                          <a:spcPct val="114700"/>
                        </a:lnSpc>
                        <a:spcBef>
                          <a:spcPts val="2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Lö3 Lö4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1260475">
                        <a:lnSpc>
                          <a:spcPct val="1147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Lösung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Klaus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Tabori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Lösung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 Maria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Schmitt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5755" indent="-169545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25755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97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Reflexion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Ergebnissicherung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39090" indent="-182880">
                        <a:lnSpc>
                          <a:spcPts val="1275"/>
                        </a:lnSpc>
                        <a:spcBef>
                          <a:spcPts val="195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Ggf.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Visualisieren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421335" y="1354962"/>
            <a:ext cx="850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0" dirty="0">
                <a:solidFill>
                  <a:srgbClr val="005F85"/>
                </a:solidFill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335" y="1766443"/>
            <a:ext cx="1479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0" dirty="0">
                <a:solidFill>
                  <a:srgbClr val="005F85"/>
                </a:solidFill>
                <a:latin typeface="Calibri"/>
                <a:cs typeface="Calibri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335" y="2422017"/>
            <a:ext cx="1606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solidFill>
                  <a:srgbClr val="005F85"/>
                </a:solidFill>
                <a:latin typeface="Calibri"/>
                <a:cs typeface="Calibri"/>
              </a:rPr>
              <a:t>Lö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3963" y="1354962"/>
            <a:ext cx="4986655" cy="1261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umfasst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Material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Lehrkraft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Seminarleitung: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Ablauf,</a:t>
            </a:r>
            <a:r>
              <a:rPr sz="1100" spc="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Hintergrundinfos,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Ergebnissicherung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Materialien</a:t>
            </a:r>
            <a:r>
              <a:rPr sz="1100" b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spc="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Teilnehmenden: Arbeitsaufträge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5"/>
              </a:lnSpc>
              <a:spcBef>
                <a:spcPts val="610"/>
              </a:spcBef>
            </a:pPr>
            <a:r>
              <a:rPr sz="1100" spc="-100" dirty="0">
                <a:solidFill>
                  <a:srgbClr val="005F85"/>
                </a:solidFill>
                <a:latin typeface="Wingdings"/>
                <a:cs typeface="Wingdings"/>
              </a:rPr>
              <a:t></a:t>
            </a:r>
            <a:r>
              <a:rPr sz="1100" spc="-40" dirty="0">
                <a:solidFill>
                  <a:srgbClr val="005F8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1-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4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können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sich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auf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Webseite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unter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sng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Material</a:t>
            </a:r>
            <a:r>
              <a:rPr sz="1100" u="sng" spc="-30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100" u="sng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für</a:t>
            </a:r>
            <a:r>
              <a:rPr sz="1100" u="sng" spc="-5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100" u="sng" spc="-10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Schüler*innen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auch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selbst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herunterladen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(ohne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Lösungen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etc.)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Lösungen</a:t>
            </a:r>
            <a:r>
              <a:rPr sz="1100" b="1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Arbeitsaufträgen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4340" y="6027420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89710">
              <a:lnSpc>
                <a:spcPct val="100000"/>
              </a:lnSpc>
              <a:spcBef>
                <a:spcPts val="95"/>
              </a:spcBef>
            </a:pPr>
            <a:r>
              <a:rPr dirty="0"/>
              <a:t>L1:</a:t>
            </a:r>
            <a:r>
              <a:rPr spc="-90" dirty="0"/>
              <a:t> </a:t>
            </a:r>
            <a:r>
              <a:rPr dirty="0"/>
              <a:t>Getting</a:t>
            </a:r>
            <a:r>
              <a:rPr spc="-65" dirty="0"/>
              <a:t> </a:t>
            </a:r>
            <a:r>
              <a:rPr spc="-10" dirty="0"/>
              <a:t>started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370535" y="1408556"/>
            <a:ext cx="6108700" cy="3948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Lining up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in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the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room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plenary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(10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min.)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Calibri"/>
              <a:cs typeface="Calibri"/>
            </a:endParaRPr>
          </a:p>
          <a:p>
            <a:pPr marL="63500" marR="92710" algn="just">
              <a:lnSpc>
                <a:spcPts val="119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initial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opinion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poll,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line-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up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organised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room.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purpose,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points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room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are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defined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poles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(who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thesis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 who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not?).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position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themselves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between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poles.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Theses: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6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worries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me.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Making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decisions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important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me.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challenging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exhausting.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60"/>
              </a:spcBef>
              <a:buFont typeface="Arial"/>
              <a:buChar char="•"/>
              <a:tabLst>
                <a:tab pos="245745" algn="l"/>
              </a:tabLst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protection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sustainability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matters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earners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because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expensive.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believe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society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will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find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good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solutions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limit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worst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consequences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 climate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change.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 would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like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school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become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friendly.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Introducing</a:t>
            </a:r>
            <a:r>
              <a:rPr sz="1100" b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task</a:t>
            </a:r>
            <a:endParaRPr sz="1100">
              <a:latin typeface="Calibri"/>
              <a:cs typeface="Calibri"/>
            </a:endParaRPr>
          </a:p>
          <a:p>
            <a:pPr marL="63500">
              <a:lnSpc>
                <a:spcPts val="1255"/>
              </a:lnSpc>
              <a:spcBef>
                <a:spcPts val="70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calculate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individual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127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gives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estimate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endParaRPr sz="1100">
              <a:latin typeface="Calibri"/>
              <a:cs typeface="Calibri"/>
            </a:endParaRPr>
          </a:p>
          <a:p>
            <a:pPr marL="63500">
              <a:lnSpc>
                <a:spcPts val="125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amount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gases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(GHG)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emit.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Let’s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test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fictious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examples:</a:t>
            </a:r>
            <a:endParaRPr sz="1100">
              <a:latin typeface="Calibri"/>
              <a:cs typeface="Calibri"/>
            </a:endParaRPr>
          </a:p>
          <a:p>
            <a:pPr marL="233045" indent="-169545">
              <a:lnSpc>
                <a:spcPts val="1255"/>
              </a:lnSpc>
              <a:spcBef>
                <a:spcPts val="60"/>
              </a:spcBef>
              <a:buFont typeface="Arial"/>
              <a:buChar char="•"/>
              <a:tabLst>
                <a:tab pos="2330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insulated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(so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doesn‘t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much)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city.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 cycles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doesn‘t</a:t>
            </a:r>
            <a:endParaRPr sz="1100">
              <a:latin typeface="Calibri"/>
              <a:cs typeface="Calibri"/>
            </a:endParaRPr>
          </a:p>
          <a:p>
            <a:pPr marL="235585">
              <a:lnSpc>
                <a:spcPts val="125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own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car.</a:t>
            </a:r>
            <a:endParaRPr sz="1100">
              <a:latin typeface="Calibri"/>
              <a:cs typeface="Calibri"/>
            </a:endParaRPr>
          </a:p>
          <a:p>
            <a:pPr marL="232410" marR="55880" indent="-169545">
              <a:lnSpc>
                <a:spcPts val="1190"/>
              </a:lnSpc>
              <a:spcBef>
                <a:spcPts val="220"/>
              </a:spcBef>
              <a:buFont typeface="Arial"/>
              <a:buChar char="•"/>
              <a:tabLst>
                <a:tab pos="2355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village.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system.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 	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daily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journeys.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1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Question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pupils: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Who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likely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cause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emissions?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235" y="6267450"/>
            <a:ext cx="6035675" cy="137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Student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activity:</a:t>
            </a:r>
            <a:r>
              <a:rPr sz="1200" b="1" spc="-4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phase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</a:t>
            </a:r>
            <a:r>
              <a:rPr sz="1200" b="1" spc="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-</a:t>
            </a:r>
            <a:r>
              <a:rPr sz="1200" b="1" spc="25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individual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pair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work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(25</a:t>
            </a:r>
            <a:r>
              <a:rPr sz="1200" b="1" spc="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min.)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1360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Berechnung</a:t>
            </a:r>
            <a:r>
              <a:rPr sz="1100" b="1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="1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-Bilanz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zweier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Personen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222885" marR="43180" indent="-172720">
              <a:lnSpc>
                <a:spcPts val="1190"/>
              </a:lnSpc>
              <a:spcBef>
                <a:spcPts val="219"/>
              </a:spcBef>
            </a:pPr>
            <a:r>
              <a:rPr sz="1100" spc="-100" dirty="0">
                <a:solidFill>
                  <a:srgbClr val="4A4A4D"/>
                </a:solidFill>
                <a:latin typeface="Wingdings"/>
                <a:cs typeface="Wingdings"/>
              </a:rPr>
              <a:t></a:t>
            </a:r>
            <a:r>
              <a:rPr sz="1100" spc="-5" dirty="0">
                <a:solidFill>
                  <a:srgbClr val="4A4A4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Hälfte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Schüler*innen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erarbeitet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 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Emissionen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 Maria,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andere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Hälfte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Die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arbeiten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allein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oder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zweit.</a:t>
            </a:r>
            <a:endParaRPr sz="1100">
              <a:latin typeface="Calibri"/>
              <a:cs typeface="Calibri"/>
            </a:endParaRPr>
          </a:p>
          <a:p>
            <a:pPr marL="231775" indent="-180975">
              <a:lnSpc>
                <a:spcPct val="100000"/>
              </a:lnSpc>
              <a:spcBef>
                <a:spcPts val="50"/>
              </a:spcBef>
              <a:buFont typeface="Arial"/>
              <a:buChar char="•"/>
              <a:tabLst>
                <a:tab pos="2317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Verteilung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Informationsblätter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Maria.</a:t>
            </a:r>
            <a:endParaRPr sz="1100">
              <a:latin typeface="Calibri"/>
              <a:cs typeface="Calibri"/>
            </a:endParaRPr>
          </a:p>
          <a:p>
            <a:pPr marL="231775" marR="111760" indent="-181610">
              <a:lnSpc>
                <a:spcPts val="1190"/>
              </a:lnSpc>
              <a:spcBef>
                <a:spcPts val="210"/>
              </a:spcBef>
              <a:buFont typeface="Arial"/>
              <a:buChar char="•"/>
              <a:tabLst>
                <a:tab pos="231775" algn="l"/>
              </a:tabLst>
            </a:pPr>
            <a:r>
              <a:rPr sz="1100" u="sng" dirty="0">
                <a:solidFill>
                  <a:srgbClr val="4A4A4D"/>
                </a:solidFill>
                <a:uFill>
                  <a:solidFill>
                    <a:srgbClr val="4A4A4D"/>
                  </a:solidFill>
                </a:uFill>
                <a:latin typeface="Calibri"/>
                <a:cs typeface="Calibri"/>
              </a:rPr>
              <a:t>Mögliche</a:t>
            </a:r>
            <a:r>
              <a:rPr sz="1100" u="sng" spc="-40" dirty="0">
                <a:solidFill>
                  <a:srgbClr val="4A4A4D"/>
                </a:solidFill>
                <a:uFill>
                  <a:solidFill>
                    <a:srgbClr val="4A4A4D"/>
                  </a:solidFill>
                </a:uFill>
                <a:latin typeface="Calibri"/>
                <a:cs typeface="Calibri"/>
              </a:rPr>
              <a:t> </a:t>
            </a:r>
            <a:r>
              <a:rPr sz="1100" u="sng" spc="-10" dirty="0">
                <a:solidFill>
                  <a:srgbClr val="4A4A4D"/>
                </a:solidFill>
                <a:uFill>
                  <a:solidFill>
                    <a:srgbClr val="4A4A4D"/>
                  </a:solidFill>
                </a:uFill>
                <a:latin typeface="Calibri"/>
                <a:cs typeface="Calibri"/>
              </a:rPr>
              <a:t>Differenzierung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: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Arbeitsblatt</a:t>
            </a:r>
            <a:r>
              <a:rPr sz="1100" u="none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u="none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Infos</a:t>
            </a:r>
            <a:r>
              <a:rPr sz="1100" u="none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u="none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u="none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sind</a:t>
            </a:r>
            <a:r>
              <a:rPr sz="1100" u="none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etwas</a:t>
            </a:r>
            <a:r>
              <a:rPr sz="1100" u="none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kürzer und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einfacher.</a:t>
            </a:r>
            <a:r>
              <a:rPr sz="1100" u="none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Das</a:t>
            </a:r>
            <a:r>
              <a:rPr sz="1100" u="none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spc="-20" dirty="0">
                <a:solidFill>
                  <a:srgbClr val="4A4A4D"/>
                </a:solidFill>
                <a:latin typeface="Calibri"/>
                <a:cs typeface="Calibri"/>
              </a:rPr>
              <a:t>kann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u="none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u="none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Verteilung</a:t>
            </a:r>
            <a:r>
              <a:rPr sz="1100" u="none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u="none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u="none" spc="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u="none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berücksichtigt</a:t>
            </a:r>
            <a:r>
              <a:rPr sz="1100" u="none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werden.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9700259"/>
            <a:ext cx="6532245" cy="43180"/>
          </a:xfrm>
          <a:custGeom>
            <a:avLst/>
            <a:gdLst/>
            <a:ahLst/>
            <a:cxnLst/>
            <a:rect l="l" t="t" r="r" b="b"/>
            <a:pathLst>
              <a:path w="6532245" h="43179">
                <a:moveTo>
                  <a:pt x="0" y="43180"/>
                </a:moveTo>
                <a:lnTo>
                  <a:pt x="6531863" y="43180"/>
                </a:lnTo>
                <a:lnTo>
                  <a:pt x="6531863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4" name="object 4"/>
            <p:cNvSpPr/>
            <p:nvPr/>
          </p:nvSpPr>
          <p:spPr>
            <a:xfrm>
              <a:off x="163068" y="160019"/>
              <a:ext cx="6532245" cy="9540875"/>
            </a:xfrm>
            <a:custGeom>
              <a:avLst/>
              <a:gdLst/>
              <a:ahLst/>
              <a:cxnLst/>
              <a:rect l="l" t="t" r="r" b="b"/>
              <a:pathLst>
                <a:path w="6532244" h="9540875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540850"/>
                  </a:lnTo>
                  <a:lnTo>
                    <a:pt x="6531864" y="9540850"/>
                  </a:lnTo>
                  <a:lnTo>
                    <a:pt x="6531864" y="42037"/>
                  </a:lnTo>
                  <a:close/>
                </a:path>
                <a:path w="6532244" h="9540875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342133"/>
                  </a:lnTo>
                  <a:lnTo>
                    <a:pt x="42062" y="9342133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3068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4" y="0"/>
                  </a:moveTo>
                  <a:lnTo>
                    <a:pt x="0" y="0"/>
                  </a:lnTo>
                  <a:lnTo>
                    <a:pt x="0" y="1054607"/>
                  </a:lnTo>
                  <a:lnTo>
                    <a:pt x="1053084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600" y="842771"/>
              <a:ext cx="6466840" cy="8900160"/>
            </a:xfrm>
            <a:custGeom>
              <a:avLst/>
              <a:gdLst/>
              <a:ahLst/>
              <a:cxnLst/>
              <a:rect l="l" t="t" r="r" b="b"/>
              <a:pathLst>
                <a:path w="6466840" h="8900160">
                  <a:moveTo>
                    <a:pt x="395147" y="182308"/>
                  </a:moveTo>
                  <a:lnTo>
                    <a:pt x="386156" y="137223"/>
                  </a:lnTo>
                  <a:lnTo>
                    <a:pt x="366890" y="95211"/>
                  </a:lnTo>
                  <a:lnTo>
                    <a:pt x="337769" y="58166"/>
                  </a:lnTo>
                  <a:lnTo>
                    <a:pt x="307174" y="33058"/>
                  </a:lnTo>
                  <a:lnTo>
                    <a:pt x="272910" y="14846"/>
                  </a:lnTo>
                  <a:lnTo>
                    <a:pt x="236080" y="3759"/>
                  </a:lnTo>
                  <a:lnTo>
                    <a:pt x="197802" y="0"/>
                  </a:lnTo>
                  <a:lnTo>
                    <a:pt x="178663" y="939"/>
                  </a:lnTo>
                  <a:lnTo>
                    <a:pt x="140665" y="8470"/>
                  </a:lnTo>
                  <a:lnTo>
                    <a:pt x="81076" y="38150"/>
                  </a:lnTo>
                  <a:lnTo>
                    <a:pt x="47256" y="69596"/>
                  </a:lnTo>
                  <a:lnTo>
                    <a:pt x="21729" y="107835"/>
                  </a:lnTo>
                  <a:lnTo>
                    <a:pt x="5613" y="151269"/>
                  </a:lnTo>
                  <a:lnTo>
                    <a:pt x="0" y="198247"/>
                  </a:lnTo>
                  <a:lnTo>
                    <a:pt x="5219" y="243649"/>
                  </a:lnTo>
                  <a:lnTo>
                    <a:pt x="20091" y="285330"/>
                  </a:lnTo>
                  <a:lnTo>
                    <a:pt x="43434" y="322084"/>
                  </a:lnTo>
                  <a:lnTo>
                    <a:pt x="74053" y="352755"/>
                  </a:lnTo>
                  <a:lnTo>
                    <a:pt x="110769" y="376123"/>
                  </a:lnTo>
                  <a:lnTo>
                    <a:pt x="152387" y="391020"/>
                  </a:lnTo>
                  <a:lnTo>
                    <a:pt x="197739" y="396240"/>
                  </a:lnTo>
                  <a:lnTo>
                    <a:pt x="244513" y="390626"/>
                  </a:lnTo>
                  <a:lnTo>
                    <a:pt x="287794" y="374497"/>
                  </a:lnTo>
                  <a:lnTo>
                    <a:pt x="325996" y="348957"/>
                  </a:lnTo>
                  <a:lnTo>
                    <a:pt x="357479" y="315112"/>
                  </a:lnTo>
                  <a:lnTo>
                    <a:pt x="380669" y="274066"/>
                  </a:lnTo>
                  <a:lnTo>
                    <a:pt x="393458" y="228561"/>
                  </a:lnTo>
                  <a:lnTo>
                    <a:pt x="395147" y="182308"/>
                  </a:lnTo>
                  <a:close/>
                </a:path>
                <a:path w="6466840" h="8900160">
                  <a:moveTo>
                    <a:pt x="6466332" y="8157997"/>
                  </a:moveTo>
                  <a:lnTo>
                    <a:pt x="6419647" y="8159585"/>
                  </a:lnTo>
                  <a:lnTo>
                    <a:pt x="6373774" y="8164246"/>
                  </a:lnTo>
                  <a:lnTo>
                    <a:pt x="6328804" y="8171904"/>
                  </a:lnTo>
                  <a:lnTo>
                    <a:pt x="6284823" y="8182457"/>
                  </a:lnTo>
                  <a:lnTo>
                    <a:pt x="6241923" y="8195805"/>
                  </a:lnTo>
                  <a:lnTo>
                    <a:pt x="6200203" y="8211845"/>
                  </a:lnTo>
                  <a:lnTo>
                    <a:pt x="6159754" y="8230489"/>
                  </a:lnTo>
                  <a:lnTo>
                    <a:pt x="6120663" y="8251634"/>
                  </a:lnTo>
                  <a:lnTo>
                    <a:pt x="6083046" y="8275193"/>
                  </a:lnTo>
                  <a:lnTo>
                    <a:pt x="6046978" y="8301050"/>
                  </a:lnTo>
                  <a:lnTo>
                    <a:pt x="6012548" y="8329117"/>
                  </a:lnTo>
                  <a:lnTo>
                    <a:pt x="5979871" y="8359292"/>
                  </a:lnTo>
                  <a:lnTo>
                    <a:pt x="5949023" y="8391487"/>
                  </a:lnTo>
                  <a:lnTo>
                    <a:pt x="5920105" y="8425599"/>
                  </a:lnTo>
                  <a:lnTo>
                    <a:pt x="5893219" y="8461527"/>
                  </a:lnTo>
                  <a:lnTo>
                    <a:pt x="5868441" y="8499183"/>
                  </a:lnTo>
                  <a:lnTo>
                    <a:pt x="5845873" y="8538451"/>
                  </a:lnTo>
                  <a:lnTo>
                    <a:pt x="5825604" y="8579256"/>
                  </a:lnTo>
                  <a:lnTo>
                    <a:pt x="5807735" y="8621471"/>
                  </a:lnTo>
                  <a:lnTo>
                    <a:pt x="5792368" y="8665032"/>
                  </a:lnTo>
                  <a:lnTo>
                    <a:pt x="5779579" y="8709825"/>
                  </a:lnTo>
                  <a:lnTo>
                    <a:pt x="5769457" y="8755748"/>
                  </a:lnTo>
                  <a:lnTo>
                    <a:pt x="5762129" y="8802700"/>
                  </a:lnTo>
                  <a:lnTo>
                    <a:pt x="5757659" y="8850605"/>
                  </a:lnTo>
                  <a:lnTo>
                    <a:pt x="5756148" y="8899334"/>
                  </a:lnTo>
                  <a:lnTo>
                    <a:pt x="5756910" y="8900160"/>
                  </a:lnTo>
                  <a:lnTo>
                    <a:pt x="6466332" y="8898014"/>
                  </a:lnTo>
                  <a:lnTo>
                    <a:pt x="6466332" y="8157997"/>
                  </a:lnTo>
                  <a:close/>
                </a:path>
              </a:pathLst>
            </a:custGeom>
            <a:solidFill>
              <a:srgbClr val="0076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06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1620">
              <a:lnSpc>
                <a:spcPct val="100000"/>
              </a:lnSpc>
              <a:spcBef>
                <a:spcPts val="95"/>
              </a:spcBef>
            </a:pPr>
            <a:r>
              <a:rPr dirty="0"/>
              <a:t>M1:</a:t>
            </a:r>
            <a:r>
              <a:rPr spc="-60" dirty="0"/>
              <a:t> </a:t>
            </a:r>
            <a:r>
              <a:rPr spc="-10" dirty="0"/>
              <a:t>information</a:t>
            </a:r>
            <a:r>
              <a:rPr spc="-80" dirty="0"/>
              <a:t> </a:t>
            </a:r>
            <a:r>
              <a:rPr dirty="0"/>
              <a:t>sheet</a:t>
            </a:r>
            <a:r>
              <a:rPr spc="-50" dirty="0"/>
              <a:t> </a:t>
            </a:r>
            <a:r>
              <a:rPr dirty="0"/>
              <a:t>Klaus</a:t>
            </a:r>
            <a:r>
              <a:rPr spc="-65" dirty="0"/>
              <a:t> </a:t>
            </a:r>
            <a:r>
              <a:rPr spc="-10" dirty="0"/>
              <a:t>Tabori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5935" y="1408556"/>
            <a:ext cx="5443220" cy="1108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Student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activity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-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phase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50" dirty="0">
                <a:solidFill>
                  <a:srgbClr val="005F85"/>
                </a:solidFill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200">
              <a:latin typeface="Calibri"/>
              <a:cs typeface="Calibri"/>
            </a:endParaRPr>
          </a:p>
          <a:p>
            <a:pPr marL="1113790" marR="55880">
              <a:lnSpc>
                <a:spcPts val="1300"/>
              </a:lnSpc>
            </a:pPr>
            <a:r>
              <a:rPr sz="1200" b="1" dirty="0">
                <a:solidFill>
                  <a:srgbClr val="4A4A4D"/>
                </a:solidFill>
                <a:latin typeface="Calibri"/>
                <a:cs typeface="Calibri"/>
              </a:rPr>
              <a:t>Create</a:t>
            </a:r>
            <a:r>
              <a:rPr sz="12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200" baseline="-20833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200" spc="-22" baseline="-20833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balance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Klaus Tabori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2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UBA-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200" baseline="-20833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200" spc="112" baseline="-20833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calculator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(ca.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20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min).</a:t>
            </a:r>
            <a:endParaRPr sz="1200">
              <a:latin typeface="Calibri"/>
              <a:cs typeface="Calibri"/>
            </a:endParaRPr>
          </a:p>
          <a:p>
            <a:pPr marL="1113790">
              <a:lnSpc>
                <a:spcPct val="100000"/>
              </a:lnSpc>
              <a:spcBef>
                <a:spcPts val="1330"/>
              </a:spcBef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Link:</a:t>
            </a:r>
            <a:r>
              <a:rPr sz="1200" spc="9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https://uba-dev50.co2-rechner.de/en_GB/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34340" y="2648711"/>
            <a:ext cx="5988050" cy="7050536"/>
            <a:chOff x="434340" y="2648711"/>
            <a:chExt cx="5988050" cy="7050536"/>
          </a:xfrm>
        </p:grpSpPr>
        <p:sp>
          <p:nvSpPr>
            <p:cNvPr id="11" name="object 11"/>
            <p:cNvSpPr/>
            <p:nvPr/>
          </p:nvSpPr>
          <p:spPr>
            <a:xfrm>
              <a:off x="434340" y="2648711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98800" y="7860257"/>
              <a:ext cx="86116" cy="19266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424423" y="7983902"/>
              <a:ext cx="270510" cy="459105"/>
            </a:xfrm>
            <a:custGeom>
              <a:avLst/>
              <a:gdLst/>
              <a:ahLst/>
              <a:cxnLst/>
              <a:rect l="l" t="t" r="r" b="b"/>
              <a:pathLst>
                <a:path w="270510" h="459104">
                  <a:moveTo>
                    <a:pt x="50169" y="0"/>
                  </a:moveTo>
                  <a:lnTo>
                    <a:pt x="146795" y="222909"/>
                  </a:lnTo>
                  <a:lnTo>
                    <a:pt x="188097" y="279244"/>
                  </a:lnTo>
                  <a:lnTo>
                    <a:pt x="228004" y="324451"/>
                  </a:lnTo>
                  <a:lnTo>
                    <a:pt x="270330" y="358608"/>
                  </a:lnTo>
                  <a:lnTo>
                    <a:pt x="239235" y="390919"/>
                  </a:lnTo>
                  <a:lnTo>
                    <a:pt x="224835" y="429430"/>
                  </a:lnTo>
                  <a:lnTo>
                    <a:pt x="216856" y="457552"/>
                  </a:lnTo>
                  <a:lnTo>
                    <a:pt x="205024" y="458697"/>
                  </a:lnTo>
                  <a:lnTo>
                    <a:pt x="168752" y="417287"/>
                  </a:lnTo>
                  <a:lnTo>
                    <a:pt x="131860" y="369755"/>
                  </a:lnTo>
                  <a:lnTo>
                    <a:pt x="98728" y="323497"/>
                  </a:lnTo>
                  <a:lnTo>
                    <a:pt x="73736" y="285908"/>
                  </a:lnTo>
                  <a:lnTo>
                    <a:pt x="52327" y="232556"/>
                  </a:lnTo>
                  <a:lnTo>
                    <a:pt x="0" y="11182"/>
                  </a:lnTo>
                  <a:lnTo>
                    <a:pt x="9806" y="7830"/>
                  </a:lnTo>
                  <a:lnTo>
                    <a:pt x="36618" y="1882"/>
                  </a:lnTo>
                  <a:lnTo>
                    <a:pt x="50169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16735" y="9502008"/>
              <a:ext cx="116984" cy="19377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50503" y="9601621"/>
              <a:ext cx="94873" cy="9510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91468" y="8648860"/>
              <a:ext cx="244508" cy="97889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51748" y="8668534"/>
              <a:ext cx="445134" cy="915035"/>
            </a:xfrm>
            <a:custGeom>
              <a:avLst/>
              <a:gdLst/>
              <a:ahLst/>
              <a:cxnLst/>
              <a:rect l="l" t="t" r="r" b="b"/>
              <a:pathLst>
                <a:path w="445135" h="915034">
                  <a:moveTo>
                    <a:pt x="5297" y="0"/>
                  </a:moveTo>
                  <a:lnTo>
                    <a:pt x="238431" y="67688"/>
                  </a:lnTo>
                  <a:lnTo>
                    <a:pt x="253165" y="154075"/>
                  </a:lnTo>
                  <a:lnTo>
                    <a:pt x="293074" y="509704"/>
                  </a:lnTo>
                  <a:lnTo>
                    <a:pt x="445050" y="857304"/>
                  </a:lnTo>
                  <a:lnTo>
                    <a:pt x="441218" y="865318"/>
                  </a:lnTo>
                  <a:lnTo>
                    <a:pt x="430424" y="883480"/>
                  </a:lnTo>
                  <a:lnTo>
                    <a:pt x="413716" y="902973"/>
                  </a:lnTo>
                  <a:lnTo>
                    <a:pt x="392145" y="914979"/>
                  </a:lnTo>
                  <a:lnTo>
                    <a:pt x="150236" y="558099"/>
                  </a:lnTo>
                  <a:lnTo>
                    <a:pt x="0" y="101418"/>
                  </a:lnTo>
                  <a:lnTo>
                    <a:pt x="5297" y="0"/>
                  </a:lnTo>
                  <a:close/>
                </a:path>
              </a:pathLst>
            </a:custGeom>
            <a:solidFill>
              <a:srgbClr val="BC34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16439" y="8764347"/>
              <a:ext cx="385779" cy="82491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552790" y="9653072"/>
              <a:ext cx="200025" cy="45085"/>
            </a:xfrm>
            <a:custGeom>
              <a:avLst/>
              <a:gdLst/>
              <a:ahLst/>
              <a:cxnLst/>
              <a:rect l="l" t="t" r="r" b="b"/>
              <a:pathLst>
                <a:path w="200025" h="45084">
                  <a:moveTo>
                    <a:pt x="98029" y="0"/>
                  </a:moveTo>
                  <a:lnTo>
                    <a:pt x="128446" y="7988"/>
                  </a:lnTo>
                  <a:lnTo>
                    <a:pt x="141420" y="10513"/>
                  </a:lnTo>
                  <a:lnTo>
                    <a:pt x="154503" y="9752"/>
                  </a:lnTo>
                  <a:lnTo>
                    <a:pt x="168974" y="6040"/>
                  </a:lnTo>
                  <a:lnTo>
                    <a:pt x="185518" y="0"/>
                  </a:lnTo>
                  <a:lnTo>
                    <a:pt x="199545" y="44909"/>
                  </a:lnTo>
                  <a:lnTo>
                    <a:pt x="0" y="44909"/>
                  </a:lnTo>
                  <a:lnTo>
                    <a:pt x="3397" y="33984"/>
                  </a:lnTo>
                  <a:lnTo>
                    <a:pt x="23748" y="23879"/>
                  </a:lnTo>
                  <a:lnTo>
                    <a:pt x="56733" y="13062"/>
                  </a:lnTo>
                  <a:lnTo>
                    <a:pt x="98029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32144" y="7833401"/>
              <a:ext cx="94765" cy="22781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81847" y="8105680"/>
              <a:ext cx="206747" cy="20575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517517" y="8331007"/>
              <a:ext cx="304417" cy="49384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5702857" y="7987299"/>
              <a:ext cx="417195" cy="855980"/>
            </a:xfrm>
            <a:custGeom>
              <a:avLst/>
              <a:gdLst/>
              <a:ahLst/>
              <a:cxnLst/>
              <a:rect l="l" t="t" r="r" b="b"/>
              <a:pathLst>
                <a:path w="417195" h="855979">
                  <a:moveTo>
                    <a:pt x="377663" y="0"/>
                  </a:moveTo>
                  <a:lnTo>
                    <a:pt x="417099" y="590"/>
                  </a:lnTo>
                  <a:lnTo>
                    <a:pt x="416594" y="20583"/>
                  </a:lnTo>
                  <a:lnTo>
                    <a:pt x="409783" y="69276"/>
                  </a:lnTo>
                  <a:lnTo>
                    <a:pt x="399392" y="129989"/>
                  </a:lnTo>
                  <a:lnTo>
                    <a:pt x="388145" y="186040"/>
                  </a:lnTo>
                  <a:lnTo>
                    <a:pt x="345401" y="266002"/>
                  </a:lnTo>
                  <a:lnTo>
                    <a:pt x="286472" y="330033"/>
                  </a:lnTo>
                  <a:lnTo>
                    <a:pt x="205311" y="411992"/>
                  </a:lnTo>
                  <a:lnTo>
                    <a:pt x="199670" y="427133"/>
                  </a:lnTo>
                  <a:lnTo>
                    <a:pt x="187097" y="465611"/>
                  </a:lnTo>
                  <a:lnTo>
                    <a:pt x="174116" y="517014"/>
                  </a:lnTo>
                  <a:lnTo>
                    <a:pt x="167250" y="570925"/>
                  </a:lnTo>
                  <a:lnTo>
                    <a:pt x="166287" y="630984"/>
                  </a:lnTo>
                  <a:lnTo>
                    <a:pt x="167961" y="834786"/>
                  </a:lnTo>
                  <a:lnTo>
                    <a:pt x="166272" y="848921"/>
                  </a:lnTo>
                  <a:lnTo>
                    <a:pt x="129856" y="855704"/>
                  </a:lnTo>
                  <a:lnTo>
                    <a:pt x="80483" y="854753"/>
                  </a:lnTo>
                  <a:lnTo>
                    <a:pt x="36024" y="848560"/>
                  </a:lnTo>
                  <a:lnTo>
                    <a:pt x="14350" y="839618"/>
                  </a:lnTo>
                  <a:lnTo>
                    <a:pt x="0" y="704556"/>
                  </a:lnTo>
                  <a:lnTo>
                    <a:pt x="30949" y="543480"/>
                  </a:lnTo>
                  <a:lnTo>
                    <a:pt x="73921" y="408568"/>
                  </a:lnTo>
                  <a:lnTo>
                    <a:pt x="95640" y="352140"/>
                  </a:lnTo>
                  <a:lnTo>
                    <a:pt x="300846" y="186103"/>
                  </a:lnTo>
                  <a:lnTo>
                    <a:pt x="350219" y="4531"/>
                  </a:lnTo>
                  <a:lnTo>
                    <a:pt x="359139" y="1163"/>
                  </a:lnTo>
                  <a:lnTo>
                    <a:pt x="377663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05280" y="8152424"/>
              <a:ext cx="130464" cy="226955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485731" y="8329861"/>
              <a:ext cx="249554" cy="450215"/>
            </a:xfrm>
            <a:custGeom>
              <a:avLst/>
              <a:gdLst/>
              <a:ahLst/>
              <a:cxnLst/>
              <a:rect l="l" t="t" r="r" b="b"/>
              <a:pathLst>
                <a:path w="249554" h="450215">
                  <a:moveTo>
                    <a:pt x="190535" y="91"/>
                  </a:moveTo>
                  <a:lnTo>
                    <a:pt x="210701" y="3956"/>
                  </a:lnTo>
                  <a:lnTo>
                    <a:pt x="229568" y="4817"/>
                  </a:lnTo>
                  <a:lnTo>
                    <a:pt x="248986" y="3666"/>
                  </a:lnTo>
                  <a:lnTo>
                    <a:pt x="247084" y="9853"/>
                  </a:lnTo>
                  <a:lnTo>
                    <a:pt x="209258" y="48666"/>
                  </a:lnTo>
                  <a:lnTo>
                    <a:pt x="179406" y="97821"/>
                  </a:lnTo>
                  <a:lnTo>
                    <a:pt x="148976" y="175876"/>
                  </a:lnTo>
                  <a:lnTo>
                    <a:pt x="58123" y="437549"/>
                  </a:lnTo>
                  <a:lnTo>
                    <a:pt x="52161" y="450035"/>
                  </a:lnTo>
                  <a:lnTo>
                    <a:pt x="41298" y="446721"/>
                  </a:lnTo>
                  <a:lnTo>
                    <a:pt x="23330" y="438435"/>
                  </a:lnTo>
                  <a:lnTo>
                    <a:pt x="6736" y="427975"/>
                  </a:lnTo>
                  <a:lnTo>
                    <a:pt x="0" y="418139"/>
                  </a:lnTo>
                  <a:lnTo>
                    <a:pt x="7406" y="395457"/>
                  </a:lnTo>
                  <a:lnTo>
                    <a:pt x="48584" y="279737"/>
                  </a:lnTo>
                  <a:lnTo>
                    <a:pt x="111215" y="129846"/>
                  </a:lnTo>
                  <a:lnTo>
                    <a:pt x="155500" y="45484"/>
                  </a:lnTo>
                  <a:lnTo>
                    <a:pt x="181803" y="8315"/>
                  </a:lnTo>
                  <a:lnTo>
                    <a:pt x="190489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296029" y="7532459"/>
              <a:ext cx="402590" cy="407670"/>
            </a:xfrm>
            <a:custGeom>
              <a:avLst/>
              <a:gdLst/>
              <a:ahLst/>
              <a:cxnLst/>
              <a:rect l="l" t="t" r="r" b="b"/>
              <a:pathLst>
                <a:path w="402589" h="407670">
                  <a:moveTo>
                    <a:pt x="0" y="0"/>
                  </a:moveTo>
                  <a:lnTo>
                    <a:pt x="402202" y="0"/>
                  </a:lnTo>
                  <a:lnTo>
                    <a:pt x="402202" y="407080"/>
                  </a:lnTo>
                  <a:lnTo>
                    <a:pt x="0" y="407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A2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420832" y="7977944"/>
              <a:ext cx="260808" cy="461951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702911" y="7987253"/>
              <a:ext cx="417195" cy="839469"/>
            </a:xfrm>
            <a:custGeom>
              <a:avLst/>
              <a:gdLst/>
              <a:ahLst/>
              <a:cxnLst/>
              <a:rect l="l" t="t" r="r" b="b"/>
              <a:pathLst>
                <a:path w="417195" h="839470">
                  <a:moveTo>
                    <a:pt x="377610" y="0"/>
                  </a:moveTo>
                  <a:lnTo>
                    <a:pt x="417045" y="590"/>
                  </a:lnTo>
                  <a:lnTo>
                    <a:pt x="416540" y="20583"/>
                  </a:lnTo>
                  <a:lnTo>
                    <a:pt x="409730" y="69276"/>
                  </a:lnTo>
                  <a:lnTo>
                    <a:pt x="399338" y="129989"/>
                  </a:lnTo>
                  <a:lnTo>
                    <a:pt x="388091" y="186040"/>
                  </a:lnTo>
                  <a:lnTo>
                    <a:pt x="372885" y="231102"/>
                  </a:lnTo>
                  <a:lnTo>
                    <a:pt x="333145" y="279868"/>
                  </a:lnTo>
                  <a:lnTo>
                    <a:pt x="246515" y="345443"/>
                  </a:lnTo>
                  <a:lnTo>
                    <a:pt x="209627" y="372007"/>
                  </a:lnTo>
                  <a:lnTo>
                    <a:pt x="185575" y="387474"/>
                  </a:lnTo>
                  <a:lnTo>
                    <a:pt x="160895" y="406957"/>
                  </a:lnTo>
                  <a:lnTo>
                    <a:pt x="140160" y="436167"/>
                  </a:lnTo>
                  <a:lnTo>
                    <a:pt x="125155" y="472388"/>
                  </a:lnTo>
                  <a:lnTo>
                    <a:pt x="117719" y="512998"/>
                  </a:lnTo>
                  <a:lnTo>
                    <a:pt x="120073" y="547319"/>
                  </a:lnTo>
                  <a:lnTo>
                    <a:pt x="128487" y="597562"/>
                  </a:lnTo>
                  <a:lnTo>
                    <a:pt x="150082" y="715854"/>
                  </a:lnTo>
                  <a:lnTo>
                    <a:pt x="156557" y="768923"/>
                  </a:lnTo>
                  <a:lnTo>
                    <a:pt x="155677" y="807954"/>
                  </a:lnTo>
                  <a:lnTo>
                    <a:pt x="116403" y="830199"/>
                  </a:lnTo>
                  <a:lnTo>
                    <a:pt x="13971" y="839022"/>
                  </a:lnTo>
                  <a:lnTo>
                    <a:pt x="0" y="703882"/>
                  </a:lnTo>
                  <a:lnTo>
                    <a:pt x="31024" y="543079"/>
                  </a:lnTo>
                  <a:lnTo>
                    <a:pt x="73926" y="408527"/>
                  </a:lnTo>
                  <a:lnTo>
                    <a:pt x="95587" y="352140"/>
                  </a:lnTo>
                  <a:lnTo>
                    <a:pt x="300793" y="186103"/>
                  </a:lnTo>
                  <a:lnTo>
                    <a:pt x="350165" y="4531"/>
                  </a:lnTo>
                  <a:lnTo>
                    <a:pt x="359085" y="1163"/>
                  </a:lnTo>
                  <a:lnTo>
                    <a:pt x="377610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708809" y="8263914"/>
              <a:ext cx="331444" cy="58293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422929" y="7982665"/>
              <a:ext cx="697081" cy="171658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572984" y="8874350"/>
              <a:ext cx="86936" cy="34096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583838" y="9198802"/>
              <a:ext cx="152138" cy="42895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574932" y="9178238"/>
              <a:ext cx="271145" cy="52069"/>
            </a:xfrm>
            <a:custGeom>
              <a:avLst/>
              <a:gdLst/>
              <a:ahLst/>
              <a:cxnLst/>
              <a:rect l="l" t="t" r="r" b="b"/>
              <a:pathLst>
                <a:path w="271145" h="52070">
                  <a:moveTo>
                    <a:pt x="56870" y="25260"/>
                  </a:moveTo>
                  <a:lnTo>
                    <a:pt x="56019" y="24676"/>
                  </a:lnTo>
                  <a:lnTo>
                    <a:pt x="56591" y="24244"/>
                  </a:lnTo>
                  <a:lnTo>
                    <a:pt x="54825" y="22466"/>
                  </a:lnTo>
                  <a:lnTo>
                    <a:pt x="40525" y="30022"/>
                  </a:lnTo>
                  <a:lnTo>
                    <a:pt x="23812" y="31496"/>
                  </a:lnTo>
                  <a:lnTo>
                    <a:pt x="9880" y="30035"/>
                  </a:lnTo>
                  <a:lnTo>
                    <a:pt x="3937" y="28790"/>
                  </a:lnTo>
                  <a:lnTo>
                    <a:pt x="3340" y="31216"/>
                  </a:lnTo>
                  <a:lnTo>
                    <a:pt x="14478" y="34099"/>
                  </a:lnTo>
                  <a:lnTo>
                    <a:pt x="26530" y="34099"/>
                  </a:lnTo>
                  <a:lnTo>
                    <a:pt x="34594" y="33693"/>
                  </a:lnTo>
                  <a:lnTo>
                    <a:pt x="42684" y="32118"/>
                  </a:lnTo>
                  <a:lnTo>
                    <a:pt x="47167" y="30314"/>
                  </a:lnTo>
                  <a:lnTo>
                    <a:pt x="38874" y="37312"/>
                  </a:lnTo>
                  <a:lnTo>
                    <a:pt x="21158" y="41630"/>
                  </a:lnTo>
                  <a:lnTo>
                    <a:pt x="6718" y="41059"/>
                  </a:lnTo>
                  <a:lnTo>
                    <a:pt x="622" y="39878"/>
                  </a:lnTo>
                  <a:lnTo>
                    <a:pt x="165" y="41630"/>
                  </a:lnTo>
                  <a:lnTo>
                    <a:pt x="0" y="42265"/>
                  </a:lnTo>
                  <a:lnTo>
                    <a:pt x="7289" y="44272"/>
                  </a:lnTo>
                  <a:lnTo>
                    <a:pt x="16700" y="44272"/>
                  </a:lnTo>
                  <a:lnTo>
                    <a:pt x="26797" y="43497"/>
                  </a:lnTo>
                  <a:lnTo>
                    <a:pt x="37490" y="40614"/>
                  </a:lnTo>
                  <a:lnTo>
                    <a:pt x="47840" y="34798"/>
                  </a:lnTo>
                  <a:lnTo>
                    <a:pt x="56870" y="25260"/>
                  </a:lnTo>
                  <a:close/>
                </a:path>
                <a:path w="271145" h="52070">
                  <a:moveTo>
                    <a:pt x="271081" y="190"/>
                  </a:moveTo>
                  <a:lnTo>
                    <a:pt x="268630" y="0"/>
                  </a:lnTo>
                  <a:lnTo>
                    <a:pt x="258787" y="23698"/>
                  </a:lnTo>
                  <a:lnTo>
                    <a:pt x="239268" y="38963"/>
                  </a:lnTo>
                  <a:lnTo>
                    <a:pt x="220052" y="47167"/>
                  </a:lnTo>
                  <a:lnTo>
                    <a:pt x="211162" y="49644"/>
                  </a:lnTo>
                  <a:lnTo>
                    <a:pt x="211645" y="52070"/>
                  </a:lnTo>
                  <a:lnTo>
                    <a:pt x="220840" y="49504"/>
                  </a:lnTo>
                  <a:lnTo>
                    <a:pt x="240715" y="40982"/>
                  </a:lnTo>
                  <a:lnTo>
                    <a:pt x="260908" y="25031"/>
                  </a:lnTo>
                  <a:lnTo>
                    <a:pt x="271081" y="190"/>
                  </a:lnTo>
                  <a:close/>
                </a:path>
              </a:pathLst>
            </a:custGeom>
            <a:solidFill>
              <a:srgbClr val="820D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65310" y="7919421"/>
              <a:ext cx="19050" cy="21590"/>
            </a:xfrm>
            <a:custGeom>
              <a:avLst/>
              <a:gdLst/>
              <a:ahLst/>
              <a:cxnLst/>
              <a:rect l="l" t="t" r="r" b="b"/>
              <a:pathLst>
                <a:path w="19050" h="21590">
                  <a:moveTo>
                    <a:pt x="9191" y="0"/>
                  </a:moveTo>
                  <a:lnTo>
                    <a:pt x="12225" y="412"/>
                  </a:lnTo>
                  <a:lnTo>
                    <a:pt x="15259" y="870"/>
                  </a:lnTo>
                  <a:lnTo>
                    <a:pt x="18339" y="16773"/>
                  </a:lnTo>
                  <a:lnTo>
                    <a:pt x="18428" y="21310"/>
                  </a:lnTo>
                  <a:lnTo>
                    <a:pt x="0" y="21310"/>
                  </a:lnTo>
                  <a:lnTo>
                    <a:pt x="2807" y="19797"/>
                  </a:lnTo>
                  <a:lnTo>
                    <a:pt x="6384" y="16773"/>
                  </a:lnTo>
                  <a:lnTo>
                    <a:pt x="6746" y="14848"/>
                  </a:lnTo>
                  <a:lnTo>
                    <a:pt x="7154" y="12419"/>
                  </a:lnTo>
                  <a:lnTo>
                    <a:pt x="5659" y="7515"/>
                  </a:lnTo>
                  <a:lnTo>
                    <a:pt x="6067" y="5132"/>
                  </a:lnTo>
                  <a:lnTo>
                    <a:pt x="6520" y="2703"/>
                  </a:lnTo>
                  <a:lnTo>
                    <a:pt x="9191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309616" y="7542275"/>
              <a:ext cx="374903" cy="377951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421335" y="2729637"/>
            <a:ext cx="2851785" cy="136207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HOUSING</a:t>
            </a:r>
            <a:endParaRPr sz="1000">
              <a:latin typeface="Calibri"/>
              <a:cs typeface="Calibri"/>
            </a:endParaRPr>
          </a:p>
          <a:p>
            <a:pPr marL="102235" marR="111125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Flat: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alone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80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square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metre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rented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city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flat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apartment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block.</a:t>
            </a:r>
            <a:endParaRPr sz="1000">
              <a:latin typeface="Calibri"/>
              <a:cs typeface="Calibri"/>
            </a:endParaRPr>
          </a:p>
          <a:p>
            <a:pPr marL="102235" marR="5080" indent="-90170">
              <a:lnSpc>
                <a:spcPts val="1080"/>
              </a:lnSpc>
              <a:spcBef>
                <a:spcPts val="19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building,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built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1913,</a:t>
            </a:r>
            <a:r>
              <a:rPr sz="10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been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fully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refurbished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optimise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efficiency.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means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windows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been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replaced.</a:t>
            </a:r>
            <a:endParaRPr sz="1000">
              <a:latin typeface="Calibri"/>
              <a:cs typeface="Calibri"/>
            </a:endParaRPr>
          </a:p>
          <a:p>
            <a:pPr marL="102235" marR="22860" indent="-90170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Heating: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apartment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block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heated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district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heating.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annual</a:t>
            </a:r>
            <a:r>
              <a:rPr sz="10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requirement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around</a:t>
            </a:r>
            <a:r>
              <a:rPr sz="10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5,000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kilowatt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hours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(kWh).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38" name="object 38"/>
          <p:cNvSpPr txBox="1"/>
          <p:nvPr/>
        </p:nvSpPr>
        <p:spPr>
          <a:xfrm>
            <a:off x="421335" y="4227728"/>
            <a:ext cx="2912745" cy="4889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endParaRPr sz="1000">
              <a:latin typeface="Calibri"/>
              <a:cs typeface="Calibri"/>
            </a:endParaRPr>
          </a:p>
          <a:p>
            <a:pPr marL="102235" marR="5080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special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electricity tariff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consumes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total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1,500 kWh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year.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1335" y="4852822"/>
            <a:ext cx="2907665" cy="62611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TRANSPORTATION</a:t>
            </a:r>
            <a:r>
              <a:rPr sz="1000" b="1" spc="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4A4A4D"/>
                </a:solidFill>
                <a:latin typeface="Calibri"/>
                <a:cs typeface="Calibri"/>
              </a:rPr>
              <a:t>&amp;</a:t>
            </a:r>
            <a:r>
              <a:rPr sz="1000" b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TRAVEL</a:t>
            </a:r>
            <a:endParaRPr sz="1000">
              <a:latin typeface="Calibri"/>
              <a:cs typeface="Calibri"/>
            </a:endParaRPr>
          </a:p>
          <a:p>
            <a:pPr marL="102235" marR="5080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city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doesn‘t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own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car.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cycles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to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the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office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almost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every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day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takes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tram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bus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when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rains.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1335" y="5626100"/>
            <a:ext cx="289687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02235" marR="5080" indent="-90170">
              <a:lnSpc>
                <a:spcPts val="1080"/>
              </a:lnSpc>
              <a:spcBef>
                <a:spcPts val="229"/>
              </a:spcBef>
              <a:buFont typeface="Arial"/>
              <a:buChar char="•"/>
              <a:tabLst>
                <a:tab pos="103505" algn="l"/>
              </a:tabLst>
            </a:pP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Note:</a:t>
            </a:r>
            <a:r>
              <a:rPr sz="10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Delete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preset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vehicle</a:t>
            </a:r>
            <a:r>
              <a:rPr sz="10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(red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button).</a:t>
            </a:r>
            <a:r>
              <a:rPr sz="10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Add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up</a:t>
            </a:r>
            <a:r>
              <a:rPr sz="1000" i="1" spc="500" dirty="0">
                <a:solidFill>
                  <a:srgbClr val="4A4A4D"/>
                </a:solidFill>
                <a:latin typeface="Calibri"/>
                <a:cs typeface="Calibri"/>
              </a:rPr>
              <a:t> 	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i="1" spc="-10" dirty="0">
                <a:solidFill>
                  <a:srgbClr val="4A4A4D"/>
                </a:solidFill>
                <a:latin typeface="Calibri"/>
                <a:cs typeface="Calibri"/>
              </a:rPr>
              <a:t> journeys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by car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sharing</a:t>
            </a:r>
            <a:r>
              <a:rPr sz="10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spc="-10" dirty="0">
                <a:solidFill>
                  <a:srgbClr val="4A4A4D"/>
                </a:solidFill>
                <a:latin typeface="Calibri"/>
                <a:cs typeface="Calibri"/>
              </a:rPr>
              <a:t>transport.</a:t>
            </a:r>
            <a:r>
              <a:rPr sz="10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Enter 	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total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i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each</a:t>
            </a:r>
            <a:r>
              <a:rPr sz="10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case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1335" y="6216802"/>
            <a:ext cx="2875280" cy="168528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02870" indent="-90170" algn="just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work:</a:t>
            </a:r>
            <a:endParaRPr sz="1000">
              <a:latin typeface="Calibri"/>
              <a:cs typeface="Calibri"/>
            </a:endParaRPr>
          </a:p>
          <a:p>
            <a:pPr marL="280670" lvl="1" indent="-90170" algn="just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320 km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endParaRPr sz="1000">
              <a:latin typeface="Calibri"/>
              <a:cs typeface="Calibri"/>
            </a:endParaRPr>
          </a:p>
          <a:p>
            <a:pPr marL="102235" marR="5080" indent="-90170" algn="just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into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countryside: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likes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hiking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countryside.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usually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takes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train,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sometimes</a:t>
            </a:r>
            <a:r>
              <a:rPr sz="10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hires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car-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sharing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car.</a:t>
            </a:r>
            <a:endParaRPr sz="1000">
              <a:latin typeface="Calibri"/>
              <a:cs typeface="Calibri"/>
            </a:endParaRPr>
          </a:p>
          <a:p>
            <a:pPr marL="280670" lvl="1" indent="-90170" algn="just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sharing: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280670" lvl="1" indent="-90170" algn="just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transport: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1800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235" marR="23495" indent="-90170">
              <a:lnSpc>
                <a:spcPts val="1080"/>
              </a:lnSpc>
              <a:spcBef>
                <a:spcPts val="22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particular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hobby: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 likes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 buy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	furniture,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so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rummages</a:t>
            </a:r>
            <a:r>
              <a:rPr sz="10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ebay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often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picks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up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rarities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buys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from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quite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away.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usually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uses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sharing: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800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1335" y="8038236"/>
            <a:ext cx="2932430" cy="78930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02870" indent="-90170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goes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holiday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about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 times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year:</a:t>
            </a:r>
            <a:endParaRPr sz="1000">
              <a:latin typeface="Calibri"/>
              <a:cs typeface="Calibri"/>
            </a:endParaRPr>
          </a:p>
          <a:p>
            <a:pPr marL="280670" marR="5080" lvl="1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28194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holiday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trips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ICE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visit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friends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another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city: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2,000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km,</a:t>
            </a:r>
            <a:endParaRPr sz="1000">
              <a:latin typeface="Calibri"/>
              <a:cs typeface="Calibri"/>
            </a:endParaRPr>
          </a:p>
          <a:p>
            <a:pPr marL="280670" marR="110489" lvl="1" indent="-90170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28194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holiday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trip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car-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sharing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(camping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5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friend):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3,000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51605" y="2740914"/>
            <a:ext cx="2809875" cy="751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2870" indent="-90170">
              <a:lnSpc>
                <a:spcPts val="1140"/>
              </a:lnSpc>
              <a:spcBef>
                <a:spcPts val="9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long-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distance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plane: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Please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click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endParaRPr sz="1000">
              <a:latin typeface="Calibri"/>
              <a:cs typeface="Calibri"/>
            </a:endParaRPr>
          </a:p>
          <a:p>
            <a:pPr marL="104139">
              <a:lnSpc>
                <a:spcPts val="1140"/>
              </a:lnSpc>
            </a:pP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detailed</a:t>
            </a:r>
            <a:r>
              <a:rPr sz="10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here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enter the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dates.</a:t>
            </a:r>
            <a:endParaRPr sz="1000">
              <a:latin typeface="Calibri"/>
              <a:cs typeface="Calibri"/>
            </a:endParaRPr>
          </a:p>
          <a:p>
            <a:pPr marL="280670" marR="5080" lvl="1" indent="-90170">
              <a:lnSpc>
                <a:spcPts val="1080"/>
              </a:lnSpc>
              <a:spcBef>
                <a:spcPts val="220"/>
              </a:spcBef>
              <a:buFont typeface="Arial"/>
              <a:buChar char="•"/>
              <a:tabLst>
                <a:tab pos="28194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Return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flight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Thailand:</a:t>
            </a:r>
            <a:r>
              <a:rPr sz="10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Hamburg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(HAM)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	Bangkok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(BKK), aircraft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type: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unknown,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economy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class,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compensation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51605" y="3628795"/>
            <a:ext cx="2919095" cy="15252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20" dirty="0">
                <a:solidFill>
                  <a:srgbClr val="4A4A4D"/>
                </a:solidFill>
                <a:latin typeface="Calibri"/>
                <a:cs typeface="Calibri"/>
              </a:rPr>
              <a:t>FOOD</a:t>
            </a:r>
            <a:endParaRPr sz="1000">
              <a:latin typeface="Calibri"/>
              <a:cs typeface="Calibri"/>
            </a:endParaRPr>
          </a:p>
          <a:p>
            <a:pPr marL="102870" marR="148590" indent="-90170" algn="just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35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years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old,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weighs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70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kg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fairly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slim. 	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Although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office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job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little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exercise,</a:t>
            </a:r>
            <a:r>
              <a:rPr sz="10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enjoys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doing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sport.</a:t>
            </a:r>
            <a:endParaRPr sz="1000">
              <a:latin typeface="Calibri"/>
              <a:cs typeface="Calibri"/>
            </a:endParaRPr>
          </a:p>
          <a:p>
            <a:pPr marL="102870" marR="5080" indent="-90170">
              <a:lnSpc>
                <a:spcPts val="1080"/>
              </a:lnSpc>
              <a:spcBef>
                <a:spcPts val="190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works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spends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time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hobbies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friends,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doesn‘t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much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time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spend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cooking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shopping.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consumes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amount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dairy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products.</a:t>
            </a:r>
            <a:endParaRPr sz="1000">
              <a:latin typeface="Calibri"/>
              <a:cs typeface="Calibri"/>
            </a:endParaRPr>
          </a:p>
          <a:p>
            <a:pPr marL="102870" marR="142240" indent="-90170">
              <a:lnSpc>
                <a:spcPts val="1080"/>
              </a:lnSpc>
              <a:spcBef>
                <a:spcPts val="220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sometimes buys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regional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seasonal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products,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less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meat.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51605" y="5290210"/>
            <a:ext cx="2877820" cy="217487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dirty="0">
                <a:solidFill>
                  <a:srgbClr val="4A4A4D"/>
                </a:solidFill>
                <a:latin typeface="Calibri"/>
                <a:cs typeface="Calibri"/>
              </a:rPr>
              <a:t>OTHER</a:t>
            </a:r>
            <a:r>
              <a:rPr sz="10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endParaRPr sz="1000">
              <a:latin typeface="Calibri"/>
              <a:cs typeface="Calibri"/>
            </a:endParaRPr>
          </a:p>
          <a:p>
            <a:pPr marL="102870" marR="5080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works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full-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time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earns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net</a:t>
            </a:r>
            <a:r>
              <a:rPr sz="10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salary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around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3,000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euros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month.</a:t>
            </a:r>
            <a:endParaRPr sz="1000">
              <a:latin typeface="Calibri"/>
              <a:cs typeface="Calibri"/>
            </a:endParaRPr>
          </a:p>
          <a:p>
            <a:pPr marL="102870" marR="163195" indent="-90170">
              <a:lnSpc>
                <a:spcPts val="1080"/>
              </a:lnSpc>
              <a:spcBef>
                <a:spcPts val="190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describe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purchasing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behaviour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generous,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expects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spend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0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600€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	month.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rarely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repairs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rents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appliances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clothing.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pays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attention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quality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durability.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Detailed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composition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spending: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interior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design: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150€,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leisure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culture: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200€,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ts val="1140"/>
              </a:lnSpc>
              <a:spcBef>
                <a:spcPts val="70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clothing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shoes:</a:t>
            </a:r>
            <a:endParaRPr sz="1000">
              <a:latin typeface="Calibri"/>
              <a:cs typeface="Calibri"/>
            </a:endParaRPr>
          </a:p>
          <a:p>
            <a:pPr marL="281940">
              <a:lnSpc>
                <a:spcPts val="1080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jeans,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shirts,</a:t>
            </a:r>
            <a:endParaRPr sz="1000">
              <a:latin typeface="Calibri"/>
              <a:cs typeface="Calibri"/>
            </a:endParaRPr>
          </a:p>
          <a:p>
            <a:pPr marL="281940">
              <a:lnSpc>
                <a:spcPts val="1140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jacket,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pair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shoes,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29914" y="7450581"/>
            <a:ext cx="1366520" cy="11633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02235" marR="299720" indent="-90170">
              <a:lnSpc>
                <a:spcPts val="1080"/>
              </a:lnSpc>
              <a:spcBef>
                <a:spcPts val="22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electronic</a:t>
            </a:r>
            <a:r>
              <a:rPr sz="1000" spc="-6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devices: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notebook,</a:t>
            </a:r>
            <a:endParaRPr sz="1000">
              <a:latin typeface="Calibri"/>
              <a:cs typeface="Calibri"/>
            </a:endParaRPr>
          </a:p>
          <a:p>
            <a:pPr marL="103505">
              <a:lnSpc>
                <a:spcPts val="1005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smartphone,</a:t>
            </a:r>
            <a:endParaRPr sz="1000">
              <a:latin typeface="Calibri"/>
              <a:cs typeface="Calibri"/>
            </a:endParaRPr>
          </a:p>
          <a:p>
            <a:pPr marL="103505">
              <a:lnSpc>
                <a:spcPts val="1140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coffee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machine,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ts val="1140"/>
              </a:lnSpc>
              <a:spcBef>
                <a:spcPts val="85"/>
              </a:spcBef>
              <a:buFont typeface="Arial"/>
              <a:buChar char="•"/>
              <a:tabLst>
                <a:tab pos="102870" algn="l"/>
              </a:tabLst>
            </a:pP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accommodation:</a:t>
            </a:r>
            <a:endParaRPr sz="1000">
              <a:latin typeface="Calibri"/>
              <a:cs typeface="Calibri"/>
            </a:endParaRPr>
          </a:p>
          <a:p>
            <a:pPr marL="103505" marR="5080">
              <a:lnSpc>
                <a:spcPts val="1080"/>
              </a:lnSpc>
              <a:spcBef>
                <a:spcPts val="75"/>
              </a:spcBef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nights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campsite,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10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nights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pension,</a:t>
            </a:r>
            <a:endParaRPr sz="1000">
              <a:latin typeface="Calibri"/>
              <a:cs typeface="Calibri"/>
            </a:endParaRPr>
          </a:p>
          <a:p>
            <a:pPr marL="103505">
              <a:lnSpc>
                <a:spcPts val="1065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10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nights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hotel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stars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51C4B311-AD66-487E-8D5E-247EC6A019E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08" y="1629803"/>
            <a:ext cx="975792" cy="9757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CE1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0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M2:</a:t>
            </a:r>
            <a:r>
              <a:rPr spc="-60" dirty="0"/>
              <a:t> </a:t>
            </a:r>
            <a:r>
              <a:rPr spc="-10" dirty="0"/>
              <a:t>information</a:t>
            </a:r>
            <a:r>
              <a:rPr spc="-80" dirty="0"/>
              <a:t> </a:t>
            </a:r>
            <a:r>
              <a:rPr dirty="0"/>
              <a:t>sheet</a:t>
            </a:r>
            <a:r>
              <a:rPr spc="-55" dirty="0"/>
              <a:t> </a:t>
            </a:r>
            <a:r>
              <a:rPr dirty="0"/>
              <a:t>Maria</a:t>
            </a:r>
            <a:r>
              <a:rPr spc="-50" dirty="0"/>
              <a:t> </a:t>
            </a:r>
            <a:r>
              <a:rPr spc="-10" dirty="0"/>
              <a:t>Schmitt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5935" y="1408556"/>
            <a:ext cx="5557520" cy="1108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Student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activity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-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phase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50" dirty="0">
                <a:solidFill>
                  <a:srgbClr val="005F85"/>
                </a:solidFill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200">
              <a:latin typeface="Calibri"/>
              <a:cs typeface="Calibri"/>
            </a:endParaRPr>
          </a:p>
          <a:p>
            <a:pPr marL="1113790" marR="55880">
              <a:lnSpc>
                <a:spcPts val="1300"/>
              </a:lnSpc>
            </a:pPr>
            <a:r>
              <a:rPr sz="1200" b="1" dirty="0">
                <a:solidFill>
                  <a:srgbClr val="4A4A4D"/>
                </a:solidFill>
                <a:latin typeface="Calibri"/>
                <a:cs typeface="Calibri"/>
              </a:rPr>
              <a:t>Create</a:t>
            </a:r>
            <a:r>
              <a:rPr sz="12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200" baseline="-20833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200" spc="-15" baseline="-20833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balance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Schmitt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UBA-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200" baseline="-20833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200" spc="112" baseline="-20833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calculator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(ca.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20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min).</a:t>
            </a:r>
            <a:endParaRPr sz="1200">
              <a:latin typeface="Calibri"/>
              <a:cs typeface="Calibri"/>
            </a:endParaRPr>
          </a:p>
          <a:p>
            <a:pPr marL="1113790">
              <a:lnSpc>
                <a:spcPct val="100000"/>
              </a:lnSpc>
              <a:spcBef>
                <a:spcPts val="1330"/>
              </a:spcBef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Link:</a:t>
            </a:r>
            <a:r>
              <a:rPr sz="1200" spc="9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https://uba-dev50.co2-rechner.de/en_GB/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4340" y="2648711"/>
            <a:ext cx="5988050" cy="0"/>
          </a:xfrm>
          <a:custGeom>
            <a:avLst/>
            <a:gdLst/>
            <a:ahLst/>
            <a:cxnLst/>
            <a:rect l="l" t="t" r="r" b="b"/>
            <a:pathLst>
              <a:path w="5988050">
                <a:moveTo>
                  <a:pt x="0" y="0"/>
                </a:moveTo>
                <a:lnTo>
                  <a:pt x="5987669" y="0"/>
                </a:lnTo>
              </a:path>
            </a:pathLst>
          </a:custGeom>
          <a:ln w="12192">
            <a:solidFill>
              <a:srgbClr val="4A4A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1335" y="2729637"/>
            <a:ext cx="2914650" cy="168656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HOUSING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House: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partner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children.</a:t>
            </a:r>
            <a:endParaRPr sz="1000">
              <a:latin typeface="Calibri"/>
              <a:cs typeface="Calibri"/>
            </a:endParaRPr>
          </a:p>
          <a:p>
            <a:pPr marL="102235" marR="346075" indent="-90170">
              <a:lnSpc>
                <a:spcPts val="1080"/>
              </a:lnSpc>
              <a:spcBef>
                <a:spcPts val="21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live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150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square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metre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rented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terraced 	house.</a:t>
            </a:r>
            <a:endParaRPr sz="1000">
              <a:latin typeface="Calibri"/>
              <a:cs typeface="Calibri"/>
            </a:endParaRPr>
          </a:p>
          <a:p>
            <a:pPr marL="102235" marR="38735" indent="-90170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building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(built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1960)</a:t>
            </a:r>
            <a:r>
              <a:rPr sz="10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been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renovated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terms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efficiency.</a:t>
            </a:r>
            <a:endParaRPr sz="1000">
              <a:latin typeface="Calibri"/>
              <a:cs typeface="Calibri"/>
            </a:endParaRPr>
          </a:p>
          <a:p>
            <a:pPr marL="102235" marR="5080" indent="-90170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Heating: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entire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terraced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house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heated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with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oil,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water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produced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centrally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boiler.</a:t>
            </a:r>
            <a:endParaRPr sz="1000">
              <a:latin typeface="Calibri"/>
              <a:cs typeface="Calibri"/>
            </a:endParaRPr>
          </a:p>
          <a:p>
            <a:pPr marL="102235" marR="245110" indent="-90170">
              <a:lnSpc>
                <a:spcPts val="1080"/>
              </a:lnSpc>
              <a:spcBef>
                <a:spcPts val="19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annual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requirement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around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1,700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litres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year.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335" y="4715662"/>
            <a:ext cx="2870200" cy="7632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ts val="1080"/>
              </a:lnSpc>
              <a:spcBef>
                <a:spcPts val="219"/>
              </a:spcBef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special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electricity tariff.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electricity consumption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entire household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4,700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kWh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year.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Most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electricity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consumption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generated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household.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335" y="5777889"/>
            <a:ext cx="2748915" cy="250063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0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4A4A4D"/>
                </a:solidFill>
                <a:latin typeface="Calibri"/>
                <a:cs typeface="Calibri"/>
              </a:rPr>
              <a:t>&amp;</a:t>
            </a:r>
            <a:r>
              <a:rPr sz="1000" b="1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TRAVEL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vehicles: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own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car,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7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year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mid-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range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endParaRPr sz="1000">
              <a:latin typeface="Calibri"/>
              <a:cs typeface="Calibri"/>
            </a:endParaRPr>
          </a:p>
          <a:p>
            <a:pPr marL="280670" marR="180340" lvl="1" indent="-90170">
              <a:lnSpc>
                <a:spcPts val="1080"/>
              </a:lnSpc>
              <a:spcBef>
                <a:spcPts val="220"/>
              </a:spcBef>
              <a:buFont typeface="Arial"/>
              <a:buChar char="•"/>
              <a:tabLst>
                <a:tab pos="28194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Fuel: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Diesel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of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approx.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6.1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litres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diesel/100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6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used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people.</a:t>
            </a:r>
            <a:endParaRPr sz="1000">
              <a:latin typeface="Calibri"/>
              <a:cs typeface="Calibri"/>
            </a:endParaRPr>
          </a:p>
          <a:p>
            <a:pPr marL="102235" marR="46355" indent="-90170">
              <a:lnSpc>
                <a:spcPts val="1080"/>
              </a:lnSpc>
              <a:spcBef>
                <a:spcPts val="21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drives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almost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every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day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because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takes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children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school.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work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3200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grandparents: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2400</a:t>
            </a:r>
            <a:r>
              <a:rPr sz="10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235" marR="8255" indent="-90170" algn="just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errands: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little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once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week for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grocery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shopping:</a:t>
            </a:r>
            <a:r>
              <a:rPr sz="10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720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235" marR="5080" indent="-90170" algn="just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whole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goes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holiday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once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year,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then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stays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Germany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travels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	neighbouring countries.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Distance: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800</a:t>
            </a:r>
            <a:r>
              <a:rPr sz="10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870" indent="-90170" algn="just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never flown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before.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51605" y="2729637"/>
            <a:ext cx="2829560" cy="15252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20" dirty="0">
                <a:solidFill>
                  <a:srgbClr val="4A4A4D"/>
                </a:solidFill>
                <a:latin typeface="Calibri"/>
                <a:cs typeface="Calibri"/>
              </a:rPr>
              <a:t>FOOD</a:t>
            </a:r>
            <a:endParaRPr sz="1000">
              <a:latin typeface="Calibri"/>
              <a:cs typeface="Calibri"/>
            </a:endParaRPr>
          </a:p>
          <a:p>
            <a:pPr marL="102870" marR="69215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weighs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kg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quite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slim.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job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that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entails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some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movement (light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physical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labour),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little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sport.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5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 amount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meat.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 among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dairy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products.</a:t>
            </a:r>
            <a:endParaRPr sz="1000">
              <a:latin typeface="Calibri"/>
              <a:cs typeface="Calibri"/>
            </a:endParaRPr>
          </a:p>
          <a:p>
            <a:pPr marL="102870" marR="5080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likes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shop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large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supermarkets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so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can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get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everything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needs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week‘s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shopping.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makes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sure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balanced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diet,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partly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regional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occasionally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seasonal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fresh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products.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OTHER</a:t>
            </a:r>
            <a:r>
              <a:rPr spc="-35" dirty="0"/>
              <a:t> </a:t>
            </a:r>
            <a:r>
              <a:rPr spc="-10" dirty="0"/>
              <a:t>CONSUMPTION</a:t>
            </a:r>
          </a:p>
          <a:p>
            <a:pPr marL="90170" marR="172720" indent="-90170" algn="r">
              <a:lnSpc>
                <a:spcPts val="1140"/>
              </a:lnSpc>
              <a:spcBef>
                <a:spcPts val="75"/>
              </a:spcBef>
              <a:buFont typeface="Arial"/>
              <a:buChar char="•"/>
              <a:tabLst>
                <a:tab pos="90170" algn="l"/>
              </a:tabLst>
            </a:pPr>
            <a:r>
              <a:rPr b="0" dirty="0">
                <a:latin typeface="Calibri"/>
                <a:cs typeface="Calibri"/>
              </a:rPr>
              <a:t>Maria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works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part-</a:t>
            </a:r>
            <a:r>
              <a:rPr b="0" dirty="0">
                <a:latin typeface="Calibri"/>
                <a:cs typeface="Calibri"/>
              </a:rPr>
              <a:t>time.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Together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with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her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partner,</a:t>
            </a:r>
          </a:p>
          <a:p>
            <a:pPr marR="165735" algn="r">
              <a:lnSpc>
                <a:spcPts val="1140"/>
              </a:lnSpc>
            </a:pPr>
            <a:r>
              <a:rPr b="0" dirty="0">
                <a:latin typeface="Calibri"/>
                <a:cs typeface="Calibri"/>
              </a:rPr>
              <a:t>they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have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total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net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income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€2,600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per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month.</a:t>
            </a:r>
          </a:p>
          <a:p>
            <a:pPr marL="102870" marR="18415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b="0" dirty="0">
                <a:latin typeface="Calibri"/>
                <a:cs typeface="Calibri"/>
              </a:rPr>
              <a:t>Maria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repairs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rents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appliances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clothes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rather 	frequently.</a:t>
            </a:r>
          </a:p>
          <a:p>
            <a:pPr marL="102870" indent="-90170">
              <a:lnSpc>
                <a:spcPct val="100000"/>
              </a:lnSpc>
              <a:spcBef>
                <a:spcPts val="65"/>
              </a:spcBef>
              <a:buFont typeface="Arial"/>
              <a:buChar char="•"/>
              <a:tabLst>
                <a:tab pos="102870" algn="l"/>
              </a:tabLst>
            </a:pPr>
            <a:r>
              <a:rPr b="0" dirty="0">
                <a:latin typeface="Calibri"/>
                <a:cs typeface="Calibri"/>
              </a:rPr>
              <a:t>She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pays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average </a:t>
            </a:r>
            <a:r>
              <a:rPr b="0" spc="-10" dirty="0">
                <a:latin typeface="Calibri"/>
                <a:cs typeface="Calibri"/>
              </a:rPr>
              <a:t>attention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quality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durability.</a:t>
            </a:r>
          </a:p>
          <a:p>
            <a:pPr marL="102870" marR="5080" indent="-90170">
              <a:lnSpc>
                <a:spcPts val="1080"/>
              </a:lnSpc>
              <a:spcBef>
                <a:spcPts val="210"/>
              </a:spcBef>
              <a:buFont typeface="Arial"/>
              <a:buChar char="•"/>
              <a:tabLst>
                <a:tab pos="104139" algn="l"/>
              </a:tabLst>
            </a:pPr>
            <a:r>
              <a:rPr b="0" dirty="0">
                <a:latin typeface="Calibri"/>
                <a:cs typeface="Calibri"/>
              </a:rPr>
              <a:t>Maria‘s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purchasing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behaviour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rather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frugal,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her</a:t>
            </a:r>
            <a:r>
              <a:rPr b="0" dirty="0">
                <a:latin typeface="Calibri"/>
                <a:cs typeface="Calibri"/>
              </a:rPr>
              <a:t> 	salary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doesn‘t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include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much.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most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important 	</a:t>
            </a:r>
            <a:r>
              <a:rPr b="0" dirty="0">
                <a:latin typeface="Calibri"/>
                <a:cs typeface="Calibri"/>
              </a:rPr>
              <a:t>criteria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favourable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price,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which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why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Maria 	</a:t>
            </a:r>
            <a:r>
              <a:rPr b="0" dirty="0">
                <a:latin typeface="Calibri"/>
                <a:cs typeface="Calibri"/>
              </a:rPr>
              <a:t>often buys</a:t>
            </a:r>
            <a:r>
              <a:rPr b="0" spc="-10" dirty="0">
                <a:latin typeface="Calibri"/>
                <a:cs typeface="Calibri"/>
              </a:rPr>
              <a:t> second-</a:t>
            </a:r>
            <a:r>
              <a:rPr b="0" spc="-20" dirty="0">
                <a:latin typeface="Calibri"/>
                <a:cs typeface="Calibri"/>
              </a:rPr>
              <a:t>hand.</a:t>
            </a:r>
          </a:p>
          <a:p>
            <a:pPr marL="280670" lvl="1" indent="-90170">
              <a:lnSpc>
                <a:spcPct val="100000"/>
              </a:lnSpc>
              <a:spcBef>
                <a:spcPts val="6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interior: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€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leisure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culture: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€20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clothing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shoes: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jeans,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skirts,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shirts,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jumpers,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jacket,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pair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shoes,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electronic</a:t>
            </a:r>
            <a:r>
              <a:rPr sz="1000" spc="-6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devices: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smartphone,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617562" y="7403030"/>
            <a:ext cx="970832" cy="2311401"/>
            <a:chOff x="5617562" y="7403030"/>
            <a:chExt cx="970832" cy="2311401"/>
          </a:xfrm>
        </p:grpSpPr>
        <p:sp>
          <p:nvSpPr>
            <p:cNvPr id="14" name="object 14"/>
            <p:cNvSpPr/>
            <p:nvPr/>
          </p:nvSpPr>
          <p:spPr>
            <a:xfrm>
              <a:off x="5814402" y="7757437"/>
              <a:ext cx="167640" cy="529590"/>
            </a:xfrm>
            <a:custGeom>
              <a:avLst/>
              <a:gdLst/>
              <a:ahLst/>
              <a:cxnLst/>
              <a:rect l="l" t="t" r="r" b="b"/>
              <a:pathLst>
                <a:path w="167639" h="529590">
                  <a:moveTo>
                    <a:pt x="530" y="0"/>
                  </a:moveTo>
                  <a:lnTo>
                    <a:pt x="0" y="22402"/>
                  </a:lnTo>
                  <a:lnTo>
                    <a:pt x="1103" y="30111"/>
                  </a:lnTo>
                  <a:lnTo>
                    <a:pt x="11678" y="47230"/>
                  </a:lnTo>
                  <a:lnTo>
                    <a:pt x="20829" y="64906"/>
                  </a:lnTo>
                  <a:lnTo>
                    <a:pt x="30211" y="292654"/>
                  </a:lnTo>
                  <a:lnTo>
                    <a:pt x="47603" y="369987"/>
                  </a:lnTo>
                  <a:lnTo>
                    <a:pt x="76707" y="441055"/>
                  </a:lnTo>
                  <a:lnTo>
                    <a:pt x="117426" y="529101"/>
                  </a:lnTo>
                  <a:lnTo>
                    <a:pt x="167414" y="465580"/>
                  </a:lnTo>
                  <a:lnTo>
                    <a:pt x="139069" y="407102"/>
                  </a:lnTo>
                  <a:lnTo>
                    <a:pt x="117880" y="358792"/>
                  </a:lnTo>
                  <a:lnTo>
                    <a:pt x="104674" y="319802"/>
                  </a:lnTo>
                  <a:lnTo>
                    <a:pt x="97822" y="280818"/>
                  </a:lnTo>
                  <a:lnTo>
                    <a:pt x="79458" y="155714"/>
                  </a:lnTo>
                  <a:lnTo>
                    <a:pt x="72761" y="101877"/>
                  </a:lnTo>
                  <a:lnTo>
                    <a:pt x="70932" y="75374"/>
                  </a:lnTo>
                  <a:lnTo>
                    <a:pt x="76820" y="60777"/>
                  </a:lnTo>
                  <a:lnTo>
                    <a:pt x="86895" y="40076"/>
                  </a:lnTo>
                  <a:lnTo>
                    <a:pt x="95051" y="19735"/>
                  </a:lnTo>
                  <a:lnTo>
                    <a:pt x="95182" y="6213"/>
                  </a:lnTo>
                  <a:lnTo>
                    <a:pt x="89956" y="4638"/>
                  </a:lnTo>
                  <a:lnTo>
                    <a:pt x="84178" y="10353"/>
                  </a:lnTo>
                  <a:lnTo>
                    <a:pt x="77639" y="18694"/>
                  </a:lnTo>
                  <a:lnTo>
                    <a:pt x="70131" y="24997"/>
                  </a:lnTo>
                  <a:lnTo>
                    <a:pt x="48798" y="11710"/>
                  </a:lnTo>
                  <a:lnTo>
                    <a:pt x="530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02987" y="8142912"/>
              <a:ext cx="80088" cy="12618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28740" y="8095361"/>
              <a:ext cx="113783" cy="17393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49402" y="9578363"/>
              <a:ext cx="121562" cy="133926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666168" y="8693810"/>
              <a:ext cx="660400" cy="1003935"/>
            </a:xfrm>
            <a:custGeom>
              <a:avLst/>
              <a:gdLst/>
              <a:ahLst/>
              <a:cxnLst/>
              <a:rect l="l" t="t" r="r" b="b"/>
              <a:pathLst>
                <a:path w="660400" h="1003934">
                  <a:moveTo>
                    <a:pt x="660031" y="885761"/>
                  </a:moveTo>
                  <a:lnTo>
                    <a:pt x="632828" y="825220"/>
                  </a:lnTo>
                  <a:lnTo>
                    <a:pt x="620814" y="785888"/>
                  </a:lnTo>
                  <a:lnTo>
                    <a:pt x="605269" y="739533"/>
                  </a:lnTo>
                  <a:lnTo>
                    <a:pt x="586409" y="689216"/>
                  </a:lnTo>
                  <a:lnTo>
                    <a:pt x="564464" y="638022"/>
                  </a:lnTo>
                  <a:lnTo>
                    <a:pt x="539699" y="589013"/>
                  </a:lnTo>
                  <a:lnTo>
                    <a:pt x="512330" y="545261"/>
                  </a:lnTo>
                  <a:lnTo>
                    <a:pt x="482587" y="509841"/>
                  </a:lnTo>
                  <a:lnTo>
                    <a:pt x="479501" y="487337"/>
                  </a:lnTo>
                  <a:lnTo>
                    <a:pt x="478028" y="441998"/>
                  </a:lnTo>
                  <a:lnTo>
                    <a:pt x="477494" y="382079"/>
                  </a:lnTo>
                  <a:lnTo>
                    <a:pt x="477240" y="320713"/>
                  </a:lnTo>
                  <a:lnTo>
                    <a:pt x="477227" y="315836"/>
                  </a:lnTo>
                  <a:lnTo>
                    <a:pt x="476529" y="251523"/>
                  </a:lnTo>
                  <a:lnTo>
                    <a:pt x="474738" y="197383"/>
                  </a:lnTo>
                  <a:lnTo>
                    <a:pt x="463334" y="135039"/>
                  </a:lnTo>
                  <a:lnTo>
                    <a:pt x="436829" y="85877"/>
                  </a:lnTo>
                  <a:lnTo>
                    <a:pt x="399973" y="42913"/>
                  </a:lnTo>
                  <a:lnTo>
                    <a:pt x="382130" y="22415"/>
                  </a:lnTo>
                  <a:lnTo>
                    <a:pt x="369874" y="6654"/>
                  </a:lnTo>
                  <a:lnTo>
                    <a:pt x="366141" y="0"/>
                  </a:lnTo>
                  <a:lnTo>
                    <a:pt x="258279" y="56261"/>
                  </a:lnTo>
                  <a:lnTo>
                    <a:pt x="291401" y="190931"/>
                  </a:lnTo>
                  <a:lnTo>
                    <a:pt x="180378" y="197396"/>
                  </a:lnTo>
                  <a:lnTo>
                    <a:pt x="149440" y="258051"/>
                  </a:lnTo>
                  <a:lnTo>
                    <a:pt x="134797" y="282816"/>
                  </a:lnTo>
                  <a:lnTo>
                    <a:pt x="102527" y="341058"/>
                  </a:lnTo>
                  <a:lnTo>
                    <a:pt x="70091" y="408724"/>
                  </a:lnTo>
                  <a:lnTo>
                    <a:pt x="54965" y="461759"/>
                  </a:lnTo>
                  <a:lnTo>
                    <a:pt x="68414" y="702208"/>
                  </a:lnTo>
                  <a:lnTo>
                    <a:pt x="72339" y="824153"/>
                  </a:lnTo>
                  <a:lnTo>
                    <a:pt x="72707" y="886510"/>
                  </a:lnTo>
                  <a:lnTo>
                    <a:pt x="71551" y="947864"/>
                  </a:lnTo>
                  <a:lnTo>
                    <a:pt x="4978" y="990638"/>
                  </a:lnTo>
                  <a:lnTo>
                    <a:pt x="0" y="1003655"/>
                  </a:lnTo>
                  <a:lnTo>
                    <a:pt x="125082" y="994714"/>
                  </a:lnTo>
                  <a:lnTo>
                    <a:pt x="126847" y="960475"/>
                  </a:lnTo>
                  <a:lnTo>
                    <a:pt x="151104" y="799261"/>
                  </a:lnTo>
                  <a:lnTo>
                    <a:pt x="166712" y="670458"/>
                  </a:lnTo>
                  <a:lnTo>
                    <a:pt x="171577" y="574167"/>
                  </a:lnTo>
                  <a:lnTo>
                    <a:pt x="164312" y="480682"/>
                  </a:lnTo>
                  <a:lnTo>
                    <a:pt x="298767" y="220446"/>
                  </a:lnTo>
                  <a:lnTo>
                    <a:pt x="323811" y="320713"/>
                  </a:lnTo>
                  <a:lnTo>
                    <a:pt x="360184" y="461543"/>
                  </a:lnTo>
                  <a:lnTo>
                    <a:pt x="387134" y="555879"/>
                  </a:lnTo>
                  <a:lnTo>
                    <a:pt x="426580" y="618883"/>
                  </a:lnTo>
                  <a:lnTo>
                    <a:pt x="501396" y="734072"/>
                  </a:lnTo>
                  <a:lnTo>
                    <a:pt x="606437" y="894245"/>
                  </a:lnTo>
                  <a:lnTo>
                    <a:pt x="615543" y="927493"/>
                  </a:lnTo>
                  <a:lnTo>
                    <a:pt x="617829" y="959535"/>
                  </a:lnTo>
                  <a:lnTo>
                    <a:pt x="616686" y="983678"/>
                  </a:lnTo>
                  <a:lnTo>
                    <a:pt x="615543" y="993216"/>
                  </a:lnTo>
                  <a:lnTo>
                    <a:pt x="656399" y="955484"/>
                  </a:lnTo>
                  <a:lnTo>
                    <a:pt x="660031" y="885761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88796" y="9014699"/>
              <a:ext cx="343235" cy="67679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62723" y="8957344"/>
              <a:ext cx="251705" cy="74561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17562" y="7403030"/>
              <a:ext cx="970832" cy="231140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914429" y="8670579"/>
              <a:ext cx="268867" cy="52766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00444" y="9255592"/>
              <a:ext cx="120132" cy="31545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48531" y="9238385"/>
              <a:ext cx="137294" cy="39575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840061" y="8928667"/>
              <a:ext cx="125852" cy="32118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71841" y="8401010"/>
              <a:ext cx="114411" cy="8603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908708" y="8204664"/>
              <a:ext cx="104963" cy="15619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71841" y="8383803"/>
              <a:ext cx="34323" cy="6882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046002" y="8446894"/>
              <a:ext cx="131573" cy="25809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925870" y="8452629"/>
              <a:ext cx="62926" cy="68826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035348" y="8251886"/>
              <a:ext cx="79301" cy="8240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6037745" y="8260638"/>
              <a:ext cx="71755" cy="55880"/>
            </a:xfrm>
            <a:custGeom>
              <a:avLst/>
              <a:gdLst/>
              <a:ahLst/>
              <a:cxnLst/>
              <a:rect l="l" t="t" r="r" b="b"/>
              <a:pathLst>
                <a:path w="71754" h="55879">
                  <a:moveTo>
                    <a:pt x="15557" y="4584"/>
                  </a:moveTo>
                  <a:lnTo>
                    <a:pt x="12979" y="4305"/>
                  </a:lnTo>
                  <a:lnTo>
                    <a:pt x="12280" y="9753"/>
                  </a:lnTo>
                  <a:lnTo>
                    <a:pt x="10033" y="22745"/>
                  </a:lnTo>
                  <a:lnTo>
                    <a:pt x="6007" y="38989"/>
                  </a:lnTo>
                  <a:lnTo>
                    <a:pt x="0" y="54203"/>
                  </a:lnTo>
                  <a:lnTo>
                    <a:pt x="2286" y="55448"/>
                  </a:lnTo>
                  <a:lnTo>
                    <a:pt x="8394" y="39992"/>
                  </a:lnTo>
                  <a:lnTo>
                    <a:pt x="12458" y="23672"/>
                  </a:lnTo>
                  <a:lnTo>
                    <a:pt x="14757" y="10515"/>
                  </a:lnTo>
                  <a:lnTo>
                    <a:pt x="15557" y="4584"/>
                  </a:lnTo>
                  <a:close/>
                </a:path>
                <a:path w="71754" h="55879">
                  <a:moveTo>
                    <a:pt x="71729" y="482"/>
                  </a:moveTo>
                  <a:lnTo>
                    <a:pt x="62966" y="48564"/>
                  </a:lnTo>
                  <a:lnTo>
                    <a:pt x="65582" y="48653"/>
                  </a:lnTo>
                  <a:lnTo>
                    <a:pt x="66903" y="31889"/>
                  </a:lnTo>
                  <a:lnTo>
                    <a:pt x="68986" y="16357"/>
                  </a:lnTo>
                  <a:lnTo>
                    <a:pt x="70891" y="4927"/>
                  </a:lnTo>
                  <a:lnTo>
                    <a:pt x="71729" y="482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029140" y="8096726"/>
              <a:ext cx="114300" cy="173990"/>
            </a:xfrm>
            <a:custGeom>
              <a:avLst/>
              <a:gdLst/>
              <a:ahLst/>
              <a:cxnLst/>
              <a:rect l="l" t="t" r="r" b="b"/>
              <a:pathLst>
                <a:path w="114300" h="173990">
                  <a:moveTo>
                    <a:pt x="65794" y="0"/>
                  </a:moveTo>
                  <a:lnTo>
                    <a:pt x="26167" y="20184"/>
                  </a:lnTo>
                  <a:lnTo>
                    <a:pt x="10383" y="54740"/>
                  </a:lnTo>
                  <a:lnTo>
                    <a:pt x="4140" y="65375"/>
                  </a:lnTo>
                  <a:lnTo>
                    <a:pt x="424" y="81315"/>
                  </a:lnTo>
                  <a:lnTo>
                    <a:pt x="0" y="103026"/>
                  </a:lnTo>
                  <a:lnTo>
                    <a:pt x="3633" y="130975"/>
                  </a:lnTo>
                  <a:lnTo>
                    <a:pt x="11256" y="156065"/>
                  </a:lnTo>
                  <a:lnTo>
                    <a:pt x="23179" y="169886"/>
                  </a:lnTo>
                  <a:lnTo>
                    <a:pt x="40740" y="173930"/>
                  </a:lnTo>
                  <a:lnTo>
                    <a:pt x="65282" y="169689"/>
                  </a:lnTo>
                  <a:lnTo>
                    <a:pt x="88886" y="158504"/>
                  </a:lnTo>
                  <a:lnTo>
                    <a:pt x="103770" y="144196"/>
                  </a:lnTo>
                  <a:lnTo>
                    <a:pt x="111531" y="131869"/>
                  </a:lnTo>
                  <a:lnTo>
                    <a:pt x="113764" y="126625"/>
                  </a:lnTo>
                  <a:lnTo>
                    <a:pt x="78773" y="1161"/>
                  </a:lnTo>
                  <a:lnTo>
                    <a:pt x="65794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027667" y="8094089"/>
              <a:ext cx="116205" cy="176530"/>
            </a:xfrm>
            <a:custGeom>
              <a:avLst/>
              <a:gdLst/>
              <a:ahLst/>
              <a:cxnLst/>
              <a:rect l="l" t="t" r="r" b="b"/>
              <a:pathLst>
                <a:path w="116204" h="176529">
                  <a:moveTo>
                    <a:pt x="66568" y="0"/>
                  </a:moveTo>
                  <a:lnTo>
                    <a:pt x="26382" y="20479"/>
                  </a:lnTo>
                  <a:lnTo>
                    <a:pt x="10197" y="55514"/>
                  </a:lnTo>
                  <a:lnTo>
                    <a:pt x="3418" y="67934"/>
                  </a:lnTo>
                  <a:lnTo>
                    <a:pt x="4" y="85189"/>
                  </a:lnTo>
                  <a:lnTo>
                    <a:pt x="0" y="106844"/>
                  </a:lnTo>
                  <a:lnTo>
                    <a:pt x="3376" y="131939"/>
                  </a:lnTo>
                  <a:lnTo>
                    <a:pt x="23178" y="171992"/>
                  </a:lnTo>
                  <a:lnTo>
                    <a:pt x="33704" y="176485"/>
                  </a:lnTo>
                  <a:lnTo>
                    <a:pt x="40907" y="176485"/>
                  </a:lnTo>
                  <a:lnTo>
                    <a:pt x="46452" y="176209"/>
                  </a:lnTo>
                  <a:lnTo>
                    <a:pt x="52569" y="175386"/>
                  </a:lnTo>
                  <a:lnTo>
                    <a:pt x="59317" y="174025"/>
                  </a:lnTo>
                  <a:lnTo>
                    <a:pt x="60005" y="173851"/>
                  </a:lnTo>
                  <a:lnTo>
                    <a:pt x="41047" y="173851"/>
                  </a:lnTo>
                  <a:lnTo>
                    <a:pt x="31933" y="172836"/>
                  </a:lnTo>
                  <a:lnTo>
                    <a:pt x="6198" y="132683"/>
                  </a:lnTo>
                  <a:lnTo>
                    <a:pt x="6146" y="132465"/>
                  </a:lnTo>
                  <a:lnTo>
                    <a:pt x="6021" y="131939"/>
                  </a:lnTo>
                  <a:lnTo>
                    <a:pt x="2222" y="100696"/>
                  </a:lnTo>
                  <a:lnTo>
                    <a:pt x="3370" y="78862"/>
                  </a:lnTo>
                  <a:lnTo>
                    <a:pt x="7446" y="64807"/>
                  </a:lnTo>
                  <a:lnTo>
                    <a:pt x="12428" y="56900"/>
                  </a:lnTo>
                  <a:lnTo>
                    <a:pt x="12772" y="56565"/>
                  </a:lnTo>
                  <a:lnTo>
                    <a:pt x="12827" y="55514"/>
                  </a:lnTo>
                  <a:lnTo>
                    <a:pt x="39793" y="13454"/>
                  </a:lnTo>
                  <a:lnTo>
                    <a:pt x="66542" y="2564"/>
                  </a:lnTo>
                  <a:lnTo>
                    <a:pt x="79782" y="2564"/>
                  </a:lnTo>
                  <a:lnTo>
                    <a:pt x="80246" y="1170"/>
                  </a:lnTo>
                  <a:lnTo>
                    <a:pt x="66568" y="0"/>
                  </a:lnTo>
                  <a:close/>
                </a:path>
                <a:path w="116204" h="176529">
                  <a:moveTo>
                    <a:pt x="113711" y="127399"/>
                  </a:moveTo>
                  <a:lnTo>
                    <a:pt x="89041" y="158754"/>
                  </a:lnTo>
                  <a:lnTo>
                    <a:pt x="52044" y="172836"/>
                  </a:lnTo>
                  <a:lnTo>
                    <a:pt x="51686" y="172836"/>
                  </a:lnTo>
                  <a:lnTo>
                    <a:pt x="41047" y="173851"/>
                  </a:lnTo>
                  <a:lnTo>
                    <a:pt x="60005" y="173851"/>
                  </a:lnTo>
                  <a:lnTo>
                    <a:pt x="66755" y="172136"/>
                  </a:lnTo>
                  <a:lnTo>
                    <a:pt x="90609" y="160843"/>
                  </a:lnTo>
                  <a:lnTo>
                    <a:pt x="105774" y="146320"/>
                  </a:lnTo>
                  <a:lnTo>
                    <a:pt x="113789" y="133724"/>
                  </a:lnTo>
                  <a:lnTo>
                    <a:pt x="116190" y="128211"/>
                  </a:lnTo>
                  <a:lnTo>
                    <a:pt x="113711" y="127399"/>
                  </a:lnTo>
                  <a:close/>
                </a:path>
                <a:path w="116204" h="176529">
                  <a:moveTo>
                    <a:pt x="79782" y="2564"/>
                  </a:moveTo>
                  <a:lnTo>
                    <a:pt x="66542" y="2564"/>
                  </a:lnTo>
                  <a:lnTo>
                    <a:pt x="79436" y="3607"/>
                  </a:lnTo>
                  <a:lnTo>
                    <a:pt x="79782" y="2564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114891" y="8083023"/>
              <a:ext cx="78105" cy="132715"/>
            </a:xfrm>
            <a:custGeom>
              <a:avLst/>
              <a:gdLst/>
              <a:ahLst/>
              <a:cxnLst/>
              <a:rect l="l" t="t" r="r" b="b"/>
              <a:pathLst>
                <a:path w="78104" h="132715">
                  <a:moveTo>
                    <a:pt x="1602" y="0"/>
                  </a:moveTo>
                  <a:lnTo>
                    <a:pt x="4868" y="64064"/>
                  </a:lnTo>
                  <a:lnTo>
                    <a:pt x="37594" y="121784"/>
                  </a:lnTo>
                  <a:lnTo>
                    <a:pt x="50132" y="132346"/>
                  </a:lnTo>
                  <a:lnTo>
                    <a:pt x="58475" y="132346"/>
                  </a:lnTo>
                  <a:lnTo>
                    <a:pt x="77764" y="80524"/>
                  </a:lnTo>
                  <a:lnTo>
                    <a:pt x="75357" y="61277"/>
                  </a:lnTo>
                  <a:lnTo>
                    <a:pt x="72919" y="51906"/>
                  </a:lnTo>
                  <a:lnTo>
                    <a:pt x="70679" y="53196"/>
                  </a:lnTo>
                  <a:lnTo>
                    <a:pt x="72990" y="62345"/>
                  </a:lnTo>
                  <a:lnTo>
                    <a:pt x="75225" y="81002"/>
                  </a:lnTo>
                  <a:lnTo>
                    <a:pt x="68009" y="123791"/>
                  </a:lnTo>
                  <a:lnTo>
                    <a:pt x="52277" y="130721"/>
                  </a:lnTo>
                  <a:lnTo>
                    <a:pt x="43029" y="123170"/>
                  </a:lnTo>
                  <a:lnTo>
                    <a:pt x="39358" y="119824"/>
                  </a:lnTo>
                  <a:lnTo>
                    <a:pt x="19401" y="93929"/>
                  </a:lnTo>
                  <a:lnTo>
                    <a:pt x="7484" y="62899"/>
                  </a:lnTo>
                  <a:lnTo>
                    <a:pt x="2709" y="30471"/>
                  </a:lnTo>
                  <a:lnTo>
                    <a:pt x="4177" y="382"/>
                  </a:lnTo>
                  <a:lnTo>
                    <a:pt x="1602" y="0"/>
                  </a:lnTo>
                  <a:close/>
                </a:path>
              </a:pathLst>
            </a:custGeom>
            <a:solidFill>
              <a:srgbClr val="4A4A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189003" y="8429687"/>
              <a:ext cx="102970" cy="183536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6149769" y="8292609"/>
              <a:ext cx="130810" cy="187960"/>
            </a:xfrm>
            <a:custGeom>
              <a:avLst/>
              <a:gdLst/>
              <a:ahLst/>
              <a:cxnLst/>
              <a:rect l="l" t="t" r="r" b="b"/>
              <a:pathLst>
                <a:path w="130810" h="187959">
                  <a:moveTo>
                    <a:pt x="238" y="0"/>
                  </a:moveTo>
                  <a:lnTo>
                    <a:pt x="0" y="2580"/>
                  </a:lnTo>
                  <a:lnTo>
                    <a:pt x="17721" y="4666"/>
                  </a:lnTo>
                  <a:lnTo>
                    <a:pt x="32540" y="7440"/>
                  </a:lnTo>
                  <a:lnTo>
                    <a:pt x="81023" y="55616"/>
                  </a:lnTo>
                  <a:lnTo>
                    <a:pt x="105760" y="91320"/>
                  </a:lnTo>
                  <a:lnTo>
                    <a:pt x="127426" y="123839"/>
                  </a:lnTo>
                  <a:lnTo>
                    <a:pt x="115569" y="135940"/>
                  </a:lnTo>
                  <a:lnTo>
                    <a:pt x="93638" y="156053"/>
                  </a:lnTo>
                  <a:lnTo>
                    <a:pt x="67721" y="175270"/>
                  </a:lnTo>
                  <a:lnTo>
                    <a:pt x="43905" y="184683"/>
                  </a:lnTo>
                  <a:lnTo>
                    <a:pt x="44096" y="187407"/>
                  </a:lnTo>
                  <a:lnTo>
                    <a:pt x="70089" y="177028"/>
                  </a:lnTo>
                  <a:lnTo>
                    <a:pt x="97696" y="156244"/>
                  </a:lnTo>
                  <a:lnTo>
                    <a:pt x="120003" y="135425"/>
                  </a:lnTo>
                  <a:lnTo>
                    <a:pt x="130763" y="124221"/>
                  </a:lnTo>
                  <a:lnTo>
                    <a:pt x="117784" y="104579"/>
                  </a:lnTo>
                  <a:lnTo>
                    <a:pt x="92256" y="67099"/>
                  </a:lnTo>
                  <a:lnTo>
                    <a:pt x="64708" y="29216"/>
                  </a:lnTo>
                  <a:lnTo>
                    <a:pt x="33509" y="5014"/>
                  </a:lnTo>
                  <a:lnTo>
                    <a:pt x="18645" y="2174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233575" y="8542772"/>
              <a:ext cx="170807" cy="70355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6062630" y="8175556"/>
              <a:ext cx="15240" cy="28575"/>
            </a:xfrm>
            <a:custGeom>
              <a:avLst/>
              <a:gdLst/>
              <a:ahLst/>
              <a:cxnLst/>
              <a:rect l="l" t="t" r="r" b="b"/>
              <a:pathLst>
                <a:path w="15239" h="28575">
                  <a:moveTo>
                    <a:pt x="13209" y="0"/>
                  </a:moveTo>
                  <a:lnTo>
                    <a:pt x="12866" y="477"/>
                  </a:lnTo>
                  <a:lnTo>
                    <a:pt x="4514" y="10419"/>
                  </a:lnTo>
                  <a:lnTo>
                    <a:pt x="90" y="19739"/>
                  </a:lnTo>
                  <a:lnTo>
                    <a:pt x="10813" y="28343"/>
                  </a:lnTo>
                  <a:lnTo>
                    <a:pt x="11093" y="28343"/>
                  </a:lnTo>
                  <a:lnTo>
                    <a:pt x="11493" y="25762"/>
                  </a:lnTo>
                  <a:lnTo>
                    <a:pt x="9663" y="25475"/>
                  </a:lnTo>
                  <a:lnTo>
                    <a:pt x="4686" y="24136"/>
                  </a:lnTo>
                  <a:lnTo>
                    <a:pt x="3420" y="21747"/>
                  </a:lnTo>
                  <a:lnTo>
                    <a:pt x="2912" y="20695"/>
                  </a:lnTo>
                  <a:lnTo>
                    <a:pt x="2912" y="19739"/>
                  </a:lnTo>
                  <a:lnTo>
                    <a:pt x="3484" y="18592"/>
                  </a:lnTo>
                  <a:lnTo>
                    <a:pt x="6688" y="11757"/>
                  </a:lnTo>
                  <a:lnTo>
                    <a:pt x="15211" y="1672"/>
                  </a:lnTo>
                  <a:lnTo>
                    <a:pt x="13209" y="0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663184" y="7405116"/>
              <a:ext cx="342900" cy="342900"/>
            </a:xfrm>
            <a:prstGeom prst="rect">
              <a:avLst/>
            </a:prstGeom>
          </p:spPr>
        </p:pic>
      </p:grpSp>
      <p:sp>
        <p:nvSpPr>
          <p:cNvPr id="42" name="object 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pic>
        <p:nvPicPr>
          <p:cNvPr id="43" name="Grafik 42">
            <a:extLst>
              <a:ext uri="{FF2B5EF4-FFF2-40B4-BE49-F238E27FC236}">
                <a16:creationId xmlns:a16="http://schemas.microsoft.com/office/drawing/2014/main" id="{2DA1A786-C7D7-4552-B9B4-3C17B5E36D4A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08" y="1629803"/>
            <a:ext cx="975792" cy="97579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D68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27250">
              <a:lnSpc>
                <a:spcPct val="100000"/>
              </a:lnSpc>
              <a:spcBef>
                <a:spcPts val="95"/>
              </a:spcBef>
            </a:pPr>
            <a:r>
              <a:rPr dirty="0"/>
              <a:t>Lö1</a:t>
            </a:r>
            <a:r>
              <a:rPr spc="-25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spc="-25" dirty="0"/>
              <a:t>Lö2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3235" y="1447292"/>
            <a:ext cx="5894070" cy="1697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Auswertung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Arbeitsphase</a:t>
            </a:r>
            <a:r>
              <a:rPr sz="1200" b="1" spc="-4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Plenum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(10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min.)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1250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Lehrperson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visualisiert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Ergebnisse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stellt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sie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gegenüber.</a:t>
            </a:r>
            <a:endParaRPr sz="1100">
              <a:latin typeface="Calibri"/>
              <a:cs typeface="Calibri"/>
            </a:endParaRPr>
          </a:p>
          <a:p>
            <a:pPr marL="222885" marR="17780" indent="-172720">
              <a:lnSpc>
                <a:spcPct val="90100"/>
              </a:lnSpc>
              <a:spcBef>
                <a:spcPts val="204"/>
              </a:spcBef>
            </a:pPr>
            <a:r>
              <a:rPr sz="1100" spc="-100" dirty="0">
                <a:solidFill>
                  <a:srgbClr val="4A4A4D"/>
                </a:solidFill>
                <a:latin typeface="Wingdings"/>
                <a:cs typeface="Wingdings"/>
              </a:rPr>
              <a:t></a:t>
            </a:r>
            <a:r>
              <a:rPr sz="1100" spc="-5" dirty="0">
                <a:solidFill>
                  <a:srgbClr val="4A4A4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Hinweis: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Innerhalb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einer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Gruppe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(Maria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oder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Klaus)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kann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durchaus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kleineren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Abweichungen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kommen.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reicht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es aus,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wenn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Ergebnisse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ungefähr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diesen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entsprechen: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6-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7,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Klaus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ca.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12-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14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Tonnen.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Task: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1.</a:t>
            </a:r>
            <a:r>
              <a:rPr sz="12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Compare</a:t>
            </a:r>
            <a:r>
              <a:rPr sz="12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emission</a:t>
            </a:r>
            <a:r>
              <a:rPr sz="12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2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2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2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A4A4D"/>
                </a:solidFill>
                <a:latin typeface="Calibri"/>
                <a:cs typeface="Calibri"/>
              </a:rPr>
              <a:t>Maria.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1155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spc="89" baseline="-20833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balance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Klaus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Tabori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5935" y="5934583"/>
            <a:ext cx="1932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spc="82" baseline="-20833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balance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Maria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Schmitt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03859" y="3178138"/>
            <a:ext cx="6018530" cy="5798820"/>
            <a:chOff x="403859" y="3178138"/>
            <a:chExt cx="6018530" cy="5798820"/>
          </a:xfrm>
        </p:grpSpPr>
        <p:sp>
          <p:nvSpPr>
            <p:cNvPr id="9" name="object 9"/>
            <p:cNvSpPr/>
            <p:nvPr/>
          </p:nvSpPr>
          <p:spPr>
            <a:xfrm>
              <a:off x="434339" y="5853683"/>
              <a:ext cx="5988050" cy="3116580"/>
            </a:xfrm>
            <a:custGeom>
              <a:avLst/>
              <a:gdLst/>
              <a:ahLst/>
              <a:cxnLst/>
              <a:rect l="l" t="t" r="r" b="b"/>
              <a:pathLst>
                <a:path w="5988050" h="3116579">
                  <a:moveTo>
                    <a:pt x="0" y="0"/>
                  </a:moveTo>
                  <a:lnTo>
                    <a:pt x="5987669" y="0"/>
                  </a:lnTo>
                </a:path>
                <a:path w="5988050" h="3116579">
                  <a:moveTo>
                    <a:pt x="0" y="3116579"/>
                  </a:moveTo>
                  <a:lnTo>
                    <a:pt x="5987669" y="3116579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75284" y="7738623"/>
              <a:ext cx="106680" cy="332740"/>
            </a:xfrm>
            <a:custGeom>
              <a:avLst/>
              <a:gdLst/>
              <a:ahLst/>
              <a:cxnLst/>
              <a:rect l="l" t="t" r="r" b="b"/>
              <a:pathLst>
                <a:path w="106680" h="332740">
                  <a:moveTo>
                    <a:pt x="1151" y="0"/>
                  </a:moveTo>
                  <a:lnTo>
                    <a:pt x="9032" y="30791"/>
                  </a:lnTo>
                  <a:lnTo>
                    <a:pt x="11732" y="35688"/>
                  </a:lnTo>
                  <a:lnTo>
                    <a:pt x="13930" y="40923"/>
                  </a:lnTo>
                  <a:lnTo>
                    <a:pt x="19829" y="183939"/>
                  </a:lnTo>
                  <a:lnTo>
                    <a:pt x="20225" y="190067"/>
                  </a:lnTo>
                  <a:lnTo>
                    <a:pt x="30773" y="232544"/>
                  </a:lnTo>
                  <a:lnTo>
                    <a:pt x="49088" y="277212"/>
                  </a:lnTo>
                  <a:lnTo>
                    <a:pt x="66782" y="315993"/>
                  </a:lnTo>
                  <a:lnTo>
                    <a:pt x="74711" y="332551"/>
                  </a:lnTo>
                  <a:lnTo>
                    <a:pt x="106168" y="292626"/>
                  </a:lnTo>
                  <a:lnTo>
                    <a:pt x="100713" y="281707"/>
                  </a:lnTo>
                  <a:lnTo>
                    <a:pt x="88331" y="255872"/>
                  </a:lnTo>
                  <a:lnTo>
                    <a:pt x="66687" y="201002"/>
                  </a:lnTo>
                  <a:lnTo>
                    <a:pt x="53601" y="118060"/>
                  </a:lnTo>
                  <a:lnTo>
                    <a:pt x="47430" y="71277"/>
                  </a:lnTo>
                  <a:lnTo>
                    <a:pt x="45454" y="47374"/>
                  </a:lnTo>
                  <a:lnTo>
                    <a:pt x="49159" y="38199"/>
                  </a:lnTo>
                  <a:lnTo>
                    <a:pt x="55499" y="25189"/>
                  </a:lnTo>
                  <a:lnTo>
                    <a:pt x="59304" y="15711"/>
                  </a:lnTo>
                  <a:lnTo>
                    <a:pt x="44950" y="15711"/>
                  </a:lnTo>
                  <a:lnTo>
                    <a:pt x="31525" y="7359"/>
                  </a:lnTo>
                  <a:lnTo>
                    <a:pt x="1151" y="0"/>
                  </a:lnTo>
                  <a:close/>
                </a:path>
                <a:path w="106680" h="332740">
                  <a:moveTo>
                    <a:pt x="57425" y="2915"/>
                  </a:moveTo>
                  <a:lnTo>
                    <a:pt x="53789" y="6507"/>
                  </a:lnTo>
                  <a:lnTo>
                    <a:pt x="49674" y="11750"/>
                  </a:lnTo>
                  <a:lnTo>
                    <a:pt x="44950" y="15711"/>
                  </a:lnTo>
                  <a:lnTo>
                    <a:pt x="59304" y="15711"/>
                  </a:lnTo>
                  <a:lnTo>
                    <a:pt x="60632" y="12404"/>
                  </a:lnTo>
                  <a:lnTo>
                    <a:pt x="60714" y="3905"/>
                  </a:lnTo>
                  <a:lnTo>
                    <a:pt x="57425" y="2915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31847" y="7980902"/>
              <a:ext cx="50397" cy="7930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49839" y="8883112"/>
              <a:ext cx="76496" cy="8417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10980" y="7951015"/>
              <a:ext cx="71601" cy="10931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945356" y="8327151"/>
              <a:ext cx="253365" cy="624840"/>
            </a:xfrm>
            <a:custGeom>
              <a:avLst/>
              <a:gdLst/>
              <a:ahLst/>
              <a:cxnLst/>
              <a:rect l="l" t="t" r="r" b="b"/>
              <a:pathLst>
                <a:path w="253364" h="624840">
                  <a:moveTo>
                    <a:pt x="67875" y="0"/>
                  </a:moveTo>
                  <a:lnTo>
                    <a:pt x="0" y="35357"/>
                  </a:lnTo>
                  <a:lnTo>
                    <a:pt x="21126" y="121112"/>
                  </a:lnTo>
                  <a:lnTo>
                    <a:pt x="41238" y="201570"/>
                  </a:lnTo>
                  <a:lnTo>
                    <a:pt x="64125" y="290089"/>
                  </a:lnTo>
                  <a:lnTo>
                    <a:pt x="81083" y="349379"/>
                  </a:lnTo>
                  <a:lnTo>
                    <a:pt x="105911" y="388980"/>
                  </a:lnTo>
                  <a:lnTo>
                    <a:pt x="152989" y="461378"/>
                  </a:lnTo>
                  <a:lnTo>
                    <a:pt x="219093" y="562050"/>
                  </a:lnTo>
                  <a:lnTo>
                    <a:pt x="224822" y="582945"/>
                  </a:lnTo>
                  <a:lnTo>
                    <a:pt x="226255" y="603087"/>
                  </a:lnTo>
                  <a:lnTo>
                    <a:pt x="225539" y="618261"/>
                  </a:lnTo>
                  <a:lnTo>
                    <a:pt x="224822" y="624256"/>
                  </a:lnTo>
                  <a:lnTo>
                    <a:pt x="250531" y="600541"/>
                  </a:lnTo>
                  <a:lnTo>
                    <a:pt x="252811" y="556718"/>
                  </a:lnTo>
                  <a:lnTo>
                    <a:pt x="247081" y="551418"/>
                  </a:lnTo>
                  <a:lnTo>
                    <a:pt x="242942" y="544608"/>
                  </a:lnTo>
                  <a:lnTo>
                    <a:pt x="231437" y="504472"/>
                  </a:lnTo>
                  <a:lnTo>
                    <a:pt x="216139" y="458622"/>
                  </a:lnTo>
                  <a:lnTo>
                    <a:pt x="195587" y="407395"/>
                  </a:lnTo>
                  <a:lnTo>
                    <a:pt x="170389" y="358700"/>
                  </a:lnTo>
                  <a:lnTo>
                    <a:pt x="141156" y="320444"/>
                  </a:lnTo>
                  <a:lnTo>
                    <a:pt x="138445" y="285988"/>
                  </a:lnTo>
                  <a:lnTo>
                    <a:pt x="137871" y="219496"/>
                  </a:lnTo>
                  <a:lnTo>
                    <a:pt x="137140" y="148774"/>
                  </a:lnTo>
                  <a:lnTo>
                    <a:pt x="133956" y="101627"/>
                  </a:lnTo>
                  <a:lnTo>
                    <a:pt x="112356" y="53971"/>
                  </a:lnTo>
                  <a:lnTo>
                    <a:pt x="89167" y="26969"/>
                  </a:lnTo>
                  <a:lnTo>
                    <a:pt x="77939" y="14089"/>
                  </a:lnTo>
                  <a:lnTo>
                    <a:pt x="70226" y="4183"/>
                  </a:lnTo>
                  <a:lnTo>
                    <a:pt x="67875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80653" y="8446293"/>
              <a:ext cx="200223" cy="51513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85845" y="8528838"/>
              <a:ext cx="215991" cy="42537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52235" y="7515871"/>
              <a:ext cx="610925" cy="145276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39047" y="8312551"/>
              <a:ext cx="169193" cy="33164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19031" y="8680244"/>
              <a:ext cx="75596" cy="19826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834651" y="8669430"/>
              <a:ext cx="86396" cy="248737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892249" y="8474766"/>
              <a:ext cx="79196" cy="20187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101031" y="8143121"/>
              <a:ext cx="71997" cy="54073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973428" y="8019714"/>
              <a:ext cx="28575" cy="22860"/>
            </a:xfrm>
            <a:custGeom>
              <a:avLst/>
              <a:gdLst/>
              <a:ahLst/>
              <a:cxnLst/>
              <a:rect l="l" t="t" r="r" b="b"/>
              <a:pathLst>
                <a:path w="28575" h="22859">
                  <a:moveTo>
                    <a:pt x="9212" y="0"/>
                  </a:moveTo>
                  <a:lnTo>
                    <a:pt x="0" y="4325"/>
                  </a:lnTo>
                  <a:lnTo>
                    <a:pt x="680" y="5797"/>
                  </a:lnTo>
                  <a:lnTo>
                    <a:pt x="8168" y="2283"/>
                  </a:lnTo>
                  <a:lnTo>
                    <a:pt x="12665" y="3064"/>
                  </a:lnTo>
                  <a:lnTo>
                    <a:pt x="13709" y="3304"/>
                  </a:lnTo>
                  <a:lnTo>
                    <a:pt x="26701" y="22440"/>
                  </a:lnTo>
                  <a:lnTo>
                    <a:pt x="28069" y="21539"/>
                  </a:lnTo>
                  <a:lnTo>
                    <a:pt x="14753" y="1922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101031" y="8132307"/>
              <a:ext cx="21599" cy="4325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35447" y="8049395"/>
              <a:ext cx="129594" cy="6849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946247" y="8171961"/>
              <a:ext cx="158393" cy="162220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013283" y="8078474"/>
              <a:ext cx="45720" cy="22860"/>
            </a:xfrm>
            <a:custGeom>
              <a:avLst/>
              <a:gdLst/>
              <a:ahLst/>
              <a:cxnLst/>
              <a:rect l="l" t="t" r="r" b="b"/>
              <a:pathLst>
                <a:path w="45719" h="22859">
                  <a:moveTo>
                    <a:pt x="5203" y="0"/>
                  </a:moveTo>
                  <a:lnTo>
                    <a:pt x="0" y="8862"/>
                  </a:lnTo>
                  <a:lnTo>
                    <a:pt x="5791" y="19826"/>
                  </a:lnTo>
                  <a:lnTo>
                    <a:pt x="5940" y="19826"/>
                  </a:lnTo>
                  <a:lnTo>
                    <a:pt x="10996" y="22140"/>
                  </a:lnTo>
                  <a:lnTo>
                    <a:pt x="20615" y="22710"/>
                  </a:lnTo>
                  <a:lnTo>
                    <a:pt x="31080" y="22710"/>
                  </a:lnTo>
                  <a:lnTo>
                    <a:pt x="35024" y="21539"/>
                  </a:lnTo>
                  <a:lnTo>
                    <a:pt x="28884" y="21539"/>
                  </a:lnTo>
                  <a:lnTo>
                    <a:pt x="11680" y="20517"/>
                  </a:lnTo>
                  <a:lnTo>
                    <a:pt x="6895" y="18384"/>
                  </a:lnTo>
                  <a:lnTo>
                    <a:pt x="1856" y="8862"/>
                  </a:lnTo>
                  <a:lnTo>
                    <a:pt x="6607" y="841"/>
                  </a:lnTo>
                  <a:lnTo>
                    <a:pt x="5203" y="0"/>
                  </a:lnTo>
                  <a:close/>
                </a:path>
                <a:path w="45719" h="22859">
                  <a:moveTo>
                    <a:pt x="45690" y="9102"/>
                  </a:moveTo>
                  <a:lnTo>
                    <a:pt x="44066" y="9102"/>
                  </a:lnTo>
                  <a:lnTo>
                    <a:pt x="43860" y="12737"/>
                  </a:lnTo>
                  <a:lnTo>
                    <a:pt x="35973" y="19826"/>
                  </a:lnTo>
                  <a:lnTo>
                    <a:pt x="28884" y="21539"/>
                  </a:lnTo>
                  <a:lnTo>
                    <a:pt x="35024" y="21539"/>
                  </a:lnTo>
                  <a:lnTo>
                    <a:pt x="37047" y="20938"/>
                  </a:lnTo>
                  <a:lnTo>
                    <a:pt x="37251" y="20938"/>
                  </a:lnTo>
                  <a:lnTo>
                    <a:pt x="45480" y="13458"/>
                  </a:lnTo>
                  <a:lnTo>
                    <a:pt x="45690" y="9102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016643" y="8054898"/>
              <a:ext cx="45720" cy="34925"/>
            </a:xfrm>
            <a:custGeom>
              <a:avLst/>
              <a:gdLst/>
              <a:ahLst/>
              <a:cxnLst/>
              <a:rect l="l" t="t" r="r" b="b"/>
              <a:pathLst>
                <a:path w="45719" h="34925">
                  <a:moveTo>
                    <a:pt x="9791" y="2882"/>
                  </a:moveTo>
                  <a:lnTo>
                    <a:pt x="8166" y="2705"/>
                  </a:lnTo>
                  <a:lnTo>
                    <a:pt x="7734" y="6134"/>
                  </a:lnTo>
                  <a:lnTo>
                    <a:pt x="6311" y="14300"/>
                  </a:lnTo>
                  <a:lnTo>
                    <a:pt x="3784" y="24511"/>
                  </a:lnTo>
                  <a:lnTo>
                    <a:pt x="0" y="34061"/>
                  </a:lnTo>
                  <a:lnTo>
                    <a:pt x="1435" y="34848"/>
                  </a:lnTo>
                  <a:lnTo>
                    <a:pt x="5283" y="25133"/>
                  </a:lnTo>
                  <a:lnTo>
                    <a:pt x="7835" y="14871"/>
                  </a:lnTo>
                  <a:lnTo>
                    <a:pt x="9283" y="6616"/>
                  </a:lnTo>
                  <a:lnTo>
                    <a:pt x="9791" y="2882"/>
                  </a:lnTo>
                  <a:close/>
                </a:path>
                <a:path w="45719" h="34925">
                  <a:moveTo>
                    <a:pt x="45148" y="304"/>
                  </a:moveTo>
                  <a:lnTo>
                    <a:pt x="39624" y="30518"/>
                  </a:lnTo>
                  <a:lnTo>
                    <a:pt x="41275" y="30581"/>
                  </a:lnTo>
                  <a:lnTo>
                    <a:pt x="42100" y="20040"/>
                  </a:lnTo>
                  <a:lnTo>
                    <a:pt x="43408" y="10287"/>
                  </a:lnTo>
                  <a:lnTo>
                    <a:pt x="44615" y="3098"/>
                  </a:lnTo>
                  <a:lnTo>
                    <a:pt x="45148" y="304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011233" y="7951873"/>
              <a:ext cx="71755" cy="109855"/>
            </a:xfrm>
            <a:custGeom>
              <a:avLst/>
              <a:gdLst/>
              <a:ahLst/>
              <a:cxnLst/>
              <a:rect l="l" t="t" r="r" b="b"/>
              <a:pathLst>
                <a:path w="71755" h="109854">
                  <a:moveTo>
                    <a:pt x="41403" y="0"/>
                  </a:moveTo>
                  <a:lnTo>
                    <a:pt x="6894" y="21157"/>
                  </a:lnTo>
                  <a:lnTo>
                    <a:pt x="6534" y="34405"/>
                  </a:lnTo>
                  <a:lnTo>
                    <a:pt x="2605" y="41089"/>
                  </a:lnTo>
                  <a:lnTo>
                    <a:pt x="267" y="51108"/>
                  </a:lnTo>
                  <a:lnTo>
                    <a:pt x="0" y="64754"/>
                  </a:lnTo>
                  <a:lnTo>
                    <a:pt x="2286" y="82320"/>
                  </a:lnTo>
                  <a:lnTo>
                    <a:pt x="7083" y="98090"/>
                  </a:lnTo>
                  <a:lnTo>
                    <a:pt x="14586" y="106777"/>
                  </a:lnTo>
                  <a:lnTo>
                    <a:pt x="25637" y="109319"/>
                  </a:lnTo>
                  <a:lnTo>
                    <a:pt x="40362" y="106777"/>
                  </a:lnTo>
                  <a:lnTo>
                    <a:pt x="40818" y="106777"/>
                  </a:lnTo>
                  <a:lnTo>
                    <a:pt x="55934" y="99623"/>
                  </a:lnTo>
                  <a:lnTo>
                    <a:pt x="65301" y="90630"/>
                  </a:lnTo>
                  <a:lnTo>
                    <a:pt x="70184" y="82882"/>
                  </a:lnTo>
                  <a:lnTo>
                    <a:pt x="71589" y="79586"/>
                  </a:lnTo>
                  <a:lnTo>
                    <a:pt x="49570" y="729"/>
                  </a:lnTo>
                  <a:lnTo>
                    <a:pt x="41403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010305" y="7950215"/>
              <a:ext cx="73660" cy="111125"/>
            </a:xfrm>
            <a:custGeom>
              <a:avLst/>
              <a:gdLst/>
              <a:ahLst/>
              <a:cxnLst/>
              <a:rect l="l" t="t" r="r" b="b"/>
              <a:pathLst>
                <a:path w="73660" h="111125">
                  <a:moveTo>
                    <a:pt x="41890" y="0"/>
                  </a:moveTo>
                  <a:lnTo>
                    <a:pt x="7569" y="20862"/>
                  </a:lnTo>
                  <a:lnTo>
                    <a:pt x="6417" y="34891"/>
                  </a:lnTo>
                  <a:lnTo>
                    <a:pt x="2150" y="42698"/>
                  </a:lnTo>
                  <a:lnTo>
                    <a:pt x="2" y="53543"/>
                  </a:lnTo>
                  <a:lnTo>
                    <a:pt x="0" y="67154"/>
                  </a:lnTo>
                  <a:lnTo>
                    <a:pt x="2124" y="82927"/>
                  </a:lnTo>
                  <a:lnTo>
                    <a:pt x="2202" y="83394"/>
                  </a:lnTo>
                  <a:lnTo>
                    <a:pt x="4179" y="91607"/>
                  </a:lnTo>
                  <a:lnTo>
                    <a:pt x="4266" y="91965"/>
                  </a:lnTo>
                  <a:lnTo>
                    <a:pt x="21209" y="110924"/>
                  </a:lnTo>
                  <a:lnTo>
                    <a:pt x="30170" y="110924"/>
                  </a:lnTo>
                  <a:lnTo>
                    <a:pt x="35462" y="109993"/>
                  </a:lnTo>
                  <a:lnTo>
                    <a:pt x="38094" y="109268"/>
                  </a:lnTo>
                  <a:lnTo>
                    <a:pt x="25830" y="109268"/>
                  </a:lnTo>
                  <a:lnTo>
                    <a:pt x="20095" y="108631"/>
                  </a:lnTo>
                  <a:lnTo>
                    <a:pt x="1398" y="63289"/>
                  </a:lnTo>
                  <a:lnTo>
                    <a:pt x="2121" y="49566"/>
                  </a:lnTo>
                  <a:lnTo>
                    <a:pt x="4685" y="40732"/>
                  </a:lnTo>
                  <a:lnTo>
                    <a:pt x="7821" y="35763"/>
                  </a:lnTo>
                  <a:lnTo>
                    <a:pt x="8037" y="35552"/>
                  </a:lnTo>
                  <a:lnTo>
                    <a:pt x="8121" y="32789"/>
                  </a:lnTo>
                  <a:lnTo>
                    <a:pt x="33331" y="3983"/>
                  </a:lnTo>
                  <a:lnTo>
                    <a:pt x="41874" y="1611"/>
                  </a:lnTo>
                  <a:lnTo>
                    <a:pt x="50205" y="1611"/>
                  </a:lnTo>
                  <a:lnTo>
                    <a:pt x="50497" y="735"/>
                  </a:lnTo>
                  <a:lnTo>
                    <a:pt x="41890" y="0"/>
                  </a:lnTo>
                  <a:close/>
                </a:path>
                <a:path w="73660" h="111125">
                  <a:moveTo>
                    <a:pt x="71556" y="80073"/>
                  </a:moveTo>
                  <a:lnTo>
                    <a:pt x="70165" y="83257"/>
                  </a:lnTo>
                  <a:lnTo>
                    <a:pt x="70105" y="83394"/>
                  </a:lnTo>
                  <a:lnTo>
                    <a:pt x="65234" y="91004"/>
                  </a:lnTo>
                  <a:lnTo>
                    <a:pt x="56032" y="99780"/>
                  </a:lnTo>
                  <a:lnTo>
                    <a:pt x="41396" y="106689"/>
                  </a:lnTo>
                  <a:lnTo>
                    <a:pt x="41195" y="106689"/>
                  </a:lnTo>
                  <a:lnTo>
                    <a:pt x="32750" y="108631"/>
                  </a:lnTo>
                  <a:lnTo>
                    <a:pt x="32525" y="108631"/>
                  </a:lnTo>
                  <a:lnTo>
                    <a:pt x="25830" y="109268"/>
                  </a:lnTo>
                  <a:lnTo>
                    <a:pt x="38094" y="109268"/>
                  </a:lnTo>
                  <a:lnTo>
                    <a:pt x="71605" y="84048"/>
                  </a:lnTo>
                  <a:lnTo>
                    <a:pt x="73116" y="80583"/>
                  </a:lnTo>
                  <a:lnTo>
                    <a:pt x="71556" y="80073"/>
                  </a:lnTo>
                  <a:close/>
                </a:path>
                <a:path w="73660" h="111125">
                  <a:moveTo>
                    <a:pt x="50205" y="1611"/>
                  </a:moveTo>
                  <a:lnTo>
                    <a:pt x="41874" y="1611"/>
                  </a:lnTo>
                  <a:lnTo>
                    <a:pt x="49987" y="2267"/>
                  </a:lnTo>
                  <a:lnTo>
                    <a:pt x="50205" y="1611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065194" y="7943260"/>
              <a:ext cx="49530" cy="83185"/>
            </a:xfrm>
            <a:custGeom>
              <a:avLst/>
              <a:gdLst/>
              <a:ahLst/>
              <a:cxnLst/>
              <a:rect l="l" t="t" r="r" b="b"/>
              <a:pathLst>
                <a:path w="49530" h="83184">
                  <a:moveTo>
                    <a:pt x="1008" y="0"/>
                  </a:moveTo>
                  <a:lnTo>
                    <a:pt x="3063" y="40265"/>
                  </a:lnTo>
                  <a:lnTo>
                    <a:pt x="23657" y="76543"/>
                  </a:lnTo>
                  <a:lnTo>
                    <a:pt x="31547" y="83182"/>
                  </a:lnTo>
                  <a:lnTo>
                    <a:pt x="36797" y="83182"/>
                  </a:lnTo>
                  <a:lnTo>
                    <a:pt x="48935" y="50611"/>
                  </a:lnTo>
                  <a:lnTo>
                    <a:pt x="47421" y="38514"/>
                  </a:lnTo>
                  <a:lnTo>
                    <a:pt x="45886" y="32624"/>
                  </a:lnTo>
                  <a:lnTo>
                    <a:pt x="44476" y="33435"/>
                  </a:lnTo>
                  <a:lnTo>
                    <a:pt x="45931" y="39185"/>
                  </a:lnTo>
                  <a:lnTo>
                    <a:pt x="47338" y="50911"/>
                  </a:lnTo>
                  <a:lnTo>
                    <a:pt x="32897" y="82161"/>
                  </a:lnTo>
                  <a:lnTo>
                    <a:pt x="27077" y="77415"/>
                  </a:lnTo>
                  <a:lnTo>
                    <a:pt x="24767" y="75312"/>
                  </a:lnTo>
                  <a:lnTo>
                    <a:pt x="12209" y="59036"/>
                  </a:lnTo>
                  <a:lnTo>
                    <a:pt x="4709" y="39533"/>
                  </a:lnTo>
                  <a:lnTo>
                    <a:pt x="1704" y="19151"/>
                  </a:lnTo>
                  <a:lnTo>
                    <a:pt x="2628" y="240"/>
                  </a:lnTo>
                  <a:lnTo>
                    <a:pt x="1008" y="0"/>
                  </a:lnTo>
                  <a:close/>
                </a:path>
              </a:pathLst>
            </a:custGeom>
            <a:solidFill>
              <a:srgbClr val="4A4A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111831" y="8161146"/>
              <a:ext cx="64797" cy="11535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087142" y="8074989"/>
              <a:ext cx="82550" cy="118110"/>
            </a:xfrm>
            <a:custGeom>
              <a:avLst/>
              <a:gdLst/>
              <a:ahLst/>
              <a:cxnLst/>
              <a:rect l="l" t="t" r="r" b="b"/>
              <a:pathLst>
                <a:path w="82550" h="118109">
                  <a:moveTo>
                    <a:pt x="149" y="0"/>
                  </a:moveTo>
                  <a:lnTo>
                    <a:pt x="0" y="1622"/>
                  </a:lnTo>
                  <a:lnTo>
                    <a:pt x="11152" y="2932"/>
                  </a:lnTo>
                  <a:lnTo>
                    <a:pt x="20476" y="4676"/>
                  </a:lnTo>
                  <a:lnTo>
                    <a:pt x="50986" y="34956"/>
                  </a:lnTo>
                  <a:lnTo>
                    <a:pt x="80186" y="77835"/>
                  </a:lnTo>
                  <a:lnTo>
                    <a:pt x="72725" y="85441"/>
                  </a:lnTo>
                  <a:lnTo>
                    <a:pt x="58925" y="98083"/>
                  </a:lnTo>
                  <a:lnTo>
                    <a:pt x="42616" y="110161"/>
                  </a:lnTo>
                  <a:lnTo>
                    <a:pt x="27628" y="116077"/>
                  </a:lnTo>
                  <a:lnTo>
                    <a:pt x="27748" y="117789"/>
                  </a:lnTo>
                  <a:lnTo>
                    <a:pt x="44106" y="111266"/>
                  </a:lnTo>
                  <a:lnTo>
                    <a:pt x="61478" y="98203"/>
                  </a:lnTo>
                  <a:lnTo>
                    <a:pt x="75515" y="85117"/>
                  </a:lnTo>
                  <a:lnTo>
                    <a:pt x="82286" y="78075"/>
                  </a:lnTo>
                  <a:lnTo>
                    <a:pt x="74119" y="65730"/>
                  </a:lnTo>
                  <a:lnTo>
                    <a:pt x="40719" y="18362"/>
                  </a:lnTo>
                  <a:lnTo>
                    <a:pt x="11733" y="1366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32302" y="8001431"/>
              <a:ext cx="215265" cy="275590"/>
            </a:xfrm>
            <a:custGeom>
              <a:avLst/>
              <a:gdLst/>
              <a:ahLst/>
              <a:cxnLst/>
              <a:rect l="l" t="t" r="r" b="b"/>
              <a:pathLst>
                <a:path w="215264" h="275590">
                  <a:moveTo>
                    <a:pt x="9575" y="1041"/>
                  </a:moveTo>
                  <a:lnTo>
                    <a:pt x="8305" y="0"/>
                  </a:lnTo>
                  <a:lnTo>
                    <a:pt x="8089" y="292"/>
                  </a:lnTo>
                  <a:lnTo>
                    <a:pt x="2844" y="6540"/>
                  </a:lnTo>
                  <a:lnTo>
                    <a:pt x="0" y="12522"/>
                  </a:lnTo>
                  <a:lnTo>
                    <a:pt x="317" y="13665"/>
                  </a:lnTo>
                  <a:lnTo>
                    <a:pt x="685" y="14389"/>
                  </a:lnTo>
                  <a:lnTo>
                    <a:pt x="2044" y="16941"/>
                  </a:lnTo>
                  <a:lnTo>
                    <a:pt x="6807" y="17805"/>
                  </a:lnTo>
                  <a:lnTo>
                    <a:pt x="6985" y="17805"/>
                  </a:lnTo>
                  <a:lnTo>
                    <a:pt x="7112" y="16941"/>
                  </a:lnTo>
                  <a:lnTo>
                    <a:pt x="7226" y="16192"/>
                  </a:lnTo>
                  <a:lnTo>
                    <a:pt x="6083" y="16002"/>
                  </a:lnTo>
                  <a:lnTo>
                    <a:pt x="2946" y="15163"/>
                  </a:lnTo>
                  <a:lnTo>
                    <a:pt x="2146" y="13665"/>
                  </a:lnTo>
                  <a:lnTo>
                    <a:pt x="1828" y="13004"/>
                  </a:lnTo>
                  <a:lnTo>
                    <a:pt x="1828" y="12522"/>
                  </a:lnTo>
                  <a:lnTo>
                    <a:pt x="2197" y="11684"/>
                  </a:lnTo>
                  <a:lnTo>
                    <a:pt x="4203" y="7378"/>
                  </a:lnTo>
                  <a:lnTo>
                    <a:pt x="9575" y="1041"/>
                  </a:lnTo>
                  <a:close/>
                </a:path>
                <a:path w="215264" h="275590">
                  <a:moveTo>
                    <a:pt x="215061" y="233680"/>
                  </a:moveTo>
                  <a:lnTo>
                    <a:pt x="213944" y="232511"/>
                  </a:lnTo>
                  <a:lnTo>
                    <a:pt x="206400" y="239318"/>
                  </a:lnTo>
                  <a:lnTo>
                    <a:pt x="188391" y="253771"/>
                  </a:lnTo>
                  <a:lnTo>
                    <a:pt x="165963" y="267792"/>
                  </a:lnTo>
                  <a:lnTo>
                    <a:pt x="145135" y="273329"/>
                  </a:lnTo>
                  <a:lnTo>
                    <a:pt x="142621" y="272021"/>
                  </a:lnTo>
                  <a:lnTo>
                    <a:pt x="135928" y="266446"/>
                  </a:lnTo>
                  <a:lnTo>
                    <a:pt x="124790" y="253682"/>
                  </a:lnTo>
                  <a:lnTo>
                    <a:pt x="108953" y="230797"/>
                  </a:lnTo>
                  <a:lnTo>
                    <a:pt x="107569" y="231673"/>
                  </a:lnTo>
                  <a:lnTo>
                    <a:pt x="135674" y="268516"/>
                  </a:lnTo>
                  <a:lnTo>
                    <a:pt x="146685" y="275018"/>
                  </a:lnTo>
                  <a:lnTo>
                    <a:pt x="167665" y="268808"/>
                  </a:lnTo>
                  <a:lnTo>
                    <a:pt x="189572" y="255003"/>
                  </a:lnTo>
                  <a:lnTo>
                    <a:pt x="207124" y="240880"/>
                  </a:lnTo>
                  <a:lnTo>
                    <a:pt x="215061" y="233680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781299" y="7516367"/>
              <a:ext cx="214884" cy="216407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2818965" y="4657896"/>
              <a:ext cx="57150" cy="125730"/>
            </a:xfrm>
            <a:custGeom>
              <a:avLst/>
              <a:gdLst/>
              <a:ahLst/>
              <a:cxnLst/>
              <a:rect l="l" t="t" r="r" b="b"/>
              <a:pathLst>
                <a:path w="57150" h="125729">
                  <a:moveTo>
                    <a:pt x="12591" y="69754"/>
                  </a:moveTo>
                  <a:lnTo>
                    <a:pt x="47298" y="69754"/>
                  </a:lnTo>
                  <a:lnTo>
                    <a:pt x="46765" y="71331"/>
                  </a:lnTo>
                  <a:lnTo>
                    <a:pt x="46658" y="71777"/>
                  </a:lnTo>
                  <a:lnTo>
                    <a:pt x="47579" y="78019"/>
                  </a:lnTo>
                  <a:lnTo>
                    <a:pt x="50360" y="89684"/>
                  </a:lnTo>
                  <a:lnTo>
                    <a:pt x="53279" y="100914"/>
                  </a:lnTo>
                  <a:lnTo>
                    <a:pt x="54632" y="105940"/>
                  </a:lnTo>
                  <a:lnTo>
                    <a:pt x="28830" y="125104"/>
                  </a:lnTo>
                  <a:lnTo>
                    <a:pt x="23886" y="98932"/>
                  </a:lnTo>
                  <a:lnTo>
                    <a:pt x="21258" y="84811"/>
                  </a:lnTo>
                  <a:lnTo>
                    <a:pt x="13687" y="71777"/>
                  </a:lnTo>
                  <a:lnTo>
                    <a:pt x="12591" y="69754"/>
                  </a:lnTo>
                  <a:close/>
                </a:path>
                <a:path w="57150" h="125729">
                  <a:moveTo>
                    <a:pt x="49881" y="36632"/>
                  </a:moveTo>
                  <a:lnTo>
                    <a:pt x="50571" y="36632"/>
                  </a:lnTo>
                  <a:lnTo>
                    <a:pt x="53978" y="37138"/>
                  </a:lnTo>
                  <a:lnTo>
                    <a:pt x="55563" y="45381"/>
                  </a:lnTo>
                  <a:lnTo>
                    <a:pt x="56799" y="51988"/>
                  </a:lnTo>
                  <a:lnTo>
                    <a:pt x="55196" y="56303"/>
                  </a:lnTo>
                  <a:lnTo>
                    <a:pt x="49673" y="71331"/>
                  </a:lnTo>
                  <a:lnTo>
                    <a:pt x="47298" y="69754"/>
                  </a:lnTo>
                  <a:lnTo>
                    <a:pt x="12591" y="69754"/>
                  </a:lnTo>
                  <a:lnTo>
                    <a:pt x="4631" y="55112"/>
                  </a:lnTo>
                  <a:lnTo>
                    <a:pt x="4450" y="51988"/>
                  </a:lnTo>
                  <a:lnTo>
                    <a:pt x="4411" y="51303"/>
                  </a:lnTo>
                  <a:lnTo>
                    <a:pt x="40766" y="51303"/>
                  </a:lnTo>
                  <a:lnTo>
                    <a:pt x="44329" y="50530"/>
                  </a:lnTo>
                  <a:lnTo>
                    <a:pt x="48070" y="47762"/>
                  </a:lnTo>
                  <a:lnTo>
                    <a:pt x="48508" y="45381"/>
                  </a:lnTo>
                  <a:lnTo>
                    <a:pt x="48634" y="44637"/>
                  </a:lnTo>
                  <a:lnTo>
                    <a:pt x="47654" y="41453"/>
                  </a:lnTo>
                  <a:lnTo>
                    <a:pt x="48218" y="38299"/>
                  </a:lnTo>
                  <a:lnTo>
                    <a:pt x="49881" y="36632"/>
                  </a:lnTo>
                  <a:close/>
                </a:path>
                <a:path w="57150" h="125729">
                  <a:moveTo>
                    <a:pt x="31561" y="1309"/>
                  </a:moveTo>
                  <a:lnTo>
                    <a:pt x="35718" y="1309"/>
                  </a:lnTo>
                  <a:lnTo>
                    <a:pt x="35718" y="20087"/>
                  </a:lnTo>
                  <a:lnTo>
                    <a:pt x="36520" y="27050"/>
                  </a:lnTo>
                  <a:lnTo>
                    <a:pt x="40766" y="51303"/>
                  </a:lnTo>
                  <a:lnTo>
                    <a:pt x="4411" y="51303"/>
                  </a:lnTo>
                  <a:lnTo>
                    <a:pt x="4205" y="47762"/>
                  </a:lnTo>
                  <a:lnTo>
                    <a:pt x="4116" y="46215"/>
                  </a:lnTo>
                  <a:lnTo>
                    <a:pt x="4067" y="45381"/>
                  </a:lnTo>
                  <a:lnTo>
                    <a:pt x="3028" y="42495"/>
                  </a:lnTo>
                  <a:lnTo>
                    <a:pt x="2376" y="40263"/>
                  </a:lnTo>
                  <a:lnTo>
                    <a:pt x="8462" y="40263"/>
                  </a:lnTo>
                  <a:lnTo>
                    <a:pt x="9671" y="39876"/>
                  </a:lnTo>
                  <a:lnTo>
                    <a:pt x="10926" y="39400"/>
                  </a:lnTo>
                  <a:lnTo>
                    <a:pt x="10430" y="37585"/>
                  </a:lnTo>
                  <a:lnTo>
                    <a:pt x="18468" y="37585"/>
                  </a:lnTo>
                  <a:lnTo>
                    <a:pt x="18468" y="33121"/>
                  </a:lnTo>
                  <a:lnTo>
                    <a:pt x="25831" y="33121"/>
                  </a:lnTo>
                  <a:lnTo>
                    <a:pt x="28533" y="32764"/>
                  </a:lnTo>
                  <a:lnTo>
                    <a:pt x="28183" y="27050"/>
                  </a:lnTo>
                  <a:lnTo>
                    <a:pt x="28245" y="22318"/>
                  </a:lnTo>
                  <a:lnTo>
                    <a:pt x="29103" y="13599"/>
                  </a:lnTo>
                  <a:lnTo>
                    <a:pt x="29150" y="13123"/>
                  </a:lnTo>
                  <a:lnTo>
                    <a:pt x="29253" y="12081"/>
                  </a:lnTo>
                  <a:lnTo>
                    <a:pt x="29349" y="11099"/>
                  </a:lnTo>
                  <a:lnTo>
                    <a:pt x="29402" y="10564"/>
                  </a:lnTo>
                  <a:lnTo>
                    <a:pt x="29511" y="9463"/>
                  </a:lnTo>
                  <a:lnTo>
                    <a:pt x="29572" y="8838"/>
                  </a:lnTo>
                  <a:lnTo>
                    <a:pt x="31561" y="1309"/>
                  </a:lnTo>
                  <a:close/>
                </a:path>
                <a:path w="57150" h="125729">
                  <a:moveTo>
                    <a:pt x="0" y="13123"/>
                  </a:moveTo>
                  <a:lnTo>
                    <a:pt x="4750" y="22318"/>
                  </a:lnTo>
                  <a:lnTo>
                    <a:pt x="8283" y="39400"/>
                  </a:lnTo>
                  <a:lnTo>
                    <a:pt x="8382" y="39876"/>
                  </a:lnTo>
                  <a:lnTo>
                    <a:pt x="8462" y="40263"/>
                  </a:lnTo>
                  <a:lnTo>
                    <a:pt x="2376" y="40263"/>
                  </a:lnTo>
                  <a:lnTo>
                    <a:pt x="534" y="33954"/>
                  </a:lnTo>
                  <a:lnTo>
                    <a:pt x="433" y="29728"/>
                  </a:lnTo>
                  <a:lnTo>
                    <a:pt x="309" y="24521"/>
                  </a:lnTo>
                  <a:lnTo>
                    <a:pt x="185" y="19819"/>
                  </a:lnTo>
                  <a:lnTo>
                    <a:pt x="69" y="15623"/>
                  </a:lnTo>
                  <a:lnTo>
                    <a:pt x="0" y="13123"/>
                  </a:lnTo>
                  <a:close/>
                </a:path>
                <a:path w="57150" h="125729">
                  <a:moveTo>
                    <a:pt x="17547" y="36632"/>
                  </a:moveTo>
                  <a:lnTo>
                    <a:pt x="18468" y="37585"/>
                  </a:lnTo>
                  <a:lnTo>
                    <a:pt x="10430" y="37585"/>
                  </a:lnTo>
                  <a:lnTo>
                    <a:pt x="10308" y="37138"/>
                  </a:lnTo>
                  <a:lnTo>
                    <a:pt x="10259" y="36960"/>
                  </a:lnTo>
                  <a:lnTo>
                    <a:pt x="17072" y="36960"/>
                  </a:lnTo>
                  <a:lnTo>
                    <a:pt x="17547" y="36632"/>
                  </a:lnTo>
                  <a:close/>
                </a:path>
                <a:path w="57150" h="125729">
                  <a:moveTo>
                    <a:pt x="11549" y="2797"/>
                  </a:moveTo>
                  <a:lnTo>
                    <a:pt x="13301" y="12081"/>
                  </a:lnTo>
                  <a:lnTo>
                    <a:pt x="13873" y="15623"/>
                  </a:lnTo>
                  <a:lnTo>
                    <a:pt x="13989" y="18509"/>
                  </a:lnTo>
                  <a:lnTo>
                    <a:pt x="14087" y="22318"/>
                  </a:lnTo>
                  <a:lnTo>
                    <a:pt x="15112" y="25116"/>
                  </a:lnTo>
                  <a:lnTo>
                    <a:pt x="16451" y="32764"/>
                  </a:lnTo>
                  <a:lnTo>
                    <a:pt x="17024" y="36632"/>
                  </a:lnTo>
                  <a:lnTo>
                    <a:pt x="17072" y="36960"/>
                  </a:lnTo>
                  <a:lnTo>
                    <a:pt x="10259" y="36960"/>
                  </a:lnTo>
                  <a:lnTo>
                    <a:pt x="8283" y="29728"/>
                  </a:lnTo>
                  <a:lnTo>
                    <a:pt x="8194" y="27050"/>
                  </a:lnTo>
                  <a:lnTo>
                    <a:pt x="8081" y="23658"/>
                  </a:lnTo>
                  <a:lnTo>
                    <a:pt x="7962" y="20087"/>
                  </a:lnTo>
                  <a:lnTo>
                    <a:pt x="7904" y="18509"/>
                  </a:lnTo>
                  <a:lnTo>
                    <a:pt x="7793" y="15623"/>
                  </a:lnTo>
                  <a:lnTo>
                    <a:pt x="7695" y="12081"/>
                  </a:lnTo>
                  <a:lnTo>
                    <a:pt x="7580" y="6695"/>
                  </a:lnTo>
                  <a:lnTo>
                    <a:pt x="7541" y="4582"/>
                  </a:lnTo>
                  <a:lnTo>
                    <a:pt x="11549" y="2797"/>
                  </a:lnTo>
                  <a:close/>
                </a:path>
                <a:path w="57150" h="125729">
                  <a:moveTo>
                    <a:pt x="23188" y="0"/>
                  </a:moveTo>
                  <a:lnTo>
                    <a:pt x="23693" y="6695"/>
                  </a:lnTo>
                  <a:lnTo>
                    <a:pt x="22862" y="10564"/>
                  </a:lnTo>
                  <a:lnTo>
                    <a:pt x="23561" y="13123"/>
                  </a:lnTo>
                  <a:lnTo>
                    <a:pt x="23541" y="15623"/>
                  </a:lnTo>
                  <a:lnTo>
                    <a:pt x="23416" y="20087"/>
                  </a:lnTo>
                  <a:lnTo>
                    <a:pt x="25765" y="32764"/>
                  </a:lnTo>
                  <a:lnTo>
                    <a:pt x="25831" y="33121"/>
                  </a:lnTo>
                  <a:lnTo>
                    <a:pt x="18468" y="33121"/>
                  </a:lnTo>
                  <a:lnTo>
                    <a:pt x="18468" y="31157"/>
                  </a:lnTo>
                  <a:lnTo>
                    <a:pt x="16775" y="23658"/>
                  </a:lnTo>
                  <a:lnTo>
                    <a:pt x="17340" y="16337"/>
                  </a:lnTo>
                  <a:lnTo>
                    <a:pt x="17464" y="11099"/>
                  </a:lnTo>
                  <a:lnTo>
                    <a:pt x="17488" y="9463"/>
                  </a:lnTo>
                  <a:lnTo>
                    <a:pt x="19358" y="297"/>
                  </a:lnTo>
                  <a:lnTo>
                    <a:pt x="19180" y="297"/>
                  </a:lnTo>
                  <a:lnTo>
                    <a:pt x="23188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836096" y="4738184"/>
              <a:ext cx="177800" cy="298450"/>
            </a:xfrm>
            <a:custGeom>
              <a:avLst/>
              <a:gdLst/>
              <a:ahLst/>
              <a:cxnLst/>
              <a:rect l="l" t="t" r="r" b="b"/>
              <a:pathLst>
                <a:path w="177800" h="298450">
                  <a:moveTo>
                    <a:pt x="32897" y="0"/>
                  </a:moveTo>
                  <a:lnTo>
                    <a:pt x="96259" y="144745"/>
                  </a:lnTo>
                  <a:lnTo>
                    <a:pt x="123342" y="181326"/>
                  </a:lnTo>
                  <a:lnTo>
                    <a:pt x="149511" y="210681"/>
                  </a:lnTo>
                  <a:lnTo>
                    <a:pt x="177266" y="232860"/>
                  </a:lnTo>
                  <a:lnTo>
                    <a:pt x="156876" y="253841"/>
                  </a:lnTo>
                  <a:lnTo>
                    <a:pt x="147433" y="278848"/>
                  </a:lnTo>
                  <a:lnTo>
                    <a:pt x="142201" y="297109"/>
                  </a:lnTo>
                  <a:lnTo>
                    <a:pt x="134442" y="297853"/>
                  </a:lnTo>
                  <a:lnTo>
                    <a:pt x="104535" y="263432"/>
                  </a:lnTo>
                  <a:lnTo>
                    <a:pt x="75115" y="224677"/>
                  </a:lnTo>
                  <a:lnTo>
                    <a:pt x="51791" y="190965"/>
                  </a:lnTo>
                  <a:lnTo>
                    <a:pt x="32071" y="142212"/>
                  </a:lnTo>
                  <a:lnTo>
                    <a:pt x="0" y="7261"/>
                  </a:lnTo>
                  <a:lnTo>
                    <a:pt x="6430" y="5084"/>
                  </a:lnTo>
                  <a:lnTo>
                    <a:pt x="24012" y="1222"/>
                  </a:lnTo>
                  <a:lnTo>
                    <a:pt x="32897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158924" y="5723960"/>
              <a:ext cx="76711" cy="125825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2984345" y="578864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30" h="62229">
                  <a:moveTo>
                    <a:pt x="534" y="0"/>
                  </a:moveTo>
                  <a:lnTo>
                    <a:pt x="46273" y="678"/>
                  </a:lnTo>
                  <a:lnTo>
                    <a:pt x="57933" y="33805"/>
                  </a:lnTo>
                  <a:lnTo>
                    <a:pt x="58788" y="39021"/>
                  </a:lnTo>
                  <a:lnTo>
                    <a:pt x="62212" y="51958"/>
                  </a:lnTo>
                  <a:lnTo>
                    <a:pt x="62212" y="56710"/>
                  </a:lnTo>
                  <a:lnTo>
                    <a:pt x="49965" y="61757"/>
                  </a:lnTo>
                  <a:lnTo>
                    <a:pt x="24369" y="54843"/>
                  </a:lnTo>
                  <a:lnTo>
                    <a:pt x="2142" y="43092"/>
                  </a:lnTo>
                  <a:lnTo>
                    <a:pt x="0" y="33627"/>
                  </a:lnTo>
                  <a:lnTo>
                    <a:pt x="1633" y="32909"/>
                  </a:lnTo>
                  <a:lnTo>
                    <a:pt x="6739" y="27193"/>
                  </a:lnTo>
                  <a:lnTo>
                    <a:pt x="8076" y="11754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880060" y="5169972"/>
              <a:ext cx="160333" cy="63564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919588" y="5182747"/>
              <a:ext cx="295390" cy="59787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2920271" y="5822053"/>
              <a:ext cx="131445" cy="29209"/>
            </a:xfrm>
            <a:custGeom>
              <a:avLst/>
              <a:gdLst/>
              <a:ahLst/>
              <a:cxnLst/>
              <a:rect l="l" t="t" r="r" b="b"/>
              <a:pathLst>
                <a:path w="131444" h="29210">
                  <a:moveTo>
                    <a:pt x="64281" y="0"/>
                  </a:moveTo>
                  <a:lnTo>
                    <a:pt x="84226" y="5187"/>
                  </a:lnTo>
                  <a:lnTo>
                    <a:pt x="92734" y="6826"/>
                  </a:lnTo>
                  <a:lnTo>
                    <a:pt x="101314" y="6333"/>
                  </a:lnTo>
                  <a:lnTo>
                    <a:pt x="110802" y="3922"/>
                  </a:lnTo>
                  <a:lnTo>
                    <a:pt x="121651" y="0"/>
                  </a:lnTo>
                  <a:lnTo>
                    <a:pt x="130849" y="29161"/>
                  </a:lnTo>
                  <a:lnTo>
                    <a:pt x="0" y="29161"/>
                  </a:lnTo>
                  <a:lnTo>
                    <a:pt x="2227" y="22067"/>
                  </a:lnTo>
                  <a:lnTo>
                    <a:pt x="15573" y="15506"/>
                  </a:lnTo>
                  <a:lnTo>
                    <a:pt x="37202" y="8481"/>
                  </a:lnTo>
                  <a:lnTo>
                    <a:pt x="64281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234602" y="4640457"/>
              <a:ext cx="63500" cy="147955"/>
            </a:xfrm>
            <a:custGeom>
              <a:avLst/>
              <a:gdLst/>
              <a:ahLst/>
              <a:cxnLst/>
              <a:rect l="l" t="t" r="r" b="b"/>
              <a:pathLst>
                <a:path w="63500" h="147954">
                  <a:moveTo>
                    <a:pt x="60327" y="11933"/>
                  </a:moveTo>
                  <a:lnTo>
                    <a:pt x="63061" y="36067"/>
                  </a:lnTo>
                  <a:lnTo>
                    <a:pt x="63108" y="36483"/>
                  </a:lnTo>
                  <a:lnTo>
                    <a:pt x="61504" y="46929"/>
                  </a:lnTo>
                  <a:lnTo>
                    <a:pt x="61377" y="48089"/>
                  </a:lnTo>
                  <a:lnTo>
                    <a:pt x="61139" y="51135"/>
                  </a:lnTo>
                  <a:lnTo>
                    <a:pt x="60848" y="56719"/>
                  </a:lnTo>
                  <a:lnTo>
                    <a:pt x="60826" y="57147"/>
                  </a:lnTo>
                  <a:lnTo>
                    <a:pt x="59898" y="64537"/>
                  </a:lnTo>
                  <a:lnTo>
                    <a:pt x="57817" y="72221"/>
                  </a:lnTo>
                  <a:lnTo>
                    <a:pt x="54398" y="81093"/>
                  </a:lnTo>
                  <a:lnTo>
                    <a:pt x="50905" y="89870"/>
                  </a:lnTo>
                  <a:lnTo>
                    <a:pt x="47028" y="99423"/>
                  </a:lnTo>
                  <a:lnTo>
                    <a:pt x="46749" y="105596"/>
                  </a:lnTo>
                  <a:lnTo>
                    <a:pt x="45546" y="129598"/>
                  </a:lnTo>
                  <a:lnTo>
                    <a:pt x="44603" y="147929"/>
                  </a:lnTo>
                  <a:lnTo>
                    <a:pt x="11229" y="129598"/>
                  </a:lnTo>
                  <a:lnTo>
                    <a:pt x="12011" y="123480"/>
                  </a:lnTo>
                  <a:lnTo>
                    <a:pt x="13636" y="109827"/>
                  </a:lnTo>
                  <a:lnTo>
                    <a:pt x="15020" y="95689"/>
                  </a:lnTo>
                  <a:lnTo>
                    <a:pt x="15079" y="88204"/>
                  </a:lnTo>
                  <a:lnTo>
                    <a:pt x="14011" y="85942"/>
                  </a:lnTo>
                  <a:lnTo>
                    <a:pt x="10276" y="85942"/>
                  </a:lnTo>
                  <a:lnTo>
                    <a:pt x="0" y="66659"/>
                  </a:lnTo>
                  <a:lnTo>
                    <a:pt x="103" y="64537"/>
                  </a:lnTo>
                  <a:lnTo>
                    <a:pt x="172" y="63117"/>
                  </a:lnTo>
                  <a:lnTo>
                    <a:pt x="16544" y="63117"/>
                  </a:lnTo>
                  <a:lnTo>
                    <a:pt x="17952" y="58639"/>
                  </a:lnTo>
                  <a:lnTo>
                    <a:pt x="18912" y="49220"/>
                  </a:lnTo>
                  <a:lnTo>
                    <a:pt x="19003" y="48089"/>
                  </a:lnTo>
                  <a:lnTo>
                    <a:pt x="19075" y="46929"/>
                  </a:lnTo>
                  <a:lnTo>
                    <a:pt x="19183" y="45173"/>
                  </a:lnTo>
                  <a:lnTo>
                    <a:pt x="54800" y="45173"/>
                  </a:lnTo>
                  <a:lnTo>
                    <a:pt x="55841" y="29758"/>
                  </a:lnTo>
                  <a:lnTo>
                    <a:pt x="55929" y="28449"/>
                  </a:lnTo>
                  <a:lnTo>
                    <a:pt x="56027" y="26991"/>
                  </a:lnTo>
                  <a:lnTo>
                    <a:pt x="56108" y="25800"/>
                  </a:lnTo>
                  <a:lnTo>
                    <a:pt x="56172" y="24848"/>
                  </a:lnTo>
                  <a:lnTo>
                    <a:pt x="56262" y="23509"/>
                  </a:lnTo>
                  <a:lnTo>
                    <a:pt x="60327" y="11933"/>
                  </a:lnTo>
                  <a:close/>
                </a:path>
                <a:path w="63500" h="147954">
                  <a:moveTo>
                    <a:pt x="10276" y="85942"/>
                  </a:moveTo>
                  <a:lnTo>
                    <a:pt x="14011" y="85942"/>
                  </a:lnTo>
                  <a:lnTo>
                    <a:pt x="11481" y="88204"/>
                  </a:lnTo>
                  <a:lnTo>
                    <a:pt x="10276" y="85942"/>
                  </a:lnTo>
                  <a:close/>
                </a:path>
                <a:path w="63500" h="147954">
                  <a:moveTo>
                    <a:pt x="5561" y="47464"/>
                  </a:moveTo>
                  <a:lnTo>
                    <a:pt x="7880" y="49220"/>
                  </a:lnTo>
                  <a:lnTo>
                    <a:pt x="9091" y="52791"/>
                  </a:lnTo>
                  <a:lnTo>
                    <a:pt x="8378" y="56719"/>
                  </a:lnTo>
                  <a:lnTo>
                    <a:pt x="9590" y="60290"/>
                  </a:lnTo>
                  <a:lnTo>
                    <a:pt x="14403" y="62939"/>
                  </a:lnTo>
                  <a:lnTo>
                    <a:pt x="16544" y="63117"/>
                  </a:lnTo>
                  <a:lnTo>
                    <a:pt x="172" y="63117"/>
                  </a:lnTo>
                  <a:lnTo>
                    <a:pt x="706" y="52791"/>
                  </a:lnTo>
                  <a:lnTo>
                    <a:pt x="796" y="51135"/>
                  </a:lnTo>
                  <a:lnTo>
                    <a:pt x="900" y="49220"/>
                  </a:lnTo>
                  <a:lnTo>
                    <a:pt x="926" y="48744"/>
                  </a:lnTo>
                  <a:lnTo>
                    <a:pt x="3245" y="48089"/>
                  </a:lnTo>
                  <a:lnTo>
                    <a:pt x="5561" y="47464"/>
                  </a:lnTo>
                  <a:close/>
                </a:path>
                <a:path w="63500" h="147954">
                  <a:moveTo>
                    <a:pt x="45102" y="1666"/>
                  </a:moveTo>
                  <a:lnTo>
                    <a:pt x="50130" y="3154"/>
                  </a:lnTo>
                  <a:lnTo>
                    <a:pt x="51590" y="16010"/>
                  </a:lnTo>
                  <a:lnTo>
                    <a:pt x="53188" y="31663"/>
                  </a:lnTo>
                  <a:lnTo>
                    <a:pt x="53303" y="32793"/>
                  </a:lnTo>
                  <a:lnTo>
                    <a:pt x="52092" y="42346"/>
                  </a:lnTo>
                  <a:lnTo>
                    <a:pt x="52051" y="42673"/>
                  </a:lnTo>
                  <a:lnTo>
                    <a:pt x="51930" y="43626"/>
                  </a:lnTo>
                  <a:lnTo>
                    <a:pt x="51806" y="44608"/>
                  </a:lnTo>
                  <a:lnTo>
                    <a:pt x="54800" y="45173"/>
                  </a:lnTo>
                  <a:lnTo>
                    <a:pt x="19183" y="45173"/>
                  </a:lnTo>
                  <a:lnTo>
                    <a:pt x="19278" y="43626"/>
                  </a:lnTo>
                  <a:lnTo>
                    <a:pt x="42607" y="43626"/>
                  </a:lnTo>
                  <a:lnTo>
                    <a:pt x="43296" y="42673"/>
                  </a:lnTo>
                  <a:lnTo>
                    <a:pt x="44140" y="42673"/>
                  </a:lnTo>
                  <a:lnTo>
                    <a:pt x="44263" y="36483"/>
                  </a:lnTo>
                  <a:lnTo>
                    <a:pt x="44387" y="32793"/>
                  </a:lnTo>
                  <a:lnTo>
                    <a:pt x="44488" y="29758"/>
                  </a:lnTo>
                  <a:lnTo>
                    <a:pt x="44532" y="28449"/>
                  </a:lnTo>
                  <a:lnTo>
                    <a:pt x="45352" y="24848"/>
                  </a:lnTo>
                  <a:lnTo>
                    <a:pt x="44460" y="17676"/>
                  </a:lnTo>
                  <a:lnTo>
                    <a:pt x="44579" y="12587"/>
                  </a:lnTo>
                  <a:lnTo>
                    <a:pt x="45003" y="3749"/>
                  </a:lnTo>
                  <a:lnTo>
                    <a:pt x="45102" y="1666"/>
                  </a:lnTo>
                  <a:close/>
                </a:path>
                <a:path w="63500" h="147954">
                  <a:moveTo>
                    <a:pt x="34905" y="0"/>
                  </a:moveTo>
                  <a:lnTo>
                    <a:pt x="35618" y="0"/>
                  </a:lnTo>
                  <a:lnTo>
                    <a:pt x="39291" y="10445"/>
                  </a:lnTo>
                  <a:lnTo>
                    <a:pt x="40262" y="16962"/>
                  </a:lnTo>
                  <a:lnTo>
                    <a:pt x="40373" y="17676"/>
                  </a:lnTo>
                  <a:lnTo>
                    <a:pt x="42392" y="26991"/>
                  </a:lnTo>
                  <a:lnTo>
                    <a:pt x="41989" y="31663"/>
                  </a:lnTo>
                  <a:lnTo>
                    <a:pt x="41891" y="32793"/>
                  </a:lnTo>
                  <a:lnTo>
                    <a:pt x="41775" y="34133"/>
                  </a:lnTo>
                  <a:lnTo>
                    <a:pt x="41663" y="36483"/>
                  </a:lnTo>
                  <a:lnTo>
                    <a:pt x="42438" y="42346"/>
                  </a:lnTo>
                  <a:lnTo>
                    <a:pt x="42481" y="42673"/>
                  </a:lnTo>
                  <a:lnTo>
                    <a:pt x="42607" y="43626"/>
                  </a:lnTo>
                  <a:lnTo>
                    <a:pt x="19278" y="43626"/>
                  </a:lnTo>
                  <a:lnTo>
                    <a:pt x="19529" y="39549"/>
                  </a:lnTo>
                  <a:lnTo>
                    <a:pt x="33371" y="39549"/>
                  </a:lnTo>
                  <a:lnTo>
                    <a:pt x="33439" y="38031"/>
                  </a:lnTo>
                  <a:lnTo>
                    <a:pt x="33526" y="36067"/>
                  </a:lnTo>
                  <a:lnTo>
                    <a:pt x="33612" y="34133"/>
                  </a:lnTo>
                  <a:lnTo>
                    <a:pt x="33722" y="31663"/>
                  </a:lnTo>
                  <a:lnTo>
                    <a:pt x="33807" y="29758"/>
                  </a:lnTo>
                  <a:lnTo>
                    <a:pt x="33930" y="26991"/>
                  </a:lnTo>
                  <a:lnTo>
                    <a:pt x="34026" y="24848"/>
                  </a:lnTo>
                  <a:lnTo>
                    <a:pt x="34085" y="23509"/>
                  </a:lnTo>
                  <a:lnTo>
                    <a:pt x="32731" y="16010"/>
                  </a:lnTo>
                  <a:lnTo>
                    <a:pt x="33037" y="13748"/>
                  </a:lnTo>
                  <a:lnTo>
                    <a:pt x="33162" y="12825"/>
                  </a:lnTo>
                  <a:lnTo>
                    <a:pt x="33194" y="12587"/>
                  </a:lnTo>
                  <a:lnTo>
                    <a:pt x="31588" y="8153"/>
                  </a:lnTo>
                  <a:lnTo>
                    <a:pt x="31332" y="3749"/>
                  </a:lnTo>
                  <a:lnTo>
                    <a:pt x="31211" y="1666"/>
                  </a:lnTo>
                  <a:lnTo>
                    <a:pt x="31125" y="178"/>
                  </a:lnTo>
                  <a:lnTo>
                    <a:pt x="34905" y="0"/>
                  </a:lnTo>
                  <a:close/>
                </a:path>
                <a:path w="63500" h="147954">
                  <a:moveTo>
                    <a:pt x="43534" y="42346"/>
                  </a:moveTo>
                  <a:lnTo>
                    <a:pt x="44140" y="42673"/>
                  </a:lnTo>
                  <a:lnTo>
                    <a:pt x="43296" y="42673"/>
                  </a:lnTo>
                  <a:lnTo>
                    <a:pt x="43534" y="42346"/>
                  </a:lnTo>
                  <a:close/>
                </a:path>
                <a:path w="63500" h="147954">
                  <a:moveTo>
                    <a:pt x="21463" y="3154"/>
                  </a:moveTo>
                  <a:lnTo>
                    <a:pt x="25029" y="11576"/>
                  </a:lnTo>
                  <a:lnTo>
                    <a:pt x="29379" y="29758"/>
                  </a:lnTo>
                  <a:lnTo>
                    <a:pt x="29861" y="36067"/>
                  </a:lnTo>
                  <a:lnTo>
                    <a:pt x="29893" y="36483"/>
                  </a:lnTo>
                  <a:lnTo>
                    <a:pt x="30011" y="38031"/>
                  </a:lnTo>
                  <a:lnTo>
                    <a:pt x="30127" y="39549"/>
                  </a:lnTo>
                  <a:lnTo>
                    <a:pt x="19529" y="39549"/>
                  </a:lnTo>
                  <a:lnTo>
                    <a:pt x="19473" y="24848"/>
                  </a:lnTo>
                  <a:lnTo>
                    <a:pt x="19072" y="21009"/>
                  </a:lnTo>
                  <a:lnTo>
                    <a:pt x="19038" y="20682"/>
                  </a:lnTo>
                  <a:lnTo>
                    <a:pt x="17791" y="13748"/>
                  </a:lnTo>
                  <a:lnTo>
                    <a:pt x="16544" y="3749"/>
                  </a:lnTo>
                  <a:lnTo>
                    <a:pt x="21463" y="3154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004899" y="4817260"/>
              <a:ext cx="135679" cy="13360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897142" y="4963576"/>
              <a:ext cx="199617" cy="320678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3018676" y="4740390"/>
              <a:ext cx="273685" cy="556260"/>
            </a:xfrm>
            <a:custGeom>
              <a:avLst/>
              <a:gdLst/>
              <a:ahLst/>
              <a:cxnLst/>
              <a:rect l="l" t="t" r="r" b="b"/>
              <a:pathLst>
                <a:path w="273685" h="556260">
                  <a:moveTo>
                    <a:pt x="247648" y="0"/>
                  </a:moveTo>
                  <a:lnTo>
                    <a:pt x="273507" y="383"/>
                  </a:lnTo>
                  <a:lnTo>
                    <a:pt x="272377" y="19946"/>
                  </a:lnTo>
                  <a:lnTo>
                    <a:pt x="265485" y="64397"/>
                  </a:lnTo>
                  <a:lnTo>
                    <a:pt x="256320" y="112581"/>
                  </a:lnTo>
                  <a:lnTo>
                    <a:pt x="226492" y="172727"/>
                  </a:lnTo>
                  <a:lnTo>
                    <a:pt x="187850" y="214306"/>
                  </a:lnTo>
                  <a:lnTo>
                    <a:pt x="134630" y="267525"/>
                  </a:lnTo>
                  <a:lnTo>
                    <a:pt x="130931" y="277357"/>
                  </a:lnTo>
                  <a:lnTo>
                    <a:pt x="122686" y="302343"/>
                  </a:lnTo>
                  <a:lnTo>
                    <a:pt x="114174" y="335721"/>
                  </a:lnTo>
                  <a:lnTo>
                    <a:pt x="109672" y="370728"/>
                  </a:lnTo>
                  <a:lnTo>
                    <a:pt x="109061" y="429913"/>
                  </a:lnTo>
                  <a:lnTo>
                    <a:pt x="110284" y="532315"/>
                  </a:lnTo>
                  <a:lnTo>
                    <a:pt x="109030" y="551243"/>
                  </a:lnTo>
                  <a:lnTo>
                    <a:pt x="85152" y="555647"/>
                  </a:lnTo>
                  <a:lnTo>
                    <a:pt x="52776" y="555030"/>
                  </a:lnTo>
                  <a:lnTo>
                    <a:pt x="23622" y="551009"/>
                  </a:lnTo>
                  <a:lnTo>
                    <a:pt x="9410" y="545202"/>
                  </a:lnTo>
                  <a:lnTo>
                    <a:pt x="0" y="457500"/>
                  </a:lnTo>
                  <a:lnTo>
                    <a:pt x="20294" y="352906"/>
                  </a:lnTo>
                  <a:lnTo>
                    <a:pt x="48473" y="265302"/>
                  </a:lnTo>
                  <a:lnTo>
                    <a:pt x="62715" y="228660"/>
                  </a:lnTo>
                  <a:lnTo>
                    <a:pt x="197276" y="120845"/>
                  </a:lnTo>
                  <a:lnTo>
                    <a:pt x="229651" y="2942"/>
                  </a:lnTo>
                  <a:lnTo>
                    <a:pt x="235501" y="755"/>
                  </a:lnTo>
                  <a:lnTo>
                    <a:pt x="247648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020265" y="4847613"/>
              <a:ext cx="85550" cy="147372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2876299" y="4962832"/>
              <a:ext cx="163830" cy="292735"/>
            </a:xfrm>
            <a:custGeom>
              <a:avLst/>
              <a:gdLst/>
              <a:ahLst/>
              <a:cxnLst/>
              <a:rect l="l" t="t" r="r" b="b"/>
              <a:pathLst>
                <a:path w="163830" h="292735">
                  <a:moveTo>
                    <a:pt x="124941" y="59"/>
                  </a:moveTo>
                  <a:lnTo>
                    <a:pt x="138164" y="2568"/>
                  </a:lnTo>
                  <a:lnTo>
                    <a:pt x="150536" y="3128"/>
                  </a:lnTo>
                  <a:lnTo>
                    <a:pt x="163269" y="2380"/>
                  </a:lnTo>
                  <a:lnTo>
                    <a:pt x="162022" y="6398"/>
                  </a:lnTo>
                  <a:lnTo>
                    <a:pt x="126706" y="47111"/>
                  </a:lnTo>
                  <a:lnTo>
                    <a:pt x="87494" y="142923"/>
                  </a:lnTo>
                  <a:lnTo>
                    <a:pt x="43795" y="268874"/>
                  </a:lnTo>
                  <a:lnTo>
                    <a:pt x="34204" y="292228"/>
                  </a:lnTo>
                  <a:lnTo>
                    <a:pt x="27081" y="290076"/>
                  </a:lnTo>
                  <a:lnTo>
                    <a:pt x="15298" y="284696"/>
                  </a:lnTo>
                  <a:lnTo>
                    <a:pt x="4417" y="277904"/>
                  </a:lnTo>
                  <a:lnTo>
                    <a:pt x="0" y="271516"/>
                  </a:lnTo>
                  <a:lnTo>
                    <a:pt x="4856" y="256788"/>
                  </a:lnTo>
                  <a:lnTo>
                    <a:pt x="31858" y="181646"/>
                  </a:lnTo>
                  <a:lnTo>
                    <a:pt x="72928" y="84315"/>
                  </a:lnTo>
                  <a:lnTo>
                    <a:pt x="101967" y="29535"/>
                  </a:lnTo>
                  <a:lnTo>
                    <a:pt x="119215" y="5399"/>
                  </a:lnTo>
                  <a:lnTo>
                    <a:pt x="124911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751904" y="4445042"/>
              <a:ext cx="264160" cy="264795"/>
            </a:xfrm>
            <a:custGeom>
              <a:avLst/>
              <a:gdLst/>
              <a:ahLst/>
              <a:cxnLst/>
              <a:rect l="l" t="t" r="r" b="b"/>
              <a:pathLst>
                <a:path w="264160" h="264795">
                  <a:moveTo>
                    <a:pt x="0" y="0"/>
                  </a:moveTo>
                  <a:lnTo>
                    <a:pt x="263739" y="0"/>
                  </a:lnTo>
                  <a:lnTo>
                    <a:pt x="263739" y="264336"/>
                  </a:lnTo>
                  <a:lnTo>
                    <a:pt x="0" y="264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A2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833742" y="4734316"/>
              <a:ext cx="171022" cy="299966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3018711" y="4740361"/>
              <a:ext cx="273685" cy="544830"/>
            </a:xfrm>
            <a:custGeom>
              <a:avLst/>
              <a:gdLst/>
              <a:ahLst/>
              <a:cxnLst/>
              <a:rect l="l" t="t" r="r" b="b"/>
              <a:pathLst>
                <a:path w="273685" h="544829">
                  <a:moveTo>
                    <a:pt x="247613" y="0"/>
                  </a:moveTo>
                  <a:lnTo>
                    <a:pt x="273472" y="383"/>
                  </a:lnTo>
                  <a:lnTo>
                    <a:pt x="272342" y="19946"/>
                  </a:lnTo>
                  <a:lnTo>
                    <a:pt x="265450" y="64397"/>
                  </a:lnTo>
                  <a:lnTo>
                    <a:pt x="256285" y="112581"/>
                  </a:lnTo>
                  <a:lnTo>
                    <a:pt x="244515" y="150065"/>
                  </a:lnTo>
                  <a:lnTo>
                    <a:pt x="218455" y="181731"/>
                  </a:lnTo>
                  <a:lnTo>
                    <a:pt x="161649" y="224312"/>
                  </a:lnTo>
                  <a:lnTo>
                    <a:pt x="121688" y="251604"/>
                  </a:lnTo>
                  <a:lnTo>
                    <a:pt x="105505" y="264255"/>
                  </a:lnTo>
                  <a:lnTo>
                    <a:pt x="91908" y="283223"/>
                  </a:lnTo>
                  <a:lnTo>
                    <a:pt x="82069" y="306743"/>
                  </a:lnTo>
                  <a:lnTo>
                    <a:pt x="77193" y="333113"/>
                  </a:lnTo>
                  <a:lnTo>
                    <a:pt x="80589" y="367481"/>
                  </a:lnTo>
                  <a:lnTo>
                    <a:pt x="99544" y="472224"/>
                  </a:lnTo>
                  <a:lnTo>
                    <a:pt x="103033" y="515908"/>
                  </a:lnTo>
                  <a:lnTo>
                    <a:pt x="94485" y="536007"/>
                  </a:lnTo>
                  <a:lnTo>
                    <a:pt x="76329" y="539086"/>
                  </a:lnTo>
                  <a:lnTo>
                    <a:pt x="53454" y="541583"/>
                  </a:lnTo>
                  <a:lnTo>
                    <a:pt x="9161" y="544815"/>
                  </a:lnTo>
                  <a:lnTo>
                    <a:pt x="0" y="457062"/>
                  </a:lnTo>
                  <a:lnTo>
                    <a:pt x="20344" y="352646"/>
                  </a:lnTo>
                  <a:lnTo>
                    <a:pt x="48476" y="265275"/>
                  </a:lnTo>
                  <a:lnTo>
                    <a:pt x="62680" y="228660"/>
                  </a:lnTo>
                  <a:lnTo>
                    <a:pt x="197241" y="120845"/>
                  </a:lnTo>
                  <a:lnTo>
                    <a:pt x="229616" y="2942"/>
                  </a:lnTo>
                  <a:lnTo>
                    <a:pt x="235465" y="755"/>
                  </a:lnTo>
                  <a:lnTo>
                    <a:pt x="247613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022579" y="4920009"/>
              <a:ext cx="217340" cy="378528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835117" y="4737381"/>
              <a:ext cx="457102" cy="1114655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940631" y="5527075"/>
              <a:ext cx="99762" cy="278539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2934779" y="5513730"/>
              <a:ext cx="177800" cy="34290"/>
            </a:xfrm>
            <a:custGeom>
              <a:avLst/>
              <a:gdLst/>
              <a:ahLst/>
              <a:cxnLst/>
              <a:rect l="l" t="t" r="r" b="b"/>
              <a:pathLst>
                <a:path w="177800" h="34289">
                  <a:moveTo>
                    <a:pt x="37299" y="16395"/>
                  </a:moveTo>
                  <a:lnTo>
                    <a:pt x="36804" y="16065"/>
                  </a:lnTo>
                  <a:lnTo>
                    <a:pt x="37122" y="15735"/>
                  </a:lnTo>
                  <a:lnTo>
                    <a:pt x="35966" y="14579"/>
                  </a:lnTo>
                  <a:lnTo>
                    <a:pt x="26581" y="19494"/>
                  </a:lnTo>
                  <a:lnTo>
                    <a:pt x="15621" y="20447"/>
                  </a:lnTo>
                  <a:lnTo>
                    <a:pt x="6489" y="19507"/>
                  </a:lnTo>
                  <a:lnTo>
                    <a:pt x="2590" y="18681"/>
                  </a:lnTo>
                  <a:lnTo>
                    <a:pt x="2197" y="20269"/>
                  </a:lnTo>
                  <a:lnTo>
                    <a:pt x="9512" y="22136"/>
                  </a:lnTo>
                  <a:lnTo>
                    <a:pt x="17399" y="22136"/>
                  </a:lnTo>
                  <a:lnTo>
                    <a:pt x="24345" y="22174"/>
                  </a:lnTo>
                  <a:lnTo>
                    <a:pt x="28905" y="21374"/>
                  </a:lnTo>
                  <a:lnTo>
                    <a:pt x="25501" y="24231"/>
                  </a:lnTo>
                  <a:lnTo>
                    <a:pt x="13881" y="27025"/>
                  </a:lnTo>
                  <a:lnTo>
                    <a:pt x="4419" y="26657"/>
                  </a:lnTo>
                  <a:lnTo>
                    <a:pt x="419" y="25882"/>
                  </a:lnTo>
                  <a:lnTo>
                    <a:pt x="114" y="27025"/>
                  </a:lnTo>
                  <a:lnTo>
                    <a:pt x="0" y="27432"/>
                  </a:lnTo>
                  <a:lnTo>
                    <a:pt x="4787" y="28740"/>
                  </a:lnTo>
                  <a:lnTo>
                    <a:pt x="10960" y="28740"/>
                  </a:lnTo>
                  <a:lnTo>
                    <a:pt x="17576" y="28232"/>
                  </a:lnTo>
                  <a:lnTo>
                    <a:pt x="24599" y="26365"/>
                  </a:lnTo>
                  <a:lnTo>
                    <a:pt x="31381" y="22593"/>
                  </a:lnTo>
                  <a:lnTo>
                    <a:pt x="37299" y="16395"/>
                  </a:lnTo>
                  <a:close/>
                </a:path>
                <a:path w="177800" h="34289">
                  <a:moveTo>
                    <a:pt x="177774" y="114"/>
                  </a:moveTo>
                  <a:lnTo>
                    <a:pt x="176161" y="0"/>
                  </a:lnTo>
                  <a:lnTo>
                    <a:pt x="169710" y="15379"/>
                  </a:lnTo>
                  <a:lnTo>
                    <a:pt x="156908" y="25298"/>
                  </a:lnTo>
                  <a:lnTo>
                    <a:pt x="144310" y="30619"/>
                  </a:lnTo>
                  <a:lnTo>
                    <a:pt x="138480" y="32232"/>
                  </a:lnTo>
                  <a:lnTo>
                    <a:pt x="138798" y="33807"/>
                  </a:lnTo>
                  <a:lnTo>
                    <a:pt x="144830" y="32143"/>
                  </a:lnTo>
                  <a:lnTo>
                    <a:pt x="157861" y="26606"/>
                  </a:lnTo>
                  <a:lnTo>
                    <a:pt x="171094" y="16243"/>
                  </a:lnTo>
                  <a:lnTo>
                    <a:pt x="177774" y="114"/>
                  </a:lnTo>
                  <a:close/>
                </a:path>
              </a:pathLst>
            </a:custGeom>
            <a:solidFill>
              <a:srgbClr val="820D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862908" y="4696314"/>
              <a:ext cx="12700" cy="13970"/>
            </a:xfrm>
            <a:custGeom>
              <a:avLst/>
              <a:gdLst/>
              <a:ahLst/>
              <a:cxnLst/>
              <a:rect l="l" t="t" r="r" b="b"/>
              <a:pathLst>
                <a:path w="12700" h="13970">
                  <a:moveTo>
                    <a:pt x="6027" y="0"/>
                  </a:moveTo>
                  <a:lnTo>
                    <a:pt x="8016" y="267"/>
                  </a:lnTo>
                  <a:lnTo>
                    <a:pt x="10005" y="565"/>
                  </a:lnTo>
                  <a:lnTo>
                    <a:pt x="12025" y="10891"/>
                  </a:lnTo>
                  <a:lnTo>
                    <a:pt x="12084" y="13837"/>
                  </a:lnTo>
                  <a:lnTo>
                    <a:pt x="0" y="13837"/>
                  </a:lnTo>
                  <a:lnTo>
                    <a:pt x="1840" y="12855"/>
                  </a:lnTo>
                  <a:lnTo>
                    <a:pt x="4186" y="10891"/>
                  </a:lnTo>
                  <a:lnTo>
                    <a:pt x="4424" y="9641"/>
                  </a:lnTo>
                  <a:lnTo>
                    <a:pt x="4691" y="8064"/>
                  </a:lnTo>
                  <a:lnTo>
                    <a:pt x="3711" y="4880"/>
                  </a:lnTo>
                  <a:lnTo>
                    <a:pt x="4275" y="1755"/>
                  </a:lnTo>
                  <a:lnTo>
                    <a:pt x="6027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759964" y="4453127"/>
              <a:ext cx="246887" cy="24536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10551" y="3178138"/>
              <a:ext cx="2047660" cy="2570716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451271" y="3249384"/>
              <a:ext cx="2750473" cy="2455134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03859" y="6243827"/>
              <a:ext cx="2153412" cy="2633472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604460" y="6391179"/>
              <a:ext cx="2619555" cy="2332196"/>
            </a:xfrm>
            <a:prstGeom prst="rect">
              <a:avLst/>
            </a:prstGeom>
          </p:spPr>
        </p:pic>
      </p:grpSp>
      <p:sp>
        <p:nvSpPr>
          <p:cNvPr id="62" name="object 6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F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4467</Words>
  <Application>Microsoft Office PowerPoint</Application>
  <PresentationFormat>A4-Papier (210 x 297 mm)</PresentationFormat>
  <Paragraphs>452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Theme</vt:lpstr>
      <vt:lpstr>Comparing Lifestyles - How our footprints impact the climate</vt:lpstr>
      <vt:lpstr>Inhaltsverzeichnis</vt:lpstr>
      <vt:lpstr>Kurzbeschreibung</vt:lpstr>
      <vt:lpstr>Ablauf</vt:lpstr>
      <vt:lpstr>Materialübersicht</vt:lpstr>
      <vt:lpstr>L1: Getting started</vt:lpstr>
      <vt:lpstr>M1: information sheet Klaus Tabori</vt:lpstr>
      <vt:lpstr>M2: information sheet Maria Schmitt</vt:lpstr>
      <vt:lpstr>Lö1 &amp; Lö2</vt:lpstr>
      <vt:lpstr>L2 – Comparing the footprints</vt:lpstr>
      <vt:lpstr>L2 – Comparing the footprints</vt:lpstr>
      <vt:lpstr>L3 – summary</vt:lpstr>
      <vt:lpstr>M3: information sheet Klaus Tabori</vt:lpstr>
      <vt:lpstr>M4: information sheet Maria Schmitt</vt:lpstr>
      <vt:lpstr>Lö3 – savings potential Klaus</vt:lpstr>
      <vt:lpstr>Lö4 – savings potential Maria</vt:lpstr>
      <vt:lpstr>L4 – Final reflection &amp;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Maria</dc:creator>
  <cp:lastModifiedBy>Pinnow, Anne</cp:lastModifiedBy>
  <cp:revision>2</cp:revision>
  <dcterms:created xsi:type="dcterms:W3CDTF">2025-05-22T12:08:18Z</dcterms:created>
  <dcterms:modified xsi:type="dcterms:W3CDTF">2025-06-03T09:02:02Z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2025-05-22T00:00:00Z</vt:filetime>
  </property>
  <property fmtid="{D5CDD505-2E9C-101B-9397-08002B2CF9AE}" pid="5" name="Producer">
    <vt:lpwstr>Microsoft® PowerPoint® 2019</vt:lpwstr>
  </property>
</Properties>
</file>